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79" r:id="rId7"/>
    <p:sldId id="258" r:id="rId8"/>
    <p:sldId id="272" r:id="rId9"/>
    <p:sldId id="274" r:id="rId10"/>
    <p:sldId id="269" r:id="rId11"/>
    <p:sldId id="273" r:id="rId12"/>
    <p:sldId id="260" r:id="rId13"/>
    <p:sldId id="267" r:id="rId14"/>
    <p:sldId id="276" r:id="rId15"/>
    <p:sldId id="277" r:id="rId16"/>
    <p:sldId id="278" r:id="rId17"/>
    <p:sldId id="268" r:id="rId18"/>
  </p:sldIdLst>
  <p:sldSz cx="7556500" cy="10693400"/>
  <p:notesSz cx="6858000" cy="9144000"/>
  <p:embeddedFontLst>
    <p:embeddedFont>
      <p:font typeface="Arial Bold" panose="020B0704020202020204" pitchFamily="34" charset="0"/>
      <p:regular r:id="rId20"/>
      <p:bold r:id="rId21"/>
    </p:embeddedFont>
    <p:embeddedFont>
      <p:font typeface="Lato" panose="020F050202020403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0AE12-E7E9-32D6-14ED-9DB8A3B65152}" name="Sara Alexander" initials="SA" userId="2f6060a898b76338" providerId="Windows Live"/>
  <p188:author id="{9125F383-A529-78BC-8626-661281A8363C}" name="Oana Aftenii" initials="OA" userId="S::oana.aftenii@returosgr.ro::8a87dd13-73a4-4837-9da6-afb0ea866409" providerId="AD"/>
  <p188:author id="{2433B9DF-6F0F-2017-9C64-935140ECA8E7}" name="Sara Alexander (e)" initials="S(" userId="S::sara.alexander@returosgr.ro::970cd0b2-519f-4efa-a6e3-e484eb0efd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CB5DE-28C7-4602-9218-23C3D6628145}" v="5" dt="2025-03-28T13:50:06.6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608" y="-3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Mocanu" userId="cc56fc32-a90f-4e4f-9e78-65bd6b661d2f" providerId="ADAL" clId="{ACCCB5DE-28C7-4602-9218-23C3D6628145}"/>
    <pc:docChg chg="undo redo custSel addSld modSld">
      <pc:chgData name="Beatrice Mocanu" userId="cc56fc32-a90f-4e4f-9e78-65bd6b661d2f" providerId="ADAL" clId="{ACCCB5DE-28C7-4602-9218-23C3D6628145}" dt="2025-03-28T14:47:34.418" v="253" actId="113"/>
      <pc:docMkLst>
        <pc:docMk/>
      </pc:docMkLst>
      <pc:sldChg chg="modSp mod">
        <pc:chgData name="Beatrice Mocanu" userId="cc56fc32-a90f-4e4f-9e78-65bd6b661d2f" providerId="ADAL" clId="{ACCCB5DE-28C7-4602-9218-23C3D6628145}" dt="2025-03-28T13:44:40.561" v="13" actId="20577"/>
        <pc:sldMkLst>
          <pc:docMk/>
          <pc:sldMk cId="0" sldId="256"/>
        </pc:sldMkLst>
        <pc:spChg chg="mod">
          <ac:chgData name="Beatrice Mocanu" userId="cc56fc32-a90f-4e4f-9e78-65bd6b661d2f" providerId="ADAL" clId="{ACCCB5DE-28C7-4602-9218-23C3D6628145}" dt="2025-03-28T13:44:40.561" v="13" actId="20577"/>
          <ac:spMkLst>
            <pc:docMk/>
            <pc:sldMk cId="0" sldId="256"/>
            <ac:spMk id="11" creationId="{C16E53A4-D607-B75D-9594-7D5AA53B79C3}"/>
          </ac:spMkLst>
        </pc:spChg>
      </pc:sldChg>
      <pc:sldChg chg="addSp modSp mod">
        <pc:chgData name="Beatrice Mocanu" userId="cc56fc32-a90f-4e4f-9e78-65bd6b661d2f" providerId="ADAL" clId="{ACCCB5DE-28C7-4602-9218-23C3D6628145}" dt="2025-03-28T13:55:41.518" v="139" actId="20577"/>
        <pc:sldMkLst>
          <pc:docMk/>
          <pc:sldMk cId="0" sldId="257"/>
        </pc:sldMkLst>
        <pc:spChg chg="add mod">
          <ac:chgData name="Beatrice Mocanu" userId="cc56fc32-a90f-4e4f-9e78-65bd6b661d2f" providerId="ADAL" clId="{ACCCB5DE-28C7-4602-9218-23C3D6628145}" dt="2025-03-28T13:53:45.704" v="136" actId="1076"/>
          <ac:spMkLst>
            <pc:docMk/>
            <pc:sldMk cId="0" sldId="257"/>
            <ac:spMk id="6" creationId="{53EFDB67-DC46-E361-D56B-A76872E8FBD9}"/>
          </ac:spMkLst>
        </pc:spChg>
        <pc:graphicFrameChg chg="mod modGraphic">
          <ac:chgData name="Beatrice Mocanu" userId="cc56fc32-a90f-4e4f-9e78-65bd6b661d2f" providerId="ADAL" clId="{ACCCB5DE-28C7-4602-9218-23C3D6628145}" dt="2025-03-28T13:55:41.518" v="139" actId="20577"/>
          <ac:graphicFrameMkLst>
            <pc:docMk/>
            <pc:sldMk cId="0" sldId="257"/>
            <ac:graphicFrameMk id="3" creationId="{7A629276-A4EE-92AB-F043-91ACFC3FF85A}"/>
          </ac:graphicFrameMkLst>
        </pc:graphicFrameChg>
      </pc:sldChg>
      <pc:sldChg chg="modSp mod">
        <pc:chgData name="Beatrice Mocanu" userId="cc56fc32-a90f-4e4f-9e78-65bd6b661d2f" providerId="ADAL" clId="{ACCCB5DE-28C7-4602-9218-23C3D6628145}" dt="2025-03-28T14:47:34.418" v="253" actId="113"/>
        <pc:sldMkLst>
          <pc:docMk/>
          <pc:sldMk cId="0" sldId="260"/>
        </pc:sldMkLst>
        <pc:spChg chg="mod">
          <ac:chgData name="Beatrice Mocanu" userId="cc56fc32-a90f-4e4f-9e78-65bd6b661d2f" providerId="ADAL" clId="{ACCCB5DE-28C7-4602-9218-23C3D6628145}" dt="2025-03-28T14:47:27.099" v="252"/>
          <ac:spMkLst>
            <pc:docMk/>
            <pc:sldMk cId="0" sldId="260"/>
            <ac:spMk id="6" creationId="{A8C4F5C9-FCDA-345E-B7B9-8A7E938154A7}"/>
          </ac:spMkLst>
        </pc:spChg>
        <pc:spChg chg="mod">
          <ac:chgData name="Beatrice Mocanu" userId="cc56fc32-a90f-4e4f-9e78-65bd6b661d2f" providerId="ADAL" clId="{ACCCB5DE-28C7-4602-9218-23C3D6628145}" dt="2025-03-28T14:47:34.418" v="253" actId="113"/>
          <ac:spMkLst>
            <pc:docMk/>
            <pc:sldMk cId="0" sldId="260"/>
            <ac:spMk id="11" creationId="{2A17FC51-86B6-8295-81C8-ACC6DA878C46}"/>
          </ac:spMkLst>
        </pc:spChg>
      </pc:sldChg>
      <pc:sldChg chg="modSp mod">
        <pc:chgData name="Beatrice Mocanu" userId="cc56fc32-a90f-4e4f-9e78-65bd6b661d2f" providerId="ADAL" clId="{ACCCB5DE-28C7-4602-9218-23C3D6628145}" dt="2025-03-28T13:48:33.946" v="95" actId="108"/>
        <pc:sldMkLst>
          <pc:docMk/>
          <pc:sldMk cId="0" sldId="268"/>
        </pc:sldMkLst>
        <pc:graphicFrameChg chg="mod modGraphic">
          <ac:chgData name="Beatrice Mocanu" userId="cc56fc32-a90f-4e4f-9e78-65bd6b661d2f" providerId="ADAL" clId="{ACCCB5DE-28C7-4602-9218-23C3D6628145}" dt="2025-03-28T13:48:33.946" v="95" actId="108"/>
          <ac:graphicFrameMkLst>
            <pc:docMk/>
            <pc:sldMk cId="0" sldId="268"/>
            <ac:graphicFrameMk id="6" creationId="{48EACA3D-41E8-C6C3-748C-13EA424FE795}"/>
          </ac:graphicFrameMkLst>
        </pc:graphicFrameChg>
      </pc:sldChg>
      <pc:sldChg chg="modSp mod">
        <pc:chgData name="Beatrice Mocanu" userId="cc56fc32-a90f-4e4f-9e78-65bd6b661d2f" providerId="ADAL" clId="{ACCCB5DE-28C7-4602-9218-23C3D6628145}" dt="2025-03-28T14:47:03.132" v="251"/>
        <pc:sldMkLst>
          <pc:docMk/>
          <pc:sldMk cId="1622676684" sldId="269"/>
        </pc:sldMkLst>
        <pc:spChg chg="mod">
          <ac:chgData name="Beatrice Mocanu" userId="cc56fc32-a90f-4e4f-9e78-65bd6b661d2f" providerId="ADAL" clId="{ACCCB5DE-28C7-4602-9218-23C3D6628145}" dt="2025-03-28T14:47:03.132" v="251"/>
          <ac:spMkLst>
            <pc:docMk/>
            <pc:sldMk cId="1622676684" sldId="269"/>
            <ac:spMk id="6" creationId="{CD63FBB2-F35A-CFA5-0F6F-580023AC1F09}"/>
          </ac:spMkLst>
        </pc:spChg>
      </pc:sldChg>
      <pc:sldChg chg="addSp modSp new mod">
        <pc:chgData name="Beatrice Mocanu" userId="cc56fc32-a90f-4e4f-9e78-65bd6b661d2f" providerId="ADAL" clId="{ACCCB5DE-28C7-4602-9218-23C3D6628145}" dt="2025-03-28T14:46:51.114" v="250" actId="20577"/>
        <pc:sldMkLst>
          <pc:docMk/>
          <pc:sldMk cId="1629898863" sldId="279"/>
        </pc:sldMkLst>
        <pc:spChg chg="add mod">
          <ac:chgData name="Beatrice Mocanu" userId="cc56fc32-a90f-4e4f-9e78-65bd6b661d2f" providerId="ADAL" clId="{ACCCB5DE-28C7-4602-9218-23C3D6628145}" dt="2025-03-28T13:50:19.305" v="133" actId="1076"/>
          <ac:spMkLst>
            <pc:docMk/>
            <pc:sldMk cId="1629898863" sldId="279"/>
            <ac:spMk id="2" creationId="{91BED1F8-CCE5-60FD-DCEE-021293B62F9D}"/>
          </ac:spMkLst>
        </pc:spChg>
        <pc:spChg chg="add mod">
          <ac:chgData name="Beatrice Mocanu" userId="cc56fc32-a90f-4e4f-9e78-65bd6b661d2f" providerId="ADAL" clId="{ACCCB5DE-28C7-4602-9218-23C3D6628145}" dt="2025-03-28T14:46:51.114" v="250" actId="20577"/>
          <ac:spMkLst>
            <pc:docMk/>
            <pc:sldMk cId="1629898863" sldId="279"/>
            <ac:spMk id="3" creationId="{E9181A26-01EC-36E8-139A-479CEB7EB5D2}"/>
          </ac:spMkLst>
        </pc:spChg>
        <pc:spChg chg="add mod">
          <ac:chgData name="Beatrice Mocanu" userId="cc56fc32-a90f-4e4f-9e78-65bd6b661d2f" providerId="ADAL" clId="{ACCCB5DE-28C7-4602-9218-23C3D6628145}" dt="2025-03-28T13:49:46.380" v="131"/>
          <ac:spMkLst>
            <pc:docMk/>
            <pc:sldMk cId="1629898863" sldId="279"/>
            <ac:spMk id="4" creationId="{EE44F4FF-19D4-1CAA-324A-EF934B4B6AD8}"/>
          </ac:spMkLst>
        </pc:spChg>
        <pc:spChg chg="add mod">
          <ac:chgData name="Beatrice Mocanu" userId="cc56fc32-a90f-4e4f-9e78-65bd6b661d2f" providerId="ADAL" clId="{ACCCB5DE-28C7-4602-9218-23C3D6628145}" dt="2025-03-28T13:50:06.639" v="132"/>
          <ac:spMkLst>
            <pc:docMk/>
            <pc:sldMk cId="1629898863" sldId="279"/>
            <ac:spMk id="5" creationId="{855810F9-E3CA-6842-1C59-8C83E2686A1C}"/>
          </ac:spMkLst>
        </pc:spChg>
        <pc:spChg chg="add mod">
          <ac:chgData name="Beatrice Mocanu" userId="cc56fc32-a90f-4e4f-9e78-65bd6b661d2f" providerId="ADAL" clId="{ACCCB5DE-28C7-4602-9218-23C3D6628145}" dt="2025-03-28T13:50:06.639" v="132"/>
          <ac:spMkLst>
            <pc:docMk/>
            <pc:sldMk cId="1629898863" sldId="279"/>
            <ac:spMk id="6" creationId="{DBBA31A6-D260-F62C-1C1F-A654B58444FE}"/>
          </ac:spMkLst>
        </pc:spChg>
      </pc:sldChg>
    </pc:docChg>
  </pc:docChgLst>
  <pc:docChgLst>
    <pc:chgData name="Beatrice Mocanu" userId="cc56fc32-a90f-4e4f-9e78-65bd6b661d2f" providerId="ADAL" clId="{14643F5C-52AF-4734-BD26-41B15133163D}"/>
    <pc:docChg chg="undo custSel modSld">
      <pc:chgData name="Beatrice Mocanu" userId="cc56fc32-a90f-4e4f-9e78-65bd6b661d2f" providerId="ADAL" clId="{14643F5C-52AF-4734-BD26-41B15133163D}" dt="2024-05-31T14:16:51.311" v="547" actId="1076"/>
      <pc:docMkLst>
        <pc:docMk/>
      </pc:docMkLst>
      <pc:sldChg chg="addSp delSp modSp mod">
        <pc:chgData name="Beatrice Mocanu" userId="cc56fc32-a90f-4e4f-9e78-65bd6b661d2f" providerId="ADAL" clId="{14643F5C-52AF-4734-BD26-41B15133163D}" dt="2024-05-31T14:16:51.311" v="547" actId="1076"/>
        <pc:sldMkLst>
          <pc:docMk/>
          <pc:sldMk cId="0" sldId="256"/>
        </pc:sldMkLst>
        <pc:spChg chg="add mod">
          <ac:chgData name="Beatrice Mocanu" userId="cc56fc32-a90f-4e4f-9e78-65bd6b661d2f" providerId="ADAL" clId="{14643F5C-52AF-4734-BD26-41B15133163D}" dt="2024-05-31T14:16:51.311" v="547" actId="1076"/>
          <ac:spMkLst>
            <pc:docMk/>
            <pc:sldMk cId="0" sldId="256"/>
            <ac:spMk id="11" creationId="{C16E53A4-D607-B75D-9594-7D5AA53B79C3}"/>
          </ac:spMkLst>
        </pc:spChg>
        <pc:spChg chg="add del mod">
          <ac:chgData name="Beatrice Mocanu" userId="cc56fc32-a90f-4e4f-9e78-65bd6b661d2f" providerId="ADAL" clId="{14643F5C-52AF-4734-BD26-41B15133163D}" dt="2024-05-10T11:37:08.861" v="229" actId="478"/>
          <ac:spMkLst>
            <pc:docMk/>
            <pc:sldMk cId="0" sldId="256"/>
            <ac:spMk id="12" creationId="{10A0E406-3442-BA97-E745-1516C741FE01}"/>
          </ac:spMkLst>
        </pc:spChg>
      </pc:sldChg>
      <pc:sldChg chg="addSp delSp modSp mod">
        <pc:chgData name="Beatrice Mocanu" userId="cc56fc32-a90f-4e4f-9e78-65bd6b661d2f" providerId="ADAL" clId="{14643F5C-52AF-4734-BD26-41B15133163D}" dt="2024-05-31T14:15:52.653" v="543" actId="478"/>
        <pc:sldMkLst>
          <pc:docMk/>
          <pc:sldMk cId="0" sldId="268"/>
        </pc:sldMkLst>
        <pc:spChg chg="mod">
          <ac:chgData name="Beatrice Mocanu" userId="cc56fc32-a90f-4e4f-9e78-65bd6b661d2f" providerId="ADAL" clId="{14643F5C-52AF-4734-BD26-41B15133163D}" dt="2024-05-10T10:41:53.232" v="9" actId="1076"/>
          <ac:spMkLst>
            <pc:docMk/>
            <pc:sldMk cId="0" sldId="268"/>
            <ac:spMk id="3" creationId="{00000000-0000-0000-0000-000000000000}"/>
          </ac:spMkLst>
        </pc:spChg>
        <pc:spChg chg="mod">
          <ac:chgData name="Beatrice Mocanu" userId="cc56fc32-a90f-4e4f-9e78-65bd6b661d2f" providerId="ADAL" clId="{14643F5C-52AF-4734-BD26-41B15133163D}" dt="2024-05-10T10:44:36.017" v="34" actId="108"/>
          <ac:spMkLst>
            <pc:docMk/>
            <pc:sldMk cId="0" sldId="268"/>
            <ac:spMk id="7" creationId="{C15E8955-867A-B039-E4A2-624B9FFBDD7A}"/>
          </ac:spMkLst>
        </pc:spChg>
        <pc:spChg chg="add del mod">
          <ac:chgData name="Beatrice Mocanu" userId="cc56fc32-a90f-4e4f-9e78-65bd6b661d2f" providerId="ADAL" clId="{14643F5C-52AF-4734-BD26-41B15133163D}" dt="2024-05-31T14:15:52.653" v="543" actId="478"/>
          <ac:spMkLst>
            <pc:docMk/>
            <pc:sldMk cId="0" sldId="268"/>
            <ac:spMk id="8" creationId="{6D333F08-4FCC-0685-7B49-721A636A3075}"/>
          </ac:spMkLst>
        </pc:spChg>
        <pc:graphicFrameChg chg="mod modGraphic">
          <ac:chgData name="Beatrice Mocanu" userId="cc56fc32-a90f-4e4f-9e78-65bd6b661d2f" providerId="ADAL" clId="{14643F5C-52AF-4734-BD26-41B15133163D}" dt="2024-05-10T10:53:29.515" v="176" actId="20577"/>
          <ac:graphicFrameMkLst>
            <pc:docMk/>
            <pc:sldMk cId="0" sldId="268"/>
            <ac:graphicFrameMk id="6" creationId="{48EACA3D-41E8-C6C3-748C-13EA424FE795}"/>
          </ac:graphicFrameMkLst>
        </pc:graphicFrameChg>
      </pc:sldChg>
      <pc:sldChg chg="modSp mod">
        <pc:chgData name="Beatrice Mocanu" userId="cc56fc32-a90f-4e4f-9e78-65bd6b661d2f" providerId="ADAL" clId="{14643F5C-52AF-4734-BD26-41B15133163D}" dt="2024-05-31T14:15:29.972" v="542" actId="20577"/>
        <pc:sldMkLst>
          <pc:docMk/>
          <pc:sldMk cId="3153357914" sldId="278"/>
        </pc:sldMkLst>
        <pc:spChg chg="mod">
          <ac:chgData name="Beatrice Mocanu" userId="cc56fc32-a90f-4e4f-9e78-65bd6b661d2f" providerId="ADAL" clId="{14643F5C-52AF-4734-BD26-41B15133163D}" dt="2024-05-10T10:49:45.379" v="149" actId="1076"/>
          <ac:spMkLst>
            <pc:docMk/>
            <pc:sldMk cId="3153357914" sldId="278"/>
            <ac:spMk id="7" creationId="{8E83D2B9-154E-FB67-D811-8FA3E197AB71}"/>
          </ac:spMkLst>
        </pc:spChg>
        <pc:spChg chg="mod">
          <ac:chgData name="Beatrice Mocanu" userId="cc56fc32-a90f-4e4f-9e78-65bd6b661d2f" providerId="ADAL" clId="{14643F5C-52AF-4734-BD26-41B15133163D}" dt="2024-05-10T10:50:24.050" v="152" actId="1076"/>
          <ac:spMkLst>
            <pc:docMk/>
            <pc:sldMk cId="3153357914" sldId="278"/>
            <ac:spMk id="10" creationId="{94457244-8573-AE9E-47E7-FD2280EBAEA4}"/>
          </ac:spMkLst>
        </pc:spChg>
        <pc:spChg chg="mod">
          <ac:chgData name="Beatrice Mocanu" userId="cc56fc32-a90f-4e4f-9e78-65bd6b661d2f" providerId="ADAL" clId="{14643F5C-52AF-4734-BD26-41B15133163D}" dt="2024-05-31T14:15:29.972" v="542" actId="20577"/>
          <ac:spMkLst>
            <pc:docMk/>
            <pc:sldMk cId="3153357914" sldId="278"/>
            <ac:spMk id="13" creationId="{0058FDE4-4209-EE74-4C23-5338867EE4EB}"/>
          </ac:spMkLst>
        </pc:spChg>
        <pc:graphicFrameChg chg="mod modGraphic">
          <ac:chgData name="Beatrice Mocanu" userId="cc56fc32-a90f-4e4f-9e78-65bd6b661d2f" providerId="ADAL" clId="{14643F5C-52AF-4734-BD26-41B15133163D}" dt="2024-05-10T11:41:27.704" v="407" actId="20577"/>
          <ac:graphicFrameMkLst>
            <pc:docMk/>
            <pc:sldMk cId="3153357914" sldId="278"/>
            <ac:graphicFrameMk id="16" creationId="{6459EFA6-5097-6A25-FB47-C5A5EAB15AB5}"/>
          </ac:graphicFrameMkLst>
        </pc:graphicFrameChg>
        <pc:picChg chg="mod">
          <ac:chgData name="Beatrice Mocanu" userId="cc56fc32-a90f-4e4f-9e78-65bd6b661d2f" providerId="ADAL" clId="{14643F5C-52AF-4734-BD26-41B15133163D}" dt="2024-05-10T11:41:44.598" v="408" actId="1076"/>
          <ac:picMkLst>
            <pc:docMk/>
            <pc:sldMk cId="3153357914" sldId="278"/>
            <ac:picMk id="17" creationId="{7B225992-5325-8144-F19C-39CB904C3967}"/>
          </ac:picMkLst>
        </pc:picChg>
        <pc:picChg chg="mod">
          <ac:chgData name="Beatrice Mocanu" userId="cc56fc32-a90f-4e4f-9e78-65bd6b661d2f" providerId="ADAL" clId="{14643F5C-52AF-4734-BD26-41B15133163D}" dt="2024-05-10T10:49:34.609" v="148" actId="12788"/>
          <ac:picMkLst>
            <pc:docMk/>
            <pc:sldMk cId="3153357914" sldId="278"/>
            <ac:picMk id="19" creationId="{B6BFA120-F782-D922-4836-F8236F00F1AC}"/>
          </ac:picMkLst>
        </pc:picChg>
        <pc:picChg chg="mod">
          <ac:chgData name="Beatrice Mocanu" userId="cc56fc32-a90f-4e4f-9e78-65bd6b661d2f" providerId="ADAL" clId="{14643F5C-52AF-4734-BD26-41B15133163D}" dt="2024-05-10T10:49:34.609" v="148" actId="12788"/>
          <ac:picMkLst>
            <pc:docMk/>
            <pc:sldMk cId="3153357914" sldId="278"/>
            <ac:picMk id="20" creationId="{0516F43E-DE09-25C7-6D79-77411ABB5F03}"/>
          </ac:picMkLst>
        </pc:picChg>
        <pc:picChg chg="mod">
          <ac:chgData name="Beatrice Mocanu" userId="cc56fc32-a90f-4e4f-9e78-65bd6b661d2f" providerId="ADAL" clId="{14643F5C-52AF-4734-BD26-41B15133163D}" dt="2024-05-10T10:49:34.609" v="148" actId="12788"/>
          <ac:picMkLst>
            <pc:docMk/>
            <pc:sldMk cId="3153357914" sldId="278"/>
            <ac:picMk id="22" creationId="{58F741A3-C858-4579-DC6F-CAA0FD695893}"/>
          </ac:picMkLst>
        </pc:picChg>
        <pc:picChg chg="mod">
          <ac:chgData name="Beatrice Mocanu" userId="cc56fc32-a90f-4e4f-9e78-65bd6b661d2f" providerId="ADAL" clId="{14643F5C-52AF-4734-BD26-41B15133163D}" dt="2024-05-10T10:49:34.609" v="148" actId="12788"/>
          <ac:picMkLst>
            <pc:docMk/>
            <pc:sldMk cId="3153357914" sldId="278"/>
            <ac:picMk id="24" creationId="{2038272D-D716-BDD9-398D-479DF9383761}"/>
          </ac:picMkLst>
        </pc:picChg>
        <pc:picChg chg="mod">
          <ac:chgData name="Beatrice Mocanu" userId="cc56fc32-a90f-4e4f-9e78-65bd6b661d2f" providerId="ADAL" clId="{14643F5C-52AF-4734-BD26-41B15133163D}" dt="2024-05-10T10:49:34.609" v="148" actId="12788"/>
          <ac:picMkLst>
            <pc:docMk/>
            <pc:sldMk cId="3153357914" sldId="278"/>
            <ac:picMk id="4098" creationId="{1CCAF503-9102-3217-2386-493338791E5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BE603-5FBF-491D-A78D-64E80F84A1F9}" type="datetimeFigureOut">
              <a:rPr lang="en-GB" smtClean="0"/>
              <a:t>28/03/2025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Faceți clic pentru a edita stilurile de text Master</a:t>
            </a:r>
          </a:p>
          <a:p>
            <a:pPr lvl="1"/>
            <a:r>
              <a:rPr lang="en-US"/>
              <a:t>Al doilea nivel</a:t>
            </a:r>
          </a:p>
          <a:p>
            <a:pPr lvl="2"/>
            <a:r>
              <a:rPr lang="en-US"/>
              <a:t>Al treilea nivel</a:t>
            </a:r>
          </a:p>
          <a:p>
            <a:pPr lvl="3"/>
            <a:r>
              <a:rPr lang="en-US"/>
              <a:t>Al patrulea nivel</a:t>
            </a:r>
          </a:p>
          <a:p>
            <a:pPr lvl="4"/>
            <a:r>
              <a:rPr lang="en-US"/>
              <a:t>Al cincilea nivel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4A19C-B714-4E7D-8EC7-A8E5F0038207}" type="slidenum">
              <a:rPr lang="en-GB" smtClean="0"/>
              <a:t>‹#›</a:t>
            </a:fld>
            <a:endParaRPr lang="en-GB"/>
          </a:p>
        </p:txBody>
      </p:sp>
    </p:spTree>
    <p:extLst>
      <p:ext uri="{BB962C8B-B14F-4D97-AF65-F5344CB8AC3E}">
        <p14:creationId xmlns:p14="http://schemas.microsoft.com/office/powerpoint/2010/main" val="48638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544A19C-B714-4E7D-8EC7-A8E5F0038207}" type="slidenum">
              <a:rPr lang="en-GB" smtClean="0"/>
              <a:t>14</a:t>
            </a:fld>
            <a:endParaRPr lang="en-GB"/>
          </a:p>
        </p:txBody>
      </p:sp>
    </p:spTree>
    <p:extLst>
      <p:ext uri="{BB962C8B-B14F-4D97-AF65-F5344CB8AC3E}">
        <p14:creationId xmlns:p14="http://schemas.microsoft.com/office/powerpoint/2010/main" val="340113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Faceți clic pentru a edita stilul titlului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Faceți clic pentru a edita stilurile de text Master</a:t>
            </a:r>
          </a:p>
          <a:p>
            <a:pPr lvl="1"/>
            <a:r>
              <a:rPr lang="en-US"/>
              <a:t>Al doilea nivel</a:t>
            </a:r>
          </a:p>
          <a:p>
            <a:pPr lvl="2"/>
            <a:r>
              <a:rPr lang="en-US"/>
              <a:t>Al treilea nivel</a:t>
            </a:r>
          </a:p>
          <a:p>
            <a:pPr lvl="3"/>
            <a:r>
              <a:rPr lang="en-US"/>
              <a:t>Al patrulea nivel</a:t>
            </a:r>
          </a:p>
          <a:p>
            <a:pPr lvl="4"/>
            <a:r>
              <a:rPr lang="en-US"/>
              <a:t>Al cincilea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mailto:produse@returosgr.ro"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mailto:produse@returosgr.r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4575" y="-41646"/>
            <a:ext cx="333462" cy="1723096"/>
            <a:chOff x="0" y="0"/>
            <a:chExt cx="444615" cy="2297462"/>
          </a:xfrm>
        </p:grpSpPr>
        <p:sp>
          <p:nvSpPr>
            <p:cNvPr id="3" name="AutoShape 3"/>
            <p:cNvSpPr/>
            <p:nvPr/>
          </p:nvSpPr>
          <p:spPr>
            <a:xfrm rot="5400000">
              <a:off x="-1110631" y="1110631"/>
              <a:ext cx="2297462" cy="0"/>
            </a:xfrm>
            <a:prstGeom prst="line">
              <a:avLst/>
            </a:prstGeom>
            <a:ln w="76200" cap="flat">
              <a:solidFill>
                <a:srgbClr val="1C2120"/>
              </a:solidFill>
              <a:prstDash val="solid"/>
              <a:headEnd type="none" w="sm" len="sm"/>
              <a:tailEnd type="none" w="sm" len="sm"/>
            </a:ln>
          </p:spPr>
          <p:txBody>
            <a:bodyPr/>
            <a:lstStyle/>
            <a:p>
              <a:endParaRPr lang="en-GB"/>
            </a:p>
          </p:txBody>
        </p:sp>
        <p:sp>
          <p:nvSpPr>
            <p:cNvPr id="4" name="AutoShape 4"/>
            <p:cNvSpPr/>
            <p:nvPr/>
          </p:nvSpPr>
          <p:spPr>
            <a:xfrm rot="5400000">
              <a:off x="-158813" y="527228"/>
              <a:ext cx="1130656" cy="0"/>
            </a:xfrm>
            <a:prstGeom prst="line">
              <a:avLst/>
            </a:prstGeom>
            <a:ln w="76200" cap="flat">
              <a:solidFill>
                <a:srgbClr val="1C2120"/>
              </a:solidFill>
              <a:prstDash val="solid"/>
              <a:headEnd type="none" w="sm" len="sm"/>
              <a:tailEnd type="none" w="sm" len="sm"/>
            </a:ln>
          </p:spPr>
          <p:txBody>
            <a:bodyPr/>
            <a:lstStyle/>
            <a:p>
              <a:endParaRPr lang="en-GB"/>
            </a:p>
          </p:txBody>
        </p:sp>
      </p:grpSp>
      <p:sp>
        <p:nvSpPr>
          <p:cNvPr id="5" name="Freeform 5"/>
          <p:cNvSpPr/>
          <p:nvPr/>
        </p:nvSpPr>
        <p:spPr>
          <a:xfrm>
            <a:off x="1717051" y="610331"/>
            <a:ext cx="4125898" cy="2142240"/>
          </a:xfrm>
          <a:custGeom>
            <a:avLst/>
            <a:gdLst/>
            <a:ahLst/>
            <a:cxnLst/>
            <a:rect l="l" t="t" r="r" b="b"/>
            <a:pathLst>
              <a:path w="4125898" h="2142240">
                <a:moveTo>
                  <a:pt x="0" y="0"/>
                </a:moveTo>
                <a:lnTo>
                  <a:pt x="4125898" y="0"/>
                </a:lnTo>
                <a:lnTo>
                  <a:pt x="4125898" y="2142240"/>
                </a:lnTo>
                <a:lnTo>
                  <a:pt x="0" y="2142240"/>
                </a:lnTo>
                <a:lnTo>
                  <a:pt x="0" y="0"/>
                </a:lnTo>
                <a:close/>
              </a:path>
            </a:pathLst>
          </a:custGeom>
          <a:blipFill>
            <a:blip r:embed="rId2"/>
            <a:stretch>
              <a:fillRect t="-46239" b="-46357"/>
            </a:stretch>
          </a:blipFill>
        </p:spPr>
        <p:txBody>
          <a:bodyPr/>
          <a:lstStyle/>
          <a:p>
            <a:endParaRPr lang="en-GB"/>
          </a:p>
        </p:txBody>
      </p:sp>
      <p:sp>
        <p:nvSpPr>
          <p:cNvPr id="6" name="TextBox 6"/>
          <p:cNvSpPr txBox="1"/>
          <p:nvPr/>
        </p:nvSpPr>
        <p:spPr>
          <a:xfrm>
            <a:off x="756000" y="5259476"/>
            <a:ext cx="6427670" cy="1569469"/>
          </a:xfrm>
          <a:prstGeom prst="rect">
            <a:avLst/>
          </a:prstGeom>
        </p:spPr>
        <p:txBody>
          <a:bodyPr lIns="0" tIns="0" rIns="0" bIns="0" rtlCol="0" anchor="t">
            <a:spAutoFit/>
          </a:bodyPr>
          <a:lstStyle/>
          <a:p>
            <a:pPr>
              <a:lnSpc>
                <a:spcPts val="4234"/>
              </a:lnSpc>
              <a:spcBef>
                <a:spcPct val="0"/>
              </a:spcBef>
            </a:pPr>
            <a:r>
              <a:rPr lang="ro-RO" sz="3024" spc="87" dirty="0">
                <a:solidFill>
                  <a:srgbClr val="1C2120"/>
                </a:solidFill>
                <a:latin typeface="Arial Bold"/>
              </a:rPr>
              <a:t>Î</a:t>
            </a:r>
            <a:r>
              <a:rPr lang="en-US" sz="3024" spc="87" dirty="0" err="1">
                <a:solidFill>
                  <a:srgbClr val="1C2120"/>
                </a:solidFill>
                <a:latin typeface="Arial Bold"/>
              </a:rPr>
              <a:t>nregistrarea</a:t>
            </a:r>
            <a:r>
              <a:rPr lang="en-US" sz="3024" spc="87" dirty="0">
                <a:solidFill>
                  <a:srgbClr val="1C2120"/>
                </a:solidFill>
                <a:latin typeface="Arial Bold"/>
              </a:rPr>
              <a:t> </a:t>
            </a:r>
            <a:r>
              <a:rPr lang="en-US" sz="3024" spc="87" dirty="0" err="1">
                <a:solidFill>
                  <a:srgbClr val="1C2120"/>
                </a:solidFill>
                <a:latin typeface="Arial Bold"/>
              </a:rPr>
              <a:t>produselor</a:t>
            </a:r>
            <a:r>
              <a:rPr lang="en-US" sz="3024" spc="87" dirty="0">
                <a:solidFill>
                  <a:srgbClr val="1C2120"/>
                </a:solidFill>
                <a:latin typeface="Arial Bold"/>
              </a:rPr>
              <a:t>/</a:t>
            </a:r>
            <a:r>
              <a:rPr lang="en-US" sz="3024" spc="87" dirty="0" err="1">
                <a:solidFill>
                  <a:srgbClr val="1C2120"/>
                </a:solidFill>
                <a:latin typeface="Arial Bold"/>
              </a:rPr>
              <a:t>ambalajelor</a:t>
            </a:r>
            <a:r>
              <a:rPr lang="en-US" sz="3024" spc="87" dirty="0">
                <a:solidFill>
                  <a:srgbClr val="1C2120"/>
                </a:solidFill>
                <a:latin typeface="Arial Bold"/>
              </a:rPr>
              <a:t> </a:t>
            </a:r>
            <a:r>
              <a:rPr lang="ro-RO" sz="3024" spc="87" dirty="0">
                <a:solidFill>
                  <a:srgbClr val="1C2120"/>
                </a:solidFill>
                <a:latin typeface="Arial Bold"/>
              </a:rPr>
              <a:t>î</a:t>
            </a:r>
            <a:r>
              <a:rPr lang="en-US" sz="3024" spc="87" dirty="0">
                <a:solidFill>
                  <a:srgbClr val="1C2120"/>
                </a:solidFill>
                <a:latin typeface="Arial Bold"/>
              </a:rPr>
              <a:t>n </a:t>
            </a:r>
            <a:r>
              <a:rPr lang="en-US" sz="3024" spc="87" dirty="0" err="1">
                <a:solidFill>
                  <a:srgbClr val="1C2120"/>
                </a:solidFill>
                <a:latin typeface="Arial Bold"/>
              </a:rPr>
              <a:t>Registrul</a:t>
            </a:r>
            <a:r>
              <a:rPr lang="en-US" sz="3024" spc="87" dirty="0">
                <a:solidFill>
                  <a:srgbClr val="1C2120"/>
                </a:solidFill>
                <a:latin typeface="Arial Bold"/>
              </a:rPr>
              <a:t> </a:t>
            </a:r>
            <a:r>
              <a:rPr lang="en-US" sz="3024" spc="87" dirty="0" err="1">
                <a:solidFill>
                  <a:srgbClr val="1C2120"/>
                </a:solidFill>
                <a:latin typeface="Arial Bold"/>
              </a:rPr>
              <a:t>Ambalajelor</a:t>
            </a:r>
            <a:endParaRPr lang="en-US" sz="3024" spc="87" dirty="0">
              <a:solidFill>
                <a:srgbClr val="1C2120"/>
              </a:solidFill>
              <a:latin typeface="Arial Bold"/>
            </a:endParaRPr>
          </a:p>
        </p:txBody>
      </p:sp>
      <p:sp>
        <p:nvSpPr>
          <p:cNvPr id="7" name="TextBox 7"/>
          <p:cNvSpPr txBox="1"/>
          <p:nvPr/>
        </p:nvSpPr>
        <p:spPr>
          <a:xfrm>
            <a:off x="756000" y="4670758"/>
            <a:ext cx="6048000" cy="387157"/>
          </a:xfrm>
          <a:prstGeom prst="rect">
            <a:avLst/>
          </a:prstGeom>
        </p:spPr>
        <p:txBody>
          <a:bodyPr lIns="0" tIns="0" rIns="0" bIns="0" rtlCol="0" anchor="t">
            <a:spAutoFit/>
          </a:bodyPr>
          <a:lstStyle/>
          <a:p>
            <a:pPr>
              <a:lnSpc>
                <a:spcPts val="3348"/>
              </a:lnSpc>
              <a:spcBef>
                <a:spcPct val="0"/>
              </a:spcBef>
            </a:pPr>
            <a:r>
              <a:rPr lang="en-US" sz="2391" spc="339" dirty="0">
                <a:solidFill>
                  <a:srgbClr val="1C2120"/>
                </a:solidFill>
                <a:latin typeface="Arial"/>
              </a:rPr>
              <a:t>IN</a:t>
            </a:r>
            <a:r>
              <a:rPr lang="ro-RO" sz="2391" spc="339" dirty="0">
                <a:solidFill>
                  <a:srgbClr val="1C2120"/>
                </a:solidFill>
                <a:latin typeface="Arial"/>
              </a:rPr>
              <a:t>S</a:t>
            </a:r>
            <a:r>
              <a:rPr lang="en-US" sz="2391" spc="339" dirty="0">
                <a:solidFill>
                  <a:srgbClr val="1C2120"/>
                </a:solidFill>
                <a:latin typeface="Arial"/>
              </a:rPr>
              <a:t>TRUC</a:t>
            </a:r>
            <a:r>
              <a:rPr lang="ro-RO" sz="2391" spc="339" dirty="0">
                <a:solidFill>
                  <a:srgbClr val="1C2120"/>
                </a:solidFill>
                <a:latin typeface="Arial"/>
              </a:rPr>
              <a:t>Ț</a:t>
            </a:r>
            <a:r>
              <a:rPr lang="en-US" sz="2391" spc="339" dirty="0">
                <a:solidFill>
                  <a:srgbClr val="1C2120"/>
                </a:solidFill>
                <a:latin typeface="Arial"/>
              </a:rPr>
              <a:t>IUNI P</a:t>
            </a:r>
            <a:r>
              <a:rPr lang="ro-RO" sz="2391" spc="339" dirty="0">
                <a:solidFill>
                  <a:srgbClr val="1C2120"/>
                </a:solidFill>
                <a:latin typeface="Arial"/>
              </a:rPr>
              <a:t>RIVIND</a:t>
            </a:r>
            <a:endParaRPr lang="en-US" sz="2391" spc="339" dirty="0">
              <a:solidFill>
                <a:srgbClr val="1C2120"/>
              </a:solidFill>
              <a:latin typeface="Arial"/>
            </a:endParaRPr>
          </a:p>
        </p:txBody>
      </p:sp>
      <p:sp>
        <p:nvSpPr>
          <p:cNvPr id="8" name="Freeform 8"/>
          <p:cNvSpPr/>
          <p:nvPr/>
        </p:nvSpPr>
        <p:spPr>
          <a:xfrm>
            <a:off x="-1053287" y="7795984"/>
            <a:ext cx="3618573" cy="4280033"/>
          </a:xfrm>
          <a:custGeom>
            <a:avLst/>
            <a:gdLst/>
            <a:ahLst/>
            <a:cxnLst/>
            <a:rect l="l" t="t" r="r" b="b"/>
            <a:pathLst>
              <a:path w="3618573" h="4280033">
                <a:moveTo>
                  <a:pt x="0" y="0"/>
                </a:moveTo>
                <a:lnTo>
                  <a:pt x="3618574" y="0"/>
                </a:lnTo>
                <a:lnTo>
                  <a:pt x="3618574" y="4280032"/>
                </a:lnTo>
                <a:lnTo>
                  <a:pt x="0" y="4280032"/>
                </a:lnTo>
                <a:lnTo>
                  <a:pt x="0" y="0"/>
                </a:lnTo>
                <a:close/>
              </a:path>
            </a:pathLst>
          </a:custGeom>
          <a:blipFill>
            <a:blip r:embed="rId3">
              <a:alphaModFix amt="40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AutoShape 9"/>
          <p:cNvSpPr/>
          <p:nvPr/>
        </p:nvSpPr>
        <p:spPr>
          <a:xfrm>
            <a:off x="7024413" y="1804094"/>
            <a:ext cx="668940" cy="9078409"/>
          </a:xfrm>
          <a:prstGeom prst="rect">
            <a:avLst/>
          </a:prstGeom>
          <a:solidFill>
            <a:srgbClr val="48A877"/>
          </a:solidFill>
        </p:spPr>
        <p:txBody>
          <a:bodyPr/>
          <a:lstStyle/>
          <a:p>
            <a:endParaRPr lang="en-GB"/>
          </a:p>
        </p:txBody>
      </p:sp>
      <p:sp>
        <p:nvSpPr>
          <p:cNvPr id="10" name="TextBox 10"/>
          <p:cNvSpPr txBox="1"/>
          <p:nvPr/>
        </p:nvSpPr>
        <p:spPr>
          <a:xfrm>
            <a:off x="756000" y="6973252"/>
            <a:ext cx="6048000" cy="411055"/>
          </a:xfrm>
          <a:prstGeom prst="rect">
            <a:avLst/>
          </a:prstGeom>
        </p:spPr>
        <p:txBody>
          <a:bodyPr lIns="0" tIns="0" rIns="0" bIns="0" rtlCol="0" anchor="t">
            <a:spAutoFit/>
          </a:bodyPr>
          <a:lstStyle/>
          <a:p>
            <a:pPr>
              <a:lnSpc>
                <a:spcPts val="3068"/>
              </a:lnSpc>
              <a:spcBef>
                <a:spcPct val="0"/>
              </a:spcBef>
            </a:pPr>
            <a:r>
              <a:rPr lang="en-US" sz="2191" spc="311" dirty="0">
                <a:solidFill>
                  <a:srgbClr val="1C2120"/>
                </a:solidFill>
                <a:latin typeface="Arial"/>
              </a:rPr>
              <a:t>PENTRU PRODUCĂTORI</a:t>
            </a:r>
          </a:p>
        </p:txBody>
      </p:sp>
      <p:sp>
        <p:nvSpPr>
          <p:cNvPr id="11" name="TextBox 10">
            <a:extLst>
              <a:ext uri="{FF2B5EF4-FFF2-40B4-BE49-F238E27FC236}">
                <a16:creationId xmlns:a16="http://schemas.microsoft.com/office/drawing/2014/main" id="{C16E53A4-D607-B75D-9594-7D5AA53B79C3}"/>
              </a:ext>
            </a:extLst>
          </p:cNvPr>
          <p:cNvSpPr txBox="1"/>
          <p:nvPr/>
        </p:nvSpPr>
        <p:spPr>
          <a:xfrm>
            <a:off x="4354446" y="9936000"/>
            <a:ext cx="4129088" cy="198581"/>
          </a:xfrm>
          <a:prstGeom prst="rect">
            <a:avLst/>
          </a:prstGeom>
        </p:spPr>
        <p:txBody>
          <a:bodyPr lIns="0" tIns="0" rIns="0" bIns="0" rtlCol="0" anchor="t">
            <a:spAutoFit/>
          </a:bodyPr>
          <a:lstStyle>
            <a:defPPr>
              <a:defRPr lang="en-US"/>
            </a:defPPr>
            <a:lvl1pPr>
              <a:lnSpc>
                <a:spcPts val="1680"/>
              </a:lnSpc>
              <a:defRPr sz="1200">
                <a:solidFill>
                  <a:srgbClr val="000000"/>
                </a:solidFill>
                <a:latin typeface="Arial"/>
              </a:defRPr>
            </a:lvl1pPr>
          </a:lstStyle>
          <a:p>
            <a:r>
              <a:rPr lang="en-US" dirty="0" err="1"/>
              <a:t>Versiune</a:t>
            </a:r>
            <a:r>
              <a:rPr lang="en-US" dirty="0"/>
              <a:t> </a:t>
            </a:r>
            <a:r>
              <a:rPr lang="en-US" dirty="0" err="1"/>
              <a:t>actualizat</a:t>
            </a:r>
            <a:r>
              <a:rPr lang="en-US" sz="1200" dirty="0" err="1">
                <a:solidFill>
                  <a:srgbClr val="000000"/>
                </a:solidFill>
                <a:latin typeface="Arial"/>
              </a:rPr>
              <a:t>ă</a:t>
            </a:r>
            <a:r>
              <a:rPr lang="en-US" dirty="0"/>
              <a:t> _ 28 </a:t>
            </a:r>
            <a:r>
              <a:rPr lang="en-US" dirty="0" err="1"/>
              <a:t>Martie</a:t>
            </a:r>
            <a:r>
              <a:rPr lang="en-US" dirty="0"/>
              <a: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7</a:t>
            </a:r>
          </a:p>
        </p:txBody>
      </p:sp>
      <p:sp>
        <p:nvSpPr>
          <p:cNvPr id="9" name="TextBox 7">
            <a:extLst>
              <a:ext uri="{FF2B5EF4-FFF2-40B4-BE49-F238E27FC236}">
                <a16:creationId xmlns:a16="http://schemas.microsoft.com/office/drawing/2014/main" id="{F8F62A7A-D554-7939-9E13-C300F1B98AF0}"/>
              </a:ext>
            </a:extLst>
          </p:cNvPr>
          <p:cNvSpPr txBox="1"/>
          <p:nvPr/>
        </p:nvSpPr>
        <p:spPr>
          <a:xfrm>
            <a:off x="756000" y="665198"/>
            <a:ext cx="3090093" cy="343364"/>
          </a:xfrm>
          <a:prstGeom prst="rect">
            <a:avLst/>
          </a:prstGeom>
        </p:spPr>
        <p:txBody>
          <a:bodyPr lIns="0" tIns="0" rIns="0" bIns="0" rtlCol="0" anchor="t">
            <a:spAutoFit/>
          </a:bodyPr>
          <a:lstStyle/>
          <a:p>
            <a:pPr lvl="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12" name="TextBox 6">
            <a:extLst>
              <a:ext uri="{FF2B5EF4-FFF2-40B4-BE49-F238E27FC236}">
                <a16:creationId xmlns:a16="http://schemas.microsoft.com/office/drawing/2014/main" id="{8F27D756-7FD2-06E8-DAB5-210F7C8C55BE}"/>
              </a:ext>
            </a:extLst>
          </p:cNvPr>
          <p:cNvSpPr txBox="1"/>
          <p:nvPr/>
        </p:nvSpPr>
        <p:spPr>
          <a:xfrm>
            <a:off x="755999" y="7760728"/>
            <a:ext cx="6040403" cy="198581"/>
          </a:xfrm>
          <a:prstGeom prst="rect">
            <a:avLst/>
          </a:prstGeom>
        </p:spPr>
        <p:txBody>
          <a:bodyPr wrap="square" lIns="0" tIns="0" rIns="0" bIns="0" rtlCol="0" anchor="t">
            <a:spAutoFit/>
          </a:bodyPr>
          <a:lstStyle/>
          <a:p>
            <a:pPr>
              <a:lnSpc>
                <a:spcPts val="1680"/>
              </a:lnSpc>
              <a:spcBef>
                <a:spcPct val="0"/>
              </a:spcBef>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Exemplu de e-mail de confirmare de succes:</a:t>
            </a:r>
            <a:endParaRPr lang="en-GB" sz="1200" b="1">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screenshot of a computer&#10;&#10;Description automatically generated">
            <a:extLst>
              <a:ext uri="{FF2B5EF4-FFF2-40B4-BE49-F238E27FC236}">
                <a16:creationId xmlns:a16="http://schemas.microsoft.com/office/drawing/2014/main" id="{8A295C63-731B-178A-B696-01F4B465E249}"/>
              </a:ext>
            </a:extLst>
          </p:cNvPr>
          <p:cNvPicPr>
            <a:picLocks noChangeAspect="1"/>
          </p:cNvPicPr>
          <p:nvPr/>
        </p:nvPicPr>
        <p:blipFill>
          <a:blip r:embed="rId3"/>
          <a:stretch>
            <a:fillRect/>
          </a:stretch>
        </p:blipFill>
        <p:spPr>
          <a:xfrm>
            <a:off x="912495" y="1167321"/>
            <a:ext cx="5731510" cy="2050415"/>
          </a:xfrm>
          <a:prstGeom prst="rect">
            <a:avLst/>
          </a:prstGeom>
          <a:ln w="15875">
            <a:solidFill>
              <a:schemeClr val="tx1"/>
            </a:solidFill>
          </a:ln>
        </p:spPr>
      </p:pic>
      <p:sp>
        <p:nvSpPr>
          <p:cNvPr id="8" name="TextBox 7">
            <a:extLst>
              <a:ext uri="{FF2B5EF4-FFF2-40B4-BE49-F238E27FC236}">
                <a16:creationId xmlns:a16="http://schemas.microsoft.com/office/drawing/2014/main" id="{639E65B4-E8E6-E986-C187-A4536952C582}"/>
              </a:ext>
            </a:extLst>
          </p:cNvPr>
          <p:cNvSpPr txBox="1"/>
          <p:nvPr/>
        </p:nvSpPr>
        <p:spPr>
          <a:xfrm>
            <a:off x="756000" y="3556031"/>
            <a:ext cx="6040403" cy="4122732"/>
          </a:xfrm>
          <a:prstGeom prst="rect">
            <a:avLst/>
          </a:prstGeom>
        </p:spPr>
        <p:txBody>
          <a:bodyPr lIns="0" tIns="0" rIns="0" bIns="0" rtlCol="0" anchor="t">
            <a:spAutoFit/>
          </a:bodyPr>
          <a:lstStyle/>
          <a:p>
            <a:pPr>
              <a:lnSpc>
                <a:spcPts val="1680"/>
              </a:lnSpc>
              <a:spcBef>
                <a:spcPct val="0"/>
              </a:spcBef>
            </a:pPr>
            <a:r>
              <a:rPr lang="en-US" sz="1200">
                <a:solidFill>
                  <a:srgbClr val="000000"/>
                </a:solidFill>
                <a:latin typeface="Arial"/>
                <a:cs typeface="Arial"/>
              </a:rPr>
              <a:t>Confirmarea că fișierul dvs. a fost încărcat cu succes </a:t>
            </a:r>
            <a:r>
              <a:rPr lang="en-US" sz="1200" b="1">
                <a:solidFill>
                  <a:srgbClr val="000000"/>
                </a:solidFill>
                <a:latin typeface="Arial"/>
                <a:cs typeface="Arial"/>
              </a:rPr>
              <a:t>nu înseamnă că </a:t>
            </a:r>
            <a:r>
              <a:rPr lang="en-US" sz="1200">
                <a:solidFill>
                  <a:srgbClr val="000000"/>
                </a:solidFill>
                <a:latin typeface="Arial"/>
                <a:cs typeface="Arial"/>
              </a:rPr>
              <a:t>acesta nu conține erori. Aceasta confirmă pur și simplu că fișierul dvs. a fost încărcat în sistem. </a:t>
            </a:r>
          </a:p>
          <a:p>
            <a:pPr>
              <a:lnSpc>
                <a:spcPts val="1680"/>
              </a:lnSpc>
              <a:spcBef>
                <a:spcPct val="0"/>
              </a:spcBef>
            </a:pPr>
            <a:endParaRPr lang="en-US" sz="1200">
              <a:solidFill>
                <a:srgbClr val="000000"/>
              </a:solidFill>
              <a:latin typeface="Arial"/>
              <a:cs typeface="Arial"/>
            </a:endParaRPr>
          </a:p>
          <a:p>
            <a:pPr>
              <a:lnSpc>
                <a:spcPts val="1680"/>
              </a:lnSpc>
              <a:spcBef>
                <a:spcPct val="0"/>
              </a:spcBef>
            </a:pPr>
            <a:r>
              <a:rPr lang="en-US" sz="1200">
                <a:solidFill>
                  <a:srgbClr val="000000"/>
                </a:solidFill>
                <a:latin typeface="Arial"/>
                <a:cs typeface="Arial"/>
              </a:rPr>
              <a:t>Veți primi un e-mail după ce ați încărcat fișierul. Acest e-mail va indica dacă produsele dvs. au fost încărcate cu succes sau nu. </a:t>
            </a:r>
          </a:p>
          <a:p>
            <a:pPr>
              <a:lnSpc>
                <a:spcPts val="1680"/>
              </a:lnSpc>
              <a:spcBef>
                <a:spcPct val="0"/>
              </a:spcBef>
            </a:pPr>
            <a:endParaRPr lang="en-US" sz="1200">
              <a:solidFill>
                <a:srgbClr val="000000"/>
              </a:solidFill>
              <a:latin typeface="Arial"/>
              <a:cs typeface="Arial"/>
            </a:endParaRPr>
          </a:p>
          <a:p>
            <a:pPr>
              <a:lnSpc>
                <a:spcPts val="1680"/>
              </a:lnSpc>
              <a:spcBef>
                <a:spcPct val="0"/>
              </a:spcBef>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Email de confirmare de succes - </a:t>
            </a:r>
            <a:r>
              <a:rPr lang="en-GB" sz="1200">
                <a:solidFill>
                  <a:srgbClr val="000000"/>
                </a:solidFill>
                <a:latin typeface="Arial"/>
                <a:ea typeface="Calibri"/>
                <a:cs typeface="Arial"/>
              </a:rPr>
              <a:t>Dacă toate câmpurile din CSV sunt completate corect, veți primi un email de confirmare a înregistrării în masă a produsului. În acest moment, ar trebui să treceți la următorul pas- Trimiteți produsul pentru aprobare. </a:t>
            </a:r>
          </a:p>
          <a:p>
            <a:pPr>
              <a:lnSpc>
                <a:spcPts val="1680"/>
              </a:lnSpc>
              <a:spcBef>
                <a:spcPct val="0"/>
              </a:spcBef>
            </a:pPr>
            <a:endParaRPr lang="en-GB" sz="1200">
              <a:solidFill>
                <a:srgbClr val="000000"/>
              </a:solidFill>
              <a:latin typeface="Arial"/>
              <a:ea typeface="Calibri"/>
              <a:cs typeface="Arial"/>
            </a:endParaRPr>
          </a:p>
          <a:p>
            <a:pPr>
              <a:lnSpc>
                <a:spcPts val="1680"/>
              </a:lnSpc>
              <a:spcBef>
                <a:spcPct val="0"/>
              </a:spcBef>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E-mail de înregistrare </a:t>
            </a:r>
            <a:r>
              <a:rPr lang="en-GB" sz="1200">
                <a:solidFill>
                  <a:srgbClr val="000000"/>
                </a:solidFill>
                <a:latin typeface="Arial"/>
                <a:ea typeface="Calibri"/>
                <a:cs typeface="Arial"/>
              </a:rPr>
              <a:t>eșuată</a:t>
            </a: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GB" sz="1200">
                <a:solidFill>
                  <a:srgbClr val="000000"/>
                </a:solidFill>
                <a:latin typeface="Arial"/>
                <a:ea typeface="Calibri"/>
                <a:cs typeface="Arial"/>
              </a:rPr>
              <a:t>Dacă vreun câmp din CSV conține erori, veți primi un e-mail care vă va informa că înregistrarea în masă a produsului a eșuat. E-mailul va oferi detalii despre eroare. Vă rugăm să corectați toate erorile și să reîncărcați CSV-ul. </a:t>
            </a:r>
          </a:p>
          <a:p>
            <a:pPr>
              <a:lnSpc>
                <a:spcPts val="1680"/>
              </a:lnSpc>
              <a:spcBef>
                <a:spcPct val="0"/>
              </a:spcBef>
            </a:pPr>
            <a:endParaRPr lang="en-GB" sz="1200">
              <a:solidFill>
                <a:srgbClr val="000000"/>
              </a:solidFill>
              <a:latin typeface="Arial"/>
              <a:ea typeface="Calibri"/>
              <a:cs typeface="Arial"/>
            </a:endParaRPr>
          </a:p>
          <a:p>
            <a:pPr>
              <a:lnSpc>
                <a:spcPts val="1680"/>
              </a:lnSpc>
              <a:spcBef>
                <a:spcPct val="0"/>
              </a:spcBef>
            </a:pPr>
            <a:r>
              <a:rPr lang="en-GB" sz="1200">
                <a:solidFill>
                  <a:srgbClr val="000000"/>
                </a:solidFill>
                <a:latin typeface="Arial"/>
                <a:ea typeface="Calibri"/>
                <a:cs typeface="Arial"/>
              </a:rPr>
              <a:t>Vă rugăm să rețineți - fișierul CSV poate conține mai multe erori care nu sunt incluse în primul e-mail pe care îl primiți. Vă rugăm să continuați să corectați erorile conform detaliilor din e-mailuri și să reîncărcați până când primiți e-mailul de confirmare care vă informează că înregistrarea în masă a produselor a fost efectuată cu succes. </a:t>
            </a:r>
          </a:p>
          <a:p>
            <a:pPr>
              <a:lnSpc>
                <a:spcPts val="1680"/>
              </a:lnSpc>
              <a:spcBef>
                <a:spcPct val="0"/>
              </a:spcBef>
            </a:pPr>
            <a:endParaRPr lang="en-US" sz="1200">
              <a:solidFill>
                <a:srgbClr val="000000"/>
              </a:solidFill>
              <a:latin typeface="Arial"/>
              <a:cs typeface="Arial"/>
            </a:endParaRPr>
          </a:p>
        </p:txBody>
      </p:sp>
      <p:sp>
        <p:nvSpPr>
          <p:cNvPr id="11" name="Oval 10">
            <a:extLst>
              <a:ext uri="{FF2B5EF4-FFF2-40B4-BE49-F238E27FC236}">
                <a16:creationId xmlns:a16="http://schemas.microsoft.com/office/drawing/2014/main" id="{59BBC271-16EB-4A71-66B0-A597E935C313}"/>
              </a:ext>
            </a:extLst>
          </p:cNvPr>
          <p:cNvSpPr/>
          <p:nvPr/>
        </p:nvSpPr>
        <p:spPr>
          <a:xfrm>
            <a:off x="3432692" y="1036593"/>
            <a:ext cx="3584797" cy="599751"/>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1422527-F9D3-10AC-68A2-B8CC8E2BCCF5}"/>
              </a:ext>
            </a:extLst>
          </p:cNvPr>
          <p:cNvPicPr>
            <a:picLocks noChangeAspect="1"/>
          </p:cNvPicPr>
          <p:nvPr/>
        </p:nvPicPr>
        <p:blipFill>
          <a:blip r:embed="rId4"/>
          <a:stretch>
            <a:fillRect/>
          </a:stretch>
        </p:blipFill>
        <p:spPr>
          <a:xfrm>
            <a:off x="1458331" y="8239702"/>
            <a:ext cx="4635738" cy="1378021"/>
          </a:xfrm>
          <a:prstGeom prst="rect">
            <a:avLst/>
          </a:prstGeom>
          <a:ln w="15875">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8</a:t>
            </a:r>
          </a:p>
        </p:txBody>
      </p:sp>
      <p:sp>
        <p:nvSpPr>
          <p:cNvPr id="9" name="TextBox 7">
            <a:extLst>
              <a:ext uri="{FF2B5EF4-FFF2-40B4-BE49-F238E27FC236}">
                <a16:creationId xmlns:a16="http://schemas.microsoft.com/office/drawing/2014/main" id="{F8F62A7A-D554-7939-9E13-C300F1B98AF0}"/>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6" name="TextBox 6">
            <a:extLst>
              <a:ext uri="{FF2B5EF4-FFF2-40B4-BE49-F238E27FC236}">
                <a16:creationId xmlns:a16="http://schemas.microsoft.com/office/drawing/2014/main" id="{0B55CCB6-688D-172A-3A1F-8C5EE0B6A9D7}"/>
              </a:ext>
            </a:extLst>
          </p:cNvPr>
          <p:cNvSpPr txBox="1"/>
          <p:nvPr/>
        </p:nvSpPr>
        <p:spPr>
          <a:xfrm>
            <a:off x="1056498" y="7880661"/>
            <a:ext cx="6040403" cy="1942648"/>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effectLst/>
                <a:latin typeface="Arial"/>
                <a:ea typeface="Calibri"/>
                <a:cs typeface="Arial"/>
              </a:rPr>
              <a:t>Odată ce produsele au fost încărcate cu succes, acestea sunt disponibile în fila "Produse" de pe pagina Producătorului din portalul de înregistrare. </a:t>
            </a:r>
          </a:p>
          <a:p>
            <a:pPr>
              <a:lnSpc>
                <a:spcPts val="1680"/>
              </a:lnSpc>
              <a:spcBef>
                <a:spcPct val="0"/>
              </a:spcBef>
            </a:pPr>
            <a:endParaRPr lang="en-GB" sz="12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GB" sz="1200" b="1">
                <a:solidFill>
                  <a:srgbClr val="000000"/>
                </a:solidFill>
                <a:latin typeface="Arial"/>
                <a:ea typeface="Calibri"/>
                <a:cs typeface="Arial"/>
              </a:rPr>
              <a:t>Important- Nu uitați să trimiteți pentru aprobare</a:t>
            </a:r>
            <a:r>
              <a:rPr lang="en-GB" sz="1200">
                <a:solidFill>
                  <a:srgbClr val="000000"/>
                </a:solidFill>
                <a:latin typeface="Arial"/>
                <a:ea typeface="Calibri"/>
                <a:cs typeface="Arial"/>
              </a:rPr>
              <a:t>! </a:t>
            </a:r>
          </a:p>
          <a:p>
            <a:pPr>
              <a:lnSpc>
                <a:spcPts val="1680"/>
              </a:lnSpc>
              <a:spcBef>
                <a:spcPct val="0"/>
              </a:spcBef>
            </a:pPr>
            <a:endParaRPr lang="en-GB" sz="12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GB" sz="1200">
                <a:solidFill>
                  <a:srgbClr val="000000"/>
                </a:solidFill>
                <a:latin typeface="Arial"/>
                <a:ea typeface="Calibri"/>
                <a:cs typeface="Arial"/>
              </a:rPr>
              <a:t>Este important de reținut că toate </a:t>
            </a:r>
            <a:r>
              <a:rPr lang="en-GB" sz="1200">
                <a:solidFill>
                  <a:srgbClr val="000000"/>
                </a:solidFill>
                <a:effectLst/>
                <a:latin typeface="Arial"/>
                <a:ea typeface="Calibri"/>
                <a:cs typeface="Arial"/>
              </a:rPr>
              <a:t>produsele </a:t>
            </a:r>
            <a:r>
              <a:rPr lang="en-GB" sz="1200">
                <a:solidFill>
                  <a:srgbClr val="000000"/>
                </a:solidFill>
                <a:latin typeface="Arial"/>
                <a:ea typeface="Calibri"/>
                <a:cs typeface="Arial"/>
              </a:rPr>
              <a:t>încărcate prin CSV sunt setate la statutul "Importat" și este necesară o acțiune pentru "Trimitere pentru aprobare". </a:t>
            </a:r>
            <a:r>
              <a:rPr lang="en-GB" sz="1200" err="1">
                <a:solidFill>
                  <a:srgbClr val="000000"/>
                </a:solidFill>
                <a:latin typeface="Arial"/>
                <a:ea typeface="Calibri"/>
                <a:cs typeface="Arial"/>
              </a:rPr>
              <a:t>RetuRO </a:t>
            </a:r>
            <a:r>
              <a:rPr lang="en-GB" sz="1200">
                <a:solidFill>
                  <a:srgbClr val="000000"/>
                </a:solidFill>
                <a:latin typeface="Arial"/>
                <a:ea typeface="Calibri"/>
                <a:cs typeface="Arial"/>
              </a:rPr>
              <a:t>nu va revizui produsele pentru aprobare până când acestea nu au fost trimise.</a:t>
            </a:r>
            <a:endParaRPr lang="en-GB" sz="120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endParaRPr lang="en-GB" sz="1200">
              <a:effectLst/>
              <a:latin typeface="Arial" panose="020B0604020202020204" pitchFamily="34" charset="0"/>
              <a:ea typeface="Arial" panose="020B0604020202020204" pitchFamily="34" charset="0"/>
              <a:cs typeface="Arial" panose="020B0604020202020204" pitchFamily="34" charset="0"/>
            </a:endParaRPr>
          </a:p>
        </p:txBody>
      </p:sp>
      <p:sp>
        <p:nvSpPr>
          <p:cNvPr id="14" name="TextBox 6">
            <a:extLst>
              <a:ext uri="{FF2B5EF4-FFF2-40B4-BE49-F238E27FC236}">
                <a16:creationId xmlns:a16="http://schemas.microsoft.com/office/drawing/2014/main" id="{FACFD2F8-0A3F-3BD4-5035-1105D4E2C97B}"/>
              </a:ext>
            </a:extLst>
          </p:cNvPr>
          <p:cNvSpPr txBox="1"/>
          <p:nvPr/>
        </p:nvSpPr>
        <p:spPr>
          <a:xfrm>
            <a:off x="756000" y="1150825"/>
            <a:ext cx="6040403" cy="198581"/>
          </a:xfrm>
          <a:prstGeom prst="rect">
            <a:avLst/>
          </a:prstGeom>
        </p:spPr>
        <p:txBody>
          <a:bodyPr wrap="square" lIns="0" tIns="0" rIns="0" bIns="0" rtlCol="0" anchor="t">
            <a:spAutoFit/>
          </a:bodyPr>
          <a:lstStyle/>
          <a:p>
            <a:pPr>
              <a:lnSpc>
                <a:spcPts val="1680"/>
              </a:lnSpc>
              <a:spcBef>
                <a:spcPct val="0"/>
              </a:spcBef>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Exemple de e-mailuri de înregistrare eșuate:</a:t>
            </a:r>
            <a:endParaRPr lang="en-GB" sz="1200" b="1">
              <a:effectLst/>
              <a:latin typeface="Arial" panose="020B0604020202020204" pitchFamily="34" charset="0"/>
              <a:ea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159EAB8E-4D18-774B-2D10-A89BC9E91C79}"/>
              </a:ext>
            </a:extLst>
          </p:cNvPr>
          <p:cNvPicPr>
            <a:picLocks noChangeAspect="1"/>
          </p:cNvPicPr>
          <p:nvPr/>
        </p:nvPicPr>
        <p:blipFill>
          <a:blip r:embed="rId3"/>
          <a:stretch>
            <a:fillRect/>
          </a:stretch>
        </p:blipFill>
        <p:spPr>
          <a:xfrm>
            <a:off x="1475630" y="1671205"/>
            <a:ext cx="4601141" cy="2765826"/>
          </a:xfrm>
          <a:prstGeom prst="rect">
            <a:avLst/>
          </a:prstGeom>
          <a:ln w="15875">
            <a:solidFill>
              <a:schemeClr val="tx1"/>
            </a:solidFill>
          </a:ln>
        </p:spPr>
      </p:pic>
      <p:cxnSp>
        <p:nvCxnSpPr>
          <p:cNvPr id="19" name="Straight Connector 18">
            <a:extLst>
              <a:ext uri="{FF2B5EF4-FFF2-40B4-BE49-F238E27FC236}">
                <a16:creationId xmlns:a16="http://schemas.microsoft.com/office/drawing/2014/main" id="{405AFD4E-B7B8-52E4-3EBB-1875E0F53A09}"/>
              </a:ext>
            </a:extLst>
          </p:cNvPr>
          <p:cNvCxnSpPr/>
          <p:nvPr/>
        </p:nvCxnSpPr>
        <p:spPr>
          <a:xfrm>
            <a:off x="3549650" y="2782957"/>
            <a:ext cx="4260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90CCD3-27E9-119F-725D-4ABEED924EE0}"/>
              </a:ext>
            </a:extLst>
          </p:cNvPr>
          <p:cNvCxnSpPr>
            <a:cxnSpLocks/>
          </p:cNvCxnSpPr>
          <p:nvPr/>
        </p:nvCxnSpPr>
        <p:spPr>
          <a:xfrm>
            <a:off x="4847038" y="2935357"/>
            <a:ext cx="71887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2C8455A-D2E8-C19C-9DA1-4463FA5F96C3}"/>
              </a:ext>
            </a:extLst>
          </p:cNvPr>
          <p:cNvCxnSpPr/>
          <p:nvPr/>
        </p:nvCxnSpPr>
        <p:spPr>
          <a:xfrm>
            <a:off x="2622550" y="3233807"/>
            <a:ext cx="42600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0CFB746-401B-FA9C-23DB-517ED1C67FAB}"/>
              </a:ext>
            </a:extLst>
          </p:cNvPr>
          <p:cNvCxnSpPr>
            <a:cxnSpLocks/>
          </p:cNvCxnSpPr>
          <p:nvPr/>
        </p:nvCxnSpPr>
        <p:spPr>
          <a:xfrm>
            <a:off x="4076700" y="3379857"/>
            <a:ext cx="685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0FD8E112-5A26-9DFF-6DA0-88FB85FD87A5}"/>
              </a:ext>
            </a:extLst>
          </p:cNvPr>
          <p:cNvPicPr>
            <a:picLocks noChangeAspect="1"/>
          </p:cNvPicPr>
          <p:nvPr/>
        </p:nvPicPr>
        <p:blipFill>
          <a:blip r:embed="rId4"/>
          <a:stretch>
            <a:fillRect/>
          </a:stretch>
        </p:blipFill>
        <p:spPr>
          <a:xfrm>
            <a:off x="1456043" y="4796026"/>
            <a:ext cx="4613215" cy="2638835"/>
          </a:xfrm>
          <a:prstGeom prst="rect">
            <a:avLst/>
          </a:prstGeom>
          <a:ln w="15875">
            <a:solidFill>
              <a:schemeClr val="tx1"/>
            </a:solidFill>
          </a:ln>
        </p:spPr>
      </p:pic>
    </p:spTree>
    <p:extLst>
      <p:ext uri="{BB962C8B-B14F-4D97-AF65-F5344CB8AC3E}">
        <p14:creationId xmlns:p14="http://schemas.microsoft.com/office/powerpoint/2010/main" val="2281530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9</a:t>
            </a:r>
          </a:p>
        </p:txBody>
      </p:sp>
      <p:sp>
        <p:nvSpPr>
          <p:cNvPr id="9" name="TextBox 7">
            <a:extLst>
              <a:ext uri="{FF2B5EF4-FFF2-40B4-BE49-F238E27FC236}">
                <a16:creationId xmlns:a16="http://schemas.microsoft.com/office/drawing/2014/main" id="{F8F62A7A-D554-7939-9E13-C300F1B98AF0}"/>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6" name="TextBox 6">
            <a:extLst>
              <a:ext uri="{FF2B5EF4-FFF2-40B4-BE49-F238E27FC236}">
                <a16:creationId xmlns:a16="http://schemas.microsoft.com/office/drawing/2014/main" id="{0B55CCB6-688D-172A-3A1F-8C5EE0B6A9D7}"/>
              </a:ext>
            </a:extLst>
          </p:cNvPr>
          <p:cNvSpPr txBox="1"/>
          <p:nvPr/>
        </p:nvSpPr>
        <p:spPr>
          <a:xfrm>
            <a:off x="756000" y="992852"/>
            <a:ext cx="6040403" cy="852606"/>
          </a:xfrm>
          <a:prstGeom prst="rect">
            <a:avLst/>
          </a:prstGeom>
        </p:spPr>
        <p:txBody>
          <a:bodyPr wrap="square" lIns="0" tIns="0" rIns="0" bIns="0" rtlCol="0" anchor="t">
            <a:spAutoFit/>
          </a:bodyPr>
          <a:lstStyle/>
          <a:p>
            <a:pPr>
              <a:lnSpc>
                <a:spcPts val="1680"/>
              </a:lnSpc>
              <a:spcBef>
                <a:spcPct val="0"/>
              </a:spcBef>
            </a:pPr>
            <a:endPar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GB" sz="1200">
                <a:solidFill>
                  <a:srgbClr val="000000"/>
                </a:solidFill>
                <a:effectLst/>
                <a:latin typeface="Arial"/>
                <a:ea typeface="Calibri"/>
                <a:cs typeface="Arial"/>
              </a:rPr>
              <a:t>După ce încărcarea în masă a produselor a fost finalizată, trebuie să trimiteți fiecare produs pentru aprobare. Veți găsi lista completă de produse în fila "Produse" de pe pagina Producător din portalul de înregistrare. </a:t>
            </a:r>
          </a:p>
        </p:txBody>
      </p:sp>
      <p:pic>
        <p:nvPicPr>
          <p:cNvPr id="12" name="Picture 11">
            <a:extLst>
              <a:ext uri="{FF2B5EF4-FFF2-40B4-BE49-F238E27FC236}">
                <a16:creationId xmlns:a16="http://schemas.microsoft.com/office/drawing/2014/main" id="{0972288C-0CEA-1B48-BB79-1F15E0337861}"/>
              </a:ext>
            </a:extLst>
          </p:cNvPr>
          <p:cNvPicPr>
            <a:picLocks noChangeAspect="1"/>
          </p:cNvPicPr>
          <p:nvPr/>
        </p:nvPicPr>
        <p:blipFill>
          <a:blip r:embed="rId3"/>
          <a:stretch>
            <a:fillRect/>
          </a:stretch>
        </p:blipFill>
        <p:spPr>
          <a:xfrm>
            <a:off x="1469153" y="2183631"/>
            <a:ext cx="3835597" cy="882695"/>
          </a:xfrm>
          <a:prstGeom prst="rect">
            <a:avLst/>
          </a:prstGeom>
          <a:ln w="15875">
            <a:solidFill>
              <a:schemeClr val="tx1"/>
            </a:solidFill>
          </a:ln>
        </p:spPr>
      </p:pic>
      <p:sp>
        <p:nvSpPr>
          <p:cNvPr id="15" name="Oval 14">
            <a:extLst>
              <a:ext uri="{FF2B5EF4-FFF2-40B4-BE49-F238E27FC236}">
                <a16:creationId xmlns:a16="http://schemas.microsoft.com/office/drawing/2014/main" id="{5F8CA136-BE3A-2E1A-7C7C-30CE15B7E0D2}"/>
              </a:ext>
            </a:extLst>
          </p:cNvPr>
          <p:cNvSpPr/>
          <p:nvPr/>
        </p:nvSpPr>
        <p:spPr>
          <a:xfrm>
            <a:off x="4690870" y="2532583"/>
            <a:ext cx="790104" cy="288300"/>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F55EADB4-8393-059E-FBF4-B7E4C79F6CF9}"/>
              </a:ext>
            </a:extLst>
          </p:cNvPr>
          <p:cNvPicPr>
            <a:picLocks noChangeAspect="1"/>
          </p:cNvPicPr>
          <p:nvPr/>
        </p:nvPicPr>
        <p:blipFill>
          <a:blip r:embed="rId4"/>
          <a:stretch>
            <a:fillRect/>
          </a:stretch>
        </p:blipFill>
        <p:spPr>
          <a:xfrm>
            <a:off x="1166843" y="4451563"/>
            <a:ext cx="2171812" cy="692186"/>
          </a:xfrm>
          <a:prstGeom prst="rect">
            <a:avLst/>
          </a:prstGeom>
          <a:ln w="15875">
            <a:solidFill>
              <a:schemeClr val="tx1"/>
            </a:solidFill>
          </a:ln>
        </p:spPr>
      </p:pic>
      <p:sp>
        <p:nvSpPr>
          <p:cNvPr id="25" name="TextBox 6">
            <a:extLst>
              <a:ext uri="{FF2B5EF4-FFF2-40B4-BE49-F238E27FC236}">
                <a16:creationId xmlns:a16="http://schemas.microsoft.com/office/drawing/2014/main" id="{CBA5C42C-DF21-030C-C2C9-CC05E3B7894D}"/>
              </a:ext>
            </a:extLst>
          </p:cNvPr>
          <p:cNvSpPr txBox="1"/>
          <p:nvPr/>
        </p:nvSpPr>
        <p:spPr>
          <a:xfrm>
            <a:off x="755998" y="3494878"/>
            <a:ext cx="6040403" cy="416589"/>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latin typeface="Arial"/>
                <a:ea typeface="Calibri"/>
                <a:cs typeface="Arial"/>
              </a:rPr>
              <a:t>Vă rugăm să verificați starea tuturor produselor. Toate produsele enumerate ca fiind "Importate" necesită acțiune și trebuie trimise pentru aprobare. </a:t>
            </a:r>
            <a:endParaRPr lang="en-GB" sz="1200">
              <a:solidFill>
                <a:srgbClr val="000000"/>
              </a:solidFill>
              <a:effectLst/>
              <a:latin typeface="Arial"/>
              <a:ea typeface="Calibri"/>
              <a:cs typeface="Arial"/>
            </a:endParaRPr>
          </a:p>
        </p:txBody>
      </p:sp>
      <p:sp>
        <p:nvSpPr>
          <p:cNvPr id="27" name="TextBox 6">
            <a:extLst>
              <a:ext uri="{FF2B5EF4-FFF2-40B4-BE49-F238E27FC236}">
                <a16:creationId xmlns:a16="http://schemas.microsoft.com/office/drawing/2014/main" id="{54A9C1C0-1626-EFF0-1218-005EDAF6FBAE}"/>
              </a:ext>
            </a:extLst>
          </p:cNvPr>
          <p:cNvSpPr txBox="1"/>
          <p:nvPr/>
        </p:nvSpPr>
        <p:spPr>
          <a:xfrm>
            <a:off x="755998" y="6029119"/>
            <a:ext cx="6040403" cy="416589"/>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Pentru a </a:t>
            </a:r>
            <a:r>
              <a:rPr lang="en-GB" sz="1200">
                <a:solidFill>
                  <a:srgbClr val="000000"/>
                </a:solidFill>
                <a:latin typeface="Arial"/>
                <a:ea typeface="Calibri"/>
                <a:cs typeface="Arial"/>
              </a:rPr>
              <a:t>trimite produsele încărcate pentru aprobare, faceți clic pe numele produsului pentru a afișa detaliile acestuia. Derulați în jos până când vedeți opțiunea "Trimiteți pentru aprobare". </a:t>
            </a:r>
            <a:endParaRPr lang="en-GB" sz="1200">
              <a:solidFill>
                <a:srgbClr val="000000"/>
              </a:solidFill>
              <a:effectLst/>
              <a:latin typeface="Arial"/>
              <a:ea typeface="Calibri"/>
              <a:cs typeface="Arial"/>
            </a:endParaRPr>
          </a:p>
        </p:txBody>
      </p:sp>
      <p:pic>
        <p:nvPicPr>
          <p:cNvPr id="29" name="Picture 28" descr="A screenshot of a computer&#10;&#10;Description automatically generated">
            <a:extLst>
              <a:ext uri="{FF2B5EF4-FFF2-40B4-BE49-F238E27FC236}">
                <a16:creationId xmlns:a16="http://schemas.microsoft.com/office/drawing/2014/main" id="{F477F01C-690E-9CA0-3B3C-33C7C1565EAA}"/>
              </a:ext>
            </a:extLst>
          </p:cNvPr>
          <p:cNvPicPr>
            <a:picLocks noChangeAspect="1"/>
          </p:cNvPicPr>
          <p:nvPr/>
        </p:nvPicPr>
        <p:blipFill>
          <a:blip r:embed="rId5"/>
          <a:stretch>
            <a:fillRect/>
          </a:stretch>
        </p:blipFill>
        <p:spPr>
          <a:xfrm>
            <a:off x="2242697" y="6875477"/>
            <a:ext cx="2268406" cy="1634292"/>
          </a:xfrm>
          <a:prstGeom prst="rect">
            <a:avLst/>
          </a:prstGeom>
        </p:spPr>
      </p:pic>
      <p:sp>
        <p:nvSpPr>
          <p:cNvPr id="30" name="Oval 29">
            <a:extLst>
              <a:ext uri="{FF2B5EF4-FFF2-40B4-BE49-F238E27FC236}">
                <a16:creationId xmlns:a16="http://schemas.microsoft.com/office/drawing/2014/main" id="{ED76FFCB-F5AC-A26F-1E99-A2C8EAA9D837}"/>
              </a:ext>
            </a:extLst>
          </p:cNvPr>
          <p:cNvSpPr/>
          <p:nvPr/>
        </p:nvSpPr>
        <p:spPr>
          <a:xfrm>
            <a:off x="2062931" y="8249828"/>
            <a:ext cx="2627939" cy="519882"/>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6">
            <a:extLst>
              <a:ext uri="{FF2B5EF4-FFF2-40B4-BE49-F238E27FC236}">
                <a16:creationId xmlns:a16="http://schemas.microsoft.com/office/drawing/2014/main" id="{415442D0-A4C9-13EC-500C-483A40338374}"/>
              </a:ext>
            </a:extLst>
          </p:cNvPr>
          <p:cNvSpPr txBox="1"/>
          <p:nvPr/>
        </p:nvSpPr>
        <p:spPr>
          <a:xfrm>
            <a:off x="755998" y="9029464"/>
            <a:ext cx="6040403" cy="416589"/>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Vă rugăm să vă asigurați că trimiteți toate produsele "importate" pentru aprobare. </a:t>
            </a:r>
            <a:r>
              <a:rPr lang="en-GB" sz="1200" err="1">
                <a:solidFill>
                  <a:srgbClr val="000000"/>
                </a:solidFill>
                <a:latin typeface="Arial" panose="020B0604020202020204" pitchFamily="34" charset="0"/>
                <a:ea typeface="Calibri" panose="020F0502020204030204" pitchFamily="34" charset="0"/>
                <a:cs typeface="Arial" panose="020B0604020202020204" pitchFamily="34" charset="0"/>
              </a:rPr>
              <a:t>RetuRO </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nu va revizui și nu va aproba produsul până când acesta nu va fi trimis spre aprobare. </a:t>
            </a:r>
            <a:endParaRPr lang="en-GB" sz="1200">
              <a:solidFill>
                <a:srgbClr val="000000"/>
              </a:solidFill>
              <a:effectLst/>
              <a:latin typeface="Arial"/>
              <a:ea typeface="Calibri"/>
              <a:cs typeface="Arial"/>
            </a:endParaRPr>
          </a:p>
        </p:txBody>
      </p:sp>
      <p:pic>
        <p:nvPicPr>
          <p:cNvPr id="2052" name="Picture 4">
            <a:extLst>
              <a:ext uri="{FF2B5EF4-FFF2-40B4-BE49-F238E27FC236}">
                <a16:creationId xmlns:a16="http://schemas.microsoft.com/office/drawing/2014/main" id="{5AFD7A1A-C7B9-64B8-5DB1-45EC7BBF618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3278"/>
          <a:stretch/>
        </p:blipFill>
        <p:spPr bwMode="auto">
          <a:xfrm>
            <a:off x="4217847" y="4371810"/>
            <a:ext cx="1418867" cy="993909"/>
          </a:xfrm>
          <a:prstGeom prst="rect">
            <a:avLst/>
          </a:prstGeom>
          <a:noFill/>
          <a:ln w="15875">
            <a:solidFill>
              <a:schemeClr val="tx1"/>
            </a:solidFill>
          </a:ln>
          <a:extLst>
            <a:ext uri="{909E8E84-426E-40DD-AFC4-6F175D3DCCD1}">
              <a14:hiddenFill xmlns:a14="http://schemas.microsoft.com/office/drawing/2010/main">
                <a:solidFill>
                  <a:srgbClr val="FFFFFF"/>
                </a:solidFill>
              </a14:hiddenFill>
            </a:ext>
          </a:extLst>
        </p:spPr>
      </p:pic>
      <p:sp>
        <p:nvSpPr>
          <p:cNvPr id="33" name="Oval 32">
            <a:extLst>
              <a:ext uri="{FF2B5EF4-FFF2-40B4-BE49-F238E27FC236}">
                <a16:creationId xmlns:a16="http://schemas.microsoft.com/office/drawing/2014/main" id="{59B70BBD-C4F0-A4BA-D1FD-BC343B56E7BF}"/>
              </a:ext>
            </a:extLst>
          </p:cNvPr>
          <p:cNvSpPr/>
          <p:nvPr/>
        </p:nvSpPr>
        <p:spPr>
          <a:xfrm>
            <a:off x="4116052" y="4991788"/>
            <a:ext cx="1014748" cy="42943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584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4" name="AutoShape 4"/>
          <p:cNvSpPr/>
          <p:nvPr/>
        </p:nvSpPr>
        <p:spPr>
          <a:xfrm flipH="1">
            <a:off x="3549650" y="829025"/>
            <a:ext cx="3884118"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10</a:t>
            </a:r>
          </a:p>
        </p:txBody>
      </p:sp>
      <p:sp>
        <p:nvSpPr>
          <p:cNvPr id="9" name="TextBox 7">
            <a:extLst>
              <a:ext uri="{FF2B5EF4-FFF2-40B4-BE49-F238E27FC236}">
                <a16:creationId xmlns:a16="http://schemas.microsoft.com/office/drawing/2014/main" id="{F8F62A7A-D554-7939-9E13-C300F1B98AF0}"/>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13" name="TextBox 6">
            <a:extLst>
              <a:ext uri="{FF2B5EF4-FFF2-40B4-BE49-F238E27FC236}">
                <a16:creationId xmlns:a16="http://schemas.microsoft.com/office/drawing/2014/main" id="{0058FDE4-4209-EE74-4C23-5338867EE4EB}"/>
              </a:ext>
            </a:extLst>
          </p:cNvPr>
          <p:cNvSpPr txBox="1"/>
          <p:nvPr/>
        </p:nvSpPr>
        <p:spPr>
          <a:xfrm>
            <a:off x="756000" y="1052752"/>
            <a:ext cx="6146450" cy="2814681"/>
          </a:xfrm>
          <a:prstGeom prst="rect">
            <a:avLst/>
          </a:prstGeom>
        </p:spPr>
        <p:txBody>
          <a:bodyPr wrap="square" lIns="0" tIns="0" rIns="0" bIns="0" rtlCol="0" anchor="t">
            <a:spAutoFit/>
          </a:bodyPr>
          <a:lstStyle/>
          <a:p>
            <a:pPr>
              <a:lnSpc>
                <a:spcPts val="1680"/>
              </a:lnSpc>
              <a:spcBef>
                <a:spcPct val="0"/>
              </a:spcBef>
            </a:pP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Oda</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tă</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ce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produsele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au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trimise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spre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este necesar să transmiteți către adresa de email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produse@returosgr.ro</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baza de date în format excel (exportată de la </a:t>
            </a:r>
            <a:r>
              <a:rPr lang="it-IT" sz="1200" dirty="0">
                <a:solidFill>
                  <a:srgbClr val="000000"/>
                </a:solidFill>
                <a:latin typeface="Arial" panose="020B0604020202020204" pitchFamily="34" charset="0"/>
                <a:ea typeface="Calibri" panose="020F0502020204030204" pitchFamily="34" charset="0"/>
                <a:cs typeface="Arial" panose="020B0604020202020204" pitchFamily="34" charset="0"/>
              </a:rPr>
              <a:t>entitatea/ entitatile emitenta/e de coduri de bare in simbologia EAN 13 / EAN 8/ EAN-13/ EAN-8 in baza standardul SR ISO/CEI 15420:2013</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care conține codurile </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de bare</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trimise spre aprobare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RetuRO va examina si va alege una dintre urmatoarele optiuni pentru fiecare produs</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71450" indent="-171450">
              <a:lnSpc>
                <a:spcPts val="1680"/>
              </a:lnSpc>
              <a:spcBef>
                <a:spcPct val="0"/>
              </a:spcBef>
              <a:buFont typeface="Arial" panose="020B0604020202020204" pitchFamily="34" charset="0"/>
              <a:buChar char="•"/>
            </a:pP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Aceasta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dvs</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adăugat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cu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succes</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Registrul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ambalaje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SGR.</a:t>
            </a:r>
            <a:endParaRPr lang="en-GB" sz="1200" dirty="0">
              <a:solidFill>
                <a:srgbClr val="000000"/>
              </a:solidFill>
              <a:latin typeface="Arial" panose="020B0604020202020204" pitchFamily="34" charset="0"/>
              <a:ea typeface="Noto Sans Symbols"/>
              <a:cs typeface="Arial" panose="020B0604020202020204" pitchFamily="34" charset="0"/>
            </a:endParaRPr>
          </a:p>
          <a:p>
            <a:pPr marL="171450" indent="-171450">
              <a:lnSpc>
                <a:spcPts val="1680"/>
              </a:lnSpc>
              <a:spcBef>
                <a:spcPct val="0"/>
              </a:spcBef>
              <a:buFont typeface="Arial" panose="020B0604020202020204" pitchFamily="34" charset="0"/>
              <a:buChar char="•"/>
            </a:pP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Anulează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Aceasta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dumneavoastră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nu a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Motivul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anulării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fi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prin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e-mail.</a:t>
            </a:r>
          </a:p>
          <a:p>
            <a:pPr marL="171450" indent="-171450">
              <a:lnSpc>
                <a:spcPts val="1680"/>
              </a:lnSpc>
              <a:spcBef>
                <a:spcPct val="0"/>
              </a:spcBef>
              <a:buFont typeface="Arial" panose="020B0604020202020204" pitchFamily="34" charset="0"/>
              <a:buChar char="•"/>
            </a:pP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corecție</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Aceasta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trebuie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corectat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ceva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înainte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dvs</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fie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Veți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primi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un e-mail care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descrie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problema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veți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avea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posibilitatea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edita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a-l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retrimite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200" dirty="0">
              <a:solidFill>
                <a:srgbClr val="000000"/>
              </a:solidFill>
              <a:latin typeface="Arial"/>
            </a:endParaRPr>
          </a:p>
        </p:txBody>
      </p:sp>
      <p:sp>
        <p:nvSpPr>
          <p:cNvPr id="7" name="TextBox 6">
            <a:extLst>
              <a:ext uri="{FF2B5EF4-FFF2-40B4-BE49-F238E27FC236}">
                <a16:creationId xmlns:a16="http://schemas.microsoft.com/office/drawing/2014/main" id="{8E83D2B9-154E-FB67-D811-8FA3E197AB71}"/>
              </a:ext>
            </a:extLst>
          </p:cNvPr>
          <p:cNvSpPr txBox="1"/>
          <p:nvPr/>
        </p:nvSpPr>
        <p:spPr>
          <a:xfrm>
            <a:off x="601281" y="4529732"/>
            <a:ext cx="6146450" cy="634597"/>
          </a:xfrm>
          <a:prstGeom prst="rect">
            <a:avLst/>
          </a:prstGeom>
        </p:spPr>
        <p:txBody>
          <a:bodyPr wrap="square" lIns="0" tIns="0" rIns="0" bIns="0" rtlCol="0" anchor="t">
            <a:spAutoFit/>
          </a:bodyPr>
          <a:lstStyle/>
          <a:p>
            <a:pPr>
              <a:lnSpc>
                <a:spcPts val="1680"/>
              </a:lnSpc>
              <a:spcBef>
                <a:spcPct val="0"/>
              </a:spcBef>
            </a:pP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Puteți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urmări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permanență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starea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și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aprobare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tuturor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produselor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fila Produse de pe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pagina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Producător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din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portalul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rugăm</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consultați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lista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stări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posibile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cu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descrierile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jos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000000"/>
              </a:solidFill>
              <a:latin typeface="Arial"/>
            </a:endParaRPr>
          </a:p>
        </p:txBody>
      </p:sp>
      <p:sp>
        <p:nvSpPr>
          <p:cNvPr id="10" name="TextBox 5">
            <a:extLst>
              <a:ext uri="{FF2B5EF4-FFF2-40B4-BE49-F238E27FC236}">
                <a16:creationId xmlns:a16="http://schemas.microsoft.com/office/drawing/2014/main" id="{94457244-8573-AE9E-47E7-FD2280EBAEA4}"/>
              </a:ext>
            </a:extLst>
          </p:cNvPr>
          <p:cNvSpPr txBox="1"/>
          <p:nvPr/>
        </p:nvSpPr>
        <p:spPr>
          <a:xfrm>
            <a:off x="619298" y="4106540"/>
            <a:ext cx="6048000" cy="243656"/>
          </a:xfrm>
          <a:prstGeom prst="rect">
            <a:avLst/>
          </a:prstGeom>
        </p:spPr>
        <p:txBody>
          <a:bodyPr lIns="0" tIns="0" rIns="0" bIns="0" rtlCol="0" anchor="t">
            <a:spAutoFit/>
          </a:bodyPr>
          <a:lstStyle/>
          <a:p>
            <a:pPr lvl="0" algn="l">
              <a:lnSpc>
                <a:spcPts val="1919"/>
              </a:lnSpc>
              <a:spcBef>
                <a:spcPct val="0"/>
              </a:spcBef>
            </a:pPr>
            <a:r>
              <a:rPr lang="en-US" sz="1599" dirty="0">
                <a:solidFill>
                  <a:srgbClr val="000000"/>
                </a:solidFill>
                <a:latin typeface="Arial Bold"/>
              </a:rPr>
              <a:t>4.    </a:t>
            </a:r>
            <a:r>
              <a:rPr lang="en-US" sz="1599" dirty="0" err="1">
                <a:solidFill>
                  <a:srgbClr val="000000"/>
                </a:solidFill>
                <a:latin typeface="Arial Bold"/>
              </a:rPr>
              <a:t>Urmărirea</a:t>
            </a:r>
            <a:r>
              <a:rPr lang="en-US" sz="1599" dirty="0">
                <a:solidFill>
                  <a:srgbClr val="000000"/>
                </a:solidFill>
                <a:latin typeface="Arial Bold"/>
              </a:rPr>
              <a:t> </a:t>
            </a:r>
            <a:r>
              <a:rPr lang="en-US" sz="1599" dirty="0" err="1">
                <a:solidFill>
                  <a:srgbClr val="000000"/>
                </a:solidFill>
                <a:latin typeface="Arial Bold"/>
              </a:rPr>
              <a:t>stării</a:t>
            </a:r>
            <a:r>
              <a:rPr lang="en-US" sz="1599" dirty="0">
                <a:solidFill>
                  <a:srgbClr val="000000"/>
                </a:solidFill>
                <a:latin typeface="Arial Bold"/>
              </a:rPr>
              <a:t> de </a:t>
            </a:r>
            <a:r>
              <a:rPr lang="en-US" sz="1599" dirty="0" err="1">
                <a:solidFill>
                  <a:srgbClr val="000000"/>
                </a:solidFill>
                <a:latin typeface="Arial Bold"/>
              </a:rPr>
              <a:t>înregistrare</a:t>
            </a:r>
            <a:endParaRPr lang="en-US" sz="1599" dirty="0">
              <a:solidFill>
                <a:srgbClr val="000000"/>
              </a:solidFill>
              <a:latin typeface="Arial Bold"/>
            </a:endParaRPr>
          </a:p>
        </p:txBody>
      </p:sp>
      <p:graphicFrame>
        <p:nvGraphicFramePr>
          <p:cNvPr id="16" name="Table 15">
            <a:extLst>
              <a:ext uri="{FF2B5EF4-FFF2-40B4-BE49-F238E27FC236}">
                <a16:creationId xmlns:a16="http://schemas.microsoft.com/office/drawing/2014/main" id="{6459EFA6-5097-6A25-FB47-C5A5EAB15AB5}"/>
              </a:ext>
            </a:extLst>
          </p:cNvPr>
          <p:cNvGraphicFramePr>
            <a:graphicFrameLocks noGrp="1"/>
          </p:cNvGraphicFramePr>
          <p:nvPr>
            <p:extLst>
              <p:ext uri="{D42A27DB-BD31-4B8C-83A1-F6EECF244321}">
                <p14:modId xmlns:p14="http://schemas.microsoft.com/office/powerpoint/2010/main" val="2579095925"/>
              </p:ext>
            </p:extLst>
          </p:nvPr>
        </p:nvGraphicFramePr>
        <p:xfrm>
          <a:off x="295551" y="5247450"/>
          <a:ext cx="6757911" cy="4937760"/>
        </p:xfrm>
        <a:graphic>
          <a:graphicData uri="http://schemas.openxmlformats.org/drawingml/2006/table">
            <a:tbl>
              <a:tblPr firstRow="1" bandRow="1">
                <a:tableStyleId>{5C22544A-7EE6-4342-B048-85BDC9FD1C3A}</a:tableStyleId>
              </a:tblPr>
              <a:tblGrid>
                <a:gridCol w="1331415">
                  <a:extLst>
                    <a:ext uri="{9D8B030D-6E8A-4147-A177-3AD203B41FA5}">
                      <a16:colId xmlns:a16="http://schemas.microsoft.com/office/drawing/2014/main" val="2072573585"/>
                    </a:ext>
                  </a:extLst>
                </a:gridCol>
                <a:gridCol w="5426496">
                  <a:extLst>
                    <a:ext uri="{9D8B030D-6E8A-4147-A177-3AD203B41FA5}">
                      <a16:colId xmlns:a16="http://schemas.microsoft.com/office/drawing/2014/main" val="960723333"/>
                    </a:ext>
                  </a:extLst>
                </a:gridCol>
              </a:tblGrid>
              <a:tr h="786023">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Proiect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Atunci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când</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înregistrați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utilizând</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opțiunea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unică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produselor</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un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poate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fi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salvat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starea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Proiect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înainte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a fi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spre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Un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proiect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poate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fi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modificat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058096"/>
                  </a:ext>
                </a:extLst>
              </a:tr>
              <a:tr h="960695">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0000"/>
                          </a:solidFill>
                          <a:latin typeface="Arial" panose="020B0604020202020204" pitchFamily="34" charset="0"/>
                          <a:ea typeface="Calibri"/>
                          <a:cs typeface="Arial" panose="020B0604020202020204" pitchFamily="34" charset="0"/>
                        </a:rPr>
                        <a:t>Imported (</a:t>
                      </a:r>
                      <a:r>
                        <a:rPr lang="en-GB" sz="1200" b="0" dirty="0" err="1">
                          <a:solidFill>
                            <a:srgbClr val="000000"/>
                          </a:solidFill>
                          <a:latin typeface="Arial" panose="020B0604020202020204" pitchFamily="34" charset="0"/>
                          <a:ea typeface="Calibri"/>
                          <a:cs typeface="Arial" panose="020B0604020202020204" pitchFamily="34" charset="0"/>
                        </a:rPr>
                        <a:t>Importat</a:t>
                      </a:r>
                      <a:r>
                        <a:rPr lang="en-GB" sz="1200" b="0" dirty="0">
                          <a:solidFill>
                            <a:srgbClr val="000000"/>
                          </a:solidFill>
                          <a:latin typeface="Arial" panose="020B0604020202020204" pitchFamily="34" charset="0"/>
                          <a:ea typeface="Calibri"/>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Atunci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când</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înregistrați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utilizând</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opțiunea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Mass Product Registration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masă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produselor</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produsele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sunt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salvate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automat </a:t>
                      </a:r>
                      <a:r>
                        <a:rPr lang="en-GB" sz="1200" b="0" dirty="0" err="1">
                          <a:solidFill>
                            <a:srgbClr val="000000"/>
                          </a:solidFill>
                          <a:latin typeface="Arial" panose="020B0604020202020204" pitchFamily="34" charset="0"/>
                          <a:ea typeface="Calibri"/>
                          <a:cs typeface="Arial" panose="020B0604020202020204" pitchFamily="34" charset="0"/>
                        </a:rPr>
                        <a:t>în</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starea</a:t>
                      </a:r>
                      <a:r>
                        <a:rPr lang="en-GB" sz="1200" b="0" dirty="0">
                          <a:solidFill>
                            <a:srgbClr val="000000"/>
                          </a:solidFill>
                          <a:latin typeface="Arial" panose="020B0604020202020204" pitchFamily="34" charset="0"/>
                          <a:ea typeface="Calibri"/>
                          <a:cs typeface="Arial" panose="020B0604020202020204" pitchFamily="34" charset="0"/>
                        </a:rPr>
                        <a:t> "Imported" (</a:t>
                      </a:r>
                      <a:r>
                        <a:rPr lang="en-GB" sz="1200" b="0" dirty="0" err="1">
                          <a:solidFill>
                            <a:srgbClr val="000000"/>
                          </a:solidFill>
                          <a:latin typeface="Arial" panose="020B0604020202020204" pitchFamily="34" charset="0"/>
                          <a:ea typeface="Calibri"/>
                          <a:cs typeface="Arial" panose="020B0604020202020204" pitchFamily="34" charset="0"/>
                        </a:rPr>
                        <a:t>Importat</a:t>
                      </a:r>
                      <a:r>
                        <a:rPr lang="en-GB" sz="1200" b="0" dirty="0">
                          <a:solidFill>
                            <a:srgbClr val="000000"/>
                          </a:solidFill>
                          <a:latin typeface="Arial" panose="020B0604020202020204" pitchFamily="34" charset="0"/>
                          <a:ea typeface="Calibri"/>
                          <a:cs typeface="Arial" panose="020B0604020202020204" pitchFamily="34" charset="0"/>
                        </a:rPr>
                        <a:t>). Este </a:t>
                      </a:r>
                      <a:r>
                        <a:rPr lang="en-GB" sz="1200" b="0" dirty="0" err="1">
                          <a:solidFill>
                            <a:srgbClr val="000000"/>
                          </a:solidFill>
                          <a:latin typeface="Arial" panose="020B0604020202020204" pitchFamily="34" charset="0"/>
                          <a:ea typeface="Calibri"/>
                          <a:cs typeface="Arial" panose="020B0604020202020204" pitchFamily="34" charset="0"/>
                        </a:rPr>
                        <a:t>necesară</a:t>
                      </a:r>
                      <a:r>
                        <a:rPr lang="en-GB" sz="1200" b="0" dirty="0">
                          <a:solidFill>
                            <a:srgbClr val="000000"/>
                          </a:solidFill>
                          <a:latin typeface="Arial" panose="020B0604020202020204" pitchFamily="34" charset="0"/>
                          <a:ea typeface="Calibri"/>
                          <a:cs typeface="Arial" panose="020B0604020202020204" pitchFamily="34" charset="0"/>
                        </a:rPr>
                        <a:t> o </a:t>
                      </a:r>
                      <a:r>
                        <a:rPr lang="en-GB" sz="1200" b="0" dirty="0" err="1">
                          <a:solidFill>
                            <a:srgbClr val="000000"/>
                          </a:solidFill>
                          <a:latin typeface="Arial" panose="020B0604020202020204" pitchFamily="34" charset="0"/>
                          <a:ea typeface="Calibri"/>
                          <a:cs typeface="Arial" panose="020B0604020202020204" pitchFamily="34" charset="0"/>
                        </a:rPr>
                        <a:t>acțiune</a:t>
                      </a:r>
                      <a:r>
                        <a:rPr lang="en-GB" sz="1200" b="0" dirty="0">
                          <a:solidFill>
                            <a:srgbClr val="000000"/>
                          </a:solidFill>
                          <a:latin typeface="Arial" panose="020B0604020202020204" pitchFamily="34" charset="0"/>
                          <a:ea typeface="Calibri"/>
                          <a:cs typeface="Arial" panose="020B0604020202020204" pitchFamily="34" charset="0"/>
                        </a:rPr>
                        <a:t> de </a:t>
                      </a:r>
                      <a:r>
                        <a:rPr lang="en-GB" sz="1200" b="0" dirty="0" err="1">
                          <a:solidFill>
                            <a:srgbClr val="000000"/>
                          </a:solidFill>
                          <a:latin typeface="Arial" panose="020B0604020202020204" pitchFamily="34" charset="0"/>
                          <a:ea typeface="Calibri"/>
                          <a:cs typeface="Arial" panose="020B0604020202020204" pitchFamily="34" charset="0"/>
                        </a:rPr>
                        <a:t>editare</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pentru</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fiecare</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produs</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a:t>
                      </a:r>
                      <a:r>
                        <a:rPr lang="en-GB" sz="1200" b="0" dirty="0" err="1">
                          <a:solidFill>
                            <a:srgbClr val="000000"/>
                          </a:solidFill>
                          <a:latin typeface="Arial" panose="020B0604020202020204" pitchFamily="34" charset="0"/>
                          <a:ea typeface="Calibri"/>
                          <a:cs typeface="Arial" panose="020B0604020202020204" pitchFamily="34" charset="0"/>
                        </a:rPr>
                        <a:t>n</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parte</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pentru</a:t>
                      </a:r>
                      <a:r>
                        <a:rPr lang="en-GB" sz="1200" b="0" dirty="0">
                          <a:solidFill>
                            <a:srgbClr val="000000"/>
                          </a:solidFill>
                          <a:latin typeface="Arial" panose="020B0604020202020204" pitchFamily="34" charset="0"/>
                          <a:ea typeface="Calibri"/>
                          <a:cs typeface="Arial" panose="020B0604020202020204" pitchFamily="34" charset="0"/>
                        </a:rPr>
                        <a:t> a "</a:t>
                      </a:r>
                      <a:r>
                        <a:rPr lang="en-GB" sz="1200" b="0" dirty="0" err="1">
                          <a:solidFill>
                            <a:srgbClr val="000000"/>
                          </a:solidFill>
                          <a:latin typeface="Arial" panose="020B0604020202020204" pitchFamily="34" charset="0"/>
                          <a:ea typeface="Calibri"/>
                          <a:cs typeface="Arial" panose="020B0604020202020204" pitchFamily="34" charset="0"/>
                        </a:rPr>
                        <a:t>Trimite</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pentru</a:t>
                      </a:r>
                      <a:r>
                        <a:rPr lang="en-GB" sz="1200" b="0" dirty="0">
                          <a:solidFill>
                            <a:srgbClr val="000000"/>
                          </a:solidFill>
                          <a:latin typeface="Arial" panose="020B0604020202020204" pitchFamily="34" charset="0"/>
                          <a:ea typeface="Calibri"/>
                          <a:cs typeface="Arial" panose="020B0604020202020204" pitchFamily="34" charset="0"/>
                        </a:rPr>
                        <a:t> </a:t>
                      </a:r>
                      <a:r>
                        <a:rPr lang="en-GB" sz="1200" b="0" dirty="0" err="1">
                          <a:solidFill>
                            <a:srgbClr val="000000"/>
                          </a:solidFill>
                          <a:latin typeface="Arial" panose="020B0604020202020204" pitchFamily="34" charset="0"/>
                          <a:ea typeface="Calibri"/>
                          <a:cs typeface="Arial" panose="020B0604020202020204" pitchFamily="34" charset="0"/>
                        </a:rPr>
                        <a:t>aprobare</a:t>
                      </a:r>
                      <a:r>
                        <a:rPr lang="en-GB" sz="1200" b="0" dirty="0">
                          <a:solidFill>
                            <a:srgbClr val="000000"/>
                          </a:solidFill>
                          <a:latin typeface="Arial" panose="020B0604020202020204" pitchFamily="34" charset="0"/>
                          <a:ea typeface="Calibri"/>
                          <a:cs typeface="Arial" panose="020B0604020202020204" pitchFamily="34" charset="0"/>
                        </a:rPr>
                        <a:t>"</a:t>
                      </a:r>
                      <a:endPar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2174186"/>
                  </a:ext>
                </a:extLst>
              </a:tr>
              <a:tr h="611352">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statutul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dvs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la RetuRO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revizuire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045249"/>
                  </a:ext>
                </a:extLst>
              </a:tr>
              <a:tr h="960695">
                <a:tc>
                  <a:txBody>
                    <a:bodyPr/>
                    <a:lstStyle/>
                    <a:p>
                      <a:endParaRPr lang="en-GB" sz="120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corecție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statutul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corecție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dvs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revizuit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RetuRO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sunt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necesare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corecții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înainte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ca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poată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fi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Veți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primi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un e-mail care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descrie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problema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veți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avea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posibilitatea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edita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a-l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retrimite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endParaRPr lang="en-GB" sz="1200" b="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541057"/>
                  </a:ext>
                </a:extLst>
              </a:tr>
              <a:tr h="61135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statutul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dvs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cu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succes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adăugat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la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Registrul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ambalaje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SGR. Automat se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va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genera un e-mail de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confirmare</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endParaRPr lang="en-GB"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524038"/>
                  </a:ext>
                </a:extLst>
              </a:tr>
              <a:tr h="611352">
                <a:tc>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Anulat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statutul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Anulat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înseamnă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că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produsul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dumneavoastră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nu a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aprobat</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Motivul</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anulării</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vă</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va</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fi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trimis</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0" dirty="0" err="1">
                          <a:solidFill>
                            <a:srgbClr val="000000"/>
                          </a:solidFill>
                          <a:latin typeface="Arial" panose="020B0604020202020204" pitchFamily="34" charset="0"/>
                          <a:ea typeface="Calibri" panose="020F0502020204030204" pitchFamily="34" charset="0"/>
                          <a:cs typeface="Arial" panose="020B0604020202020204" pitchFamily="34" charset="0"/>
                        </a:rPr>
                        <a:t>prin</a:t>
                      </a:r>
                      <a:r>
                        <a:rPr lang="en-GB" sz="1200" b="0" dirty="0">
                          <a:solidFill>
                            <a:srgbClr val="000000"/>
                          </a:solidFill>
                          <a:latin typeface="Arial" panose="020B0604020202020204" pitchFamily="34" charset="0"/>
                          <a:ea typeface="Calibri" panose="020F0502020204030204" pitchFamily="34" charset="0"/>
                          <a:cs typeface="Arial" panose="020B0604020202020204" pitchFamily="34" charset="0"/>
                        </a:rPr>
                        <a:t> e-mail. </a:t>
                      </a:r>
                      <a:endParaRPr lang="en-US" sz="1200" b="0" dirty="0">
                        <a:solidFill>
                          <a:srgbClr val="000000"/>
                        </a:solidFill>
                        <a:latin typeface="Arial"/>
                      </a:endParaRPr>
                    </a:p>
                    <a:p>
                      <a:endParaRPr lang="en-GB"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549142"/>
                  </a:ext>
                </a:extLst>
              </a:tr>
            </a:tbl>
          </a:graphicData>
        </a:graphic>
      </p:graphicFrame>
      <p:pic>
        <p:nvPicPr>
          <p:cNvPr id="4098" name="Picture 2">
            <a:extLst>
              <a:ext uri="{FF2B5EF4-FFF2-40B4-BE49-F238E27FC236}">
                <a16:creationId xmlns:a16="http://schemas.microsoft.com/office/drawing/2014/main" id="{1CCAF503-9102-3217-2386-493338791E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63" t="96052" r="52602" b="1027"/>
          <a:stretch/>
        </p:blipFill>
        <p:spPr bwMode="auto">
          <a:xfrm>
            <a:off x="459147" y="6198861"/>
            <a:ext cx="1056921" cy="316631"/>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B225992-5325-8144-F19C-39CB904C39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61" t="8117" r="30041" b="89147"/>
          <a:stretch/>
        </p:blipFill>
        <p:spPr bwMode="auto">
          <a:xfrm>
            <a:off x="337402" y="7197063"/>
            <a:ext cx="1300411" cy="238127"/>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B6BFA120-F782-D922-4836-F8236F00F1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37" t="14056" r="46995" b="83379"/>
          <a:stretch/>
        </p:blipFill>
        <p:spPr bwMode="auto">
          <a:xfrm>
            <a:off x="470539" y="8711873"/>
            <a:ext cx="1034137" cy="238647"/>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0516F43E-DE09-25C7-6D79-77411ABB5F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66" t="19888" r="64535" b="77386"/>
          <a:stretch/>
        </p:blipFill>
        <p:spPr bwMode="auto">
          <a:xfrm>
            <a:off x="619298" y="5310060"/>
            <a:ext cx="736618" cy="297264"/>
          </a:xfrm>
          <a:prstGeom prst="rect">
            <a:avLst/>
          </a:prstGeom>
          <a:noFill/>
          <a:ln w="15875">
            <a:noFill/>
          </a:ln>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8F741A3-C858-4579-DC6F-CAA0FD695893}"/>
              </a:ext>
            </a:extLst>
          </p:cNvPr>
          <p:cNvPicPr>
            <a:picLocks noChangeAspect="1"/>
          </p:cNvPicPr>
          <p:nvPr/>
        </p:nvPicPr>
        <p:blipFill>
          <a:blip r:embed="rId5"/>
          <a:stretch>
            <a:fillRect/>
          </a:stretch>
        </p:blipFill>
        <p:spPr>
          <a:xfrm>
            <a:off x="561453" y="9402001"/>
            <a:ext cx="852309" cy="238647"/>
          </a:xfrm>
          <a:prstGeom prst="rect">
            <a:avLst/>
          </a:prstGeom>
          <a:ln w="15875">
            <a:noFill/>
          </a:ln>
        </p:spPr>
      </p:pic>
      <p:pic>
        <p:nvPicPr>
          <p:cNvPr id="24" name="Picture 23">
            <a:extLst>
              <a:ext uri="{FF2B5EF4-FFF2-40B4-BE49-F238E27FC236}">
                <a16:creationId xmlns:a16="http://schemas.microsoft.com/office/drawing/2014/main" id="{2038272D-D716-BDD9-398D-479DF9383761}"/>
              </a:ext>
            </a:extLst>
          </p:cNvPr>
          <p:cNvPicPr>
            <a:picLocks noChangeAspect="1"/>
          </p:cNvPicPr>
          <p:nvPr/>
        </p:nvPicPr>
        <p:blipFill>
          <a:blip r:embed="rId6"/>
          <a:stretch>
            <a:fillRect/>
          </a:stretch>
        </p:blipFill>
        <p:spPr>
          <a:xfrm>
            <a:off x="337402" y="7779994"/>
            <a:ext cx="1300411" cy="275510"/>
          </a:xfrm>
          <a:prstGeom prst="rect">
            <a:avLst/>
          </a:prstGeom>
          <a:ln w="15875">
            <a:noFill/>
          </a:ln>
        </p:spPr>
      </p:pic>
    </p:spTree>
    <p:extLst>
      <p:ext uri="{BB962C8B-B14F-4D97-AF65-F5344CB8AC3E}">
        <p14:creationId xmlns:p14="http://schemas.microsoft.com/office/powerpoint/2010/main" val="315335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570000" y="10178662"/>
            <a:ext cx="1117001" cy="203918"/>
          </a:xfrm>
          <a:prstGeom prst="rect">
            <a:avLst/>
          </a:prstGeom>
          <a:solidFill>
            <a:srgbClr val="48A877"/>
          </a:solidFill>
        </p:spPr>
        <p:txBody>
          <a:bodyPr/>
          <a:lstStyle/>
          <a:p>
            <a:endParaRPr lang="en-GB"/>
          </a:p>
        </p:txBody>
      </p:sp>
      <p:sp>
        <p:nvSpPr>
          <p:cNvPr id="3" name="Freeform 3"/>
          <p:cNvSpPr/>
          <p:nvPr/>
        </p:nvSpPr>
        <p:spPr>
          <a:xfrm>
            <a:off x="752500" y="10119117"/>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3"/>
            <a:stretch>
              <a:fillRect l="-11796" t="-48922" r="-12592" b="-54849"/>
            </a:stretch>
          </a:blipFill>
        </p:spPr>
        <p:txBody>
          <a:bodyPr/>
          <a:lstStyle/>
          <a:p>
            <a:endParaRPr lang="en-GB"/>
          </a:p>
        </p:txBody>
      </p:sp>
      <p:sp>
        <p:nvSpPr>
          <p:cNvPr id="4" name="AutoShape 4"/>
          <p:cNvSpPr/>
          <p:nvPr/>
        </p:nvSpPr>
        <p:spPr>
          <a:xfrm flipH="1">
            <a:off x="3549650" y="829025"/>
            <a:ext cx="3926459" cy="0"/>
          </a:xfrm>
          <a:prstGeom prst="line">
            <a:avLst/>
          </a:prstGeom>
          <a:ln w="19050" cap="flat">
            <a:solidFill>
              <a:srgbClr val="48A877"/>
            </a:solidFill>
            <a:prstDash val="solid"/>
            <a:headEnd type="none" w="sm" len="sm"/>
            <a:tailEnd type="none" w="sm" len="sm"/>
          </a:ln>
        </p:spPr>
        <p:txBody>
          <a:bodyPr/>
          <a:lstStyle/>
          <a:p>
            <a:endParaRPr lang="en-GB"/>
          </a:p>
        </p:txBody>
      </p:sp>
      <p:sp>
        <p:nvSpPr>
          <p:cNvPr id="5" name="TextBox 5"/>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11</a:t>
            </a:r>
          </a:p>
        </p:txBody>
      </p:sp>
      <p:sp>
        <p:nvSpPr>
          <p:cNvPr id="10" name="TextBox 7">
            <a:extLst>
              <a:ext uri="{FF2B5EF4-FFF2-40B4-BE49-F238E27FC236}">
                <a16:creationId xmlns:a16="http://schemas.microsoft.com/office/drawing/2014/main" id="{CC2E0461-6DE1-E5D7-4BB4-16E651FCB04C}"/>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graphicFrame>
        <p:nvGraphicFramePr>
          <p:cNvPr id="6" name="Table 5">
            <a:extLst>
              <a:ext uri="{FF2B5EF4-FFF2-40B4-BE49-F238E27FC236}">
                <a16:creationId xmlns:a16="http://schemas.microsoft.com/office/drawing/2014/main" id="{48EACA3D-41E8-C6C3-748C-13EA424FE795}"/>
              </a:ext>
            </a:extLst>
          </p:cNvPr>
          <p:cNvGraphicFramePr>
            <a:graphicFrameLocks noGrp="1"/>
          </p:cNvGraphicFramePr>
          <p:nvPr>
            <p:extLst>
              <p:ext uri="{D42A27DB-BD31-4B8C-83A1-F6EECF244321}">
                <p14:modId xmlns:p14="http://schemas.microsoft.com/office/powerpoint/2010/main" val="887491398"/>
              </p:ext>
            </p:extLst>
          </p:nvPr>
        </p:nvGraphicFramePr>
        <p:xfrm>
          <a:off x="724249" y="1553745"/>
          <a:ext cx="6388819" cy="6979576"/>
        </p:xfrm>
        <a:graphic>
          <a:graphicData uri="http://schemas.openxmlformats.org/drawingml/2006/table">
            <a:tbl>
              <a:tblPr>
                <a:tableStyleId>{5C22544A-7EE6-4342-B048-85BDC9FD1C3A}</a:tableStyleId>
              </a:tblPr>
              <a:tblGrid>
                <a:gridCol w="523023">
                  <a:extLst>
                    <a:ext uri="{9D8B030D-6E8A-4147-A177-3AD203B41FA5}">
                      <a16:colId xmlns:a16="http://schemas.microsoft.com/office/drawing/2014/main" val="1600765653"/>
                    </a:ext>
                  </a:extLst>
                </a:gridCol>
                <a:gridCol w="670833">
                  <a:extLst>
                    <a:ext uri="{9D8B030D-6E8A-4147-A177-3AD203B41FA5}">
                      <a16:colId xmlns:a16="http://schemas.microsoft.com/office/drawing/2014/main" val="1886796339"/>
                    </a:ext>
                  </a:extLst>
                </a:gridCol>
                <a:gridCol w="1674762">
                  <a:extLst>
                    <a:ext uri="{9D8B030D-6E8A-4147-A177-3AD203B41FA5}">
                      <a16:colId xmlns:a16="http://schemas.microsoft.com/office/drawing/2014/main" val="1113973081"/>
                    </a:ext>
                  </a:extLst>
                </a:gridCol>
                <a:gridCol w="3520201">
                  <a:extLst>
                    <a:ext uri="{9D8B030D-6E8A-4147-A177-3AD203B41FA5}">
                      <a16:colId xmlns:a16="http://schemas.microsoft.com/office/drawing/2014/main" val="2597374173"/>
                    </a:ext>
                  </a:extLst>
                </a:gridCol>
              </a:tblGrid>
              <a:tr h="442359">
                <a:tc>
                  <a:txBody>
                    <a:bodyPr/>
                    <a:lstStyle/>
                    <a:p>
                      <a:pPr algn="ctr" fontAlgn="t"/>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b="1" u="none" strike="noStrike">
                          <a:effectLst/>
                        </a:rPr>
                        <a:t>Încărcare în masă Coloană CSV</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b="1" u="none" strike="noStrike">
                          <a:effectLst/>
                        </a:rPr>
                        <a:t>Numele câmpului</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b="1" u="none" strike="noStrike">
                          <a:effectLst/>
                        </a:rPr>
                        <a:t>Descriere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4868580"/>
                  </a:ext>
                </a:extLst>
              </a:tr>
              <a:tr h="150039">
                <a:tc>
                  <a:txBody>
                    <a:bodyPr/>
                    <a:lstStyle/>
                    <a:p>
                      <a:pPr algn="ctr" fontAlgn="t"/>
                      <a:r>
                        <a:rPr lang="en-GB" sz="1050" u="none" strike="noStrike">
                          <a:effectLst/>
                        </a:rPr>
                        <a:t>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C</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Denumirea produsului</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Denumirea produsului comercial</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7857500"/>
                  </a:ext>
                </a:extLst>
              </a:tr>
              <a:tr h="150039">
                <a:tc>
                  <a:txBody>
                    <a:bodyPr/>
                    <a:lstStyle/>
                    <a:p>
                      <a:pPr algn="ctr" fontAlgn="t"/>
                      <a:r>
                        <a:rPr lang="en-GB" sz="1050" u="none" strike="noStrike">
                          <a:effectLst/>
                        </a:rPr>
                        <a:t>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D</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Formatul codului de bare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dirty="0">
                          <a:effectLst/>
                        </a:rPr>
                        <a:t>8 </a:t>
                      </a:r>
                      <a:r>
                        <a:rPr lang="en-GB" sz="1050" u="none" strike="noStrike" dirty="0" err="1">
                          <a:effectLst/>
                        </a:rPr>
                        <a:t>digi</a:t>
                      </a:r>
                      <a:r>
                        <a:rPr lang="en-US" sz="1050" dirty="0">
                          <a:latin typeface="Calibri" panose="020F0502020204030204" pitchFamily="34" charset="0"/>
                          <a:ea typeface="Calibri" panose="020F0502020204030204" pitchFamily="34" charset="0"/>
                          <a:cs typeface="Calibri" panose="020F0502020204030204" pitchFamily="34" charset="0"/>
                        </a:rPr>
                        <a:t>ț</a:t>
                      </a:r>
                      <a:r>
                        <a:rPr lang="en-GB" sz="1050" u="none" strike="noStrike" dirty="0" err="1">
                          <a:effectLst/>
                        </a:rPr>
                        <a:t>i</a:t>
                      </a:r>
                      <a:r>
                        <a:rPr lang="en-GB" sz="1050" u="none" strike="noStrike" dirty="0">
                          <a:effectLst/>
                        </a:rPr>
                        <a:t> </a:t>
                      </a:r>
                      <a:r>
                        <a:rPr lang="en-GB" sz="1050" u="none" strike="noStrike" dirty="0" err="1">
                          <a:effectLst/>
                        </a:rPr>
                        <a:t>sau</a:t>
                      </a:r>
                      <a:r>
                        <a:rPr lang="en-GB" sz="1050" u="none" strike="noStrike" dirty="0">
                          <a:effectLst/>
                        </a:rPr>
                        <a:t> 13 </a:t>
                      </a:r>
                      <a:r>
                        <a:rPr lang="en-GB" sz="1050" u="none" strike="noStrike" dirty="0" err="1">
                          <a:effectLst/>
                        </a:rPr>
                        <a:t>digi</a:t>
                      </a:r>
                      <a:r>
                        <a:rPr lang="en-US" sz="1050" dirty="0">
                          <a:latin typeface="Calibri" panose="020F0502020204030204" pitchFamily="34" charset="0"/>
                          <a:ea typeface="Calibri" panose="020F0502020204030204" pitchFamily="34" charset="0"/>
                          <a:cs typeface="Calibri" panose="020F0502020204030204" pitchFamily="34" charset="0"/>
                        </a:rPr>
                        <a:t>ț</a:t>
                      </a:r>
                      <a:r>
                        <a:rPr lang="en-GB" sz="1050" u="none" strike="noStrike" dirty="0" err="1">
                          <a:effectLst/>
                        </a:rPr>
                        <a:t>i</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1250915"/>
                  </a:ext>
                </a:extLst>
              </a:tr>
              <a:tr h="150039">
                <a:tc>
                  <a:txBody>
                    <a:bodyPr/>
                    <a:lstStyle/>
                    <a:p>
                      <a:pPr algn="ctr" fontAlgn="t"/>
                      <a:r>
                        <a:rPr lang="en-GB" sz="1050" u="none" strike="noStrike" dirty="0">
                          <a:effectLst/>
                        </a:rPr>
                        <a:t>3</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E</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Cod de bare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Număr unic de cod de bare SGR</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9307555"/>
                  </a:ext>
                </a:extLst>
              </a:tr>
              <a:tr h="150039">
                <a:tc>
                  <a:txBody>
                    <a:bodyPr/>
                    <a:lstStyle/>
                    <a:p>
                      <a:pPr algn="ctr" fontAlgn="t"/>
                      <a:r>
                        <a:rPr lang="en-GB" sz="1050" u="none" strike="noStrike">
                          <a:effectLst/>
                        </a:rPr>
                        <a:t>4</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F</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Confirmați că detaliile containerului sunt corecte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Singura</a:t>
                      </a:r>
                      <a:r>
                        <a:rPr lang="en-US"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a:t>
                      </a:r>
                      <a:r>
                        <a:rPr lang="en-US" sz="1050" dirty="0" err="1">
                          <a:latin typeface="Calibri" panose="020F0502020204030204" pitchFamily="34" charset="0"/>
                          <a:ea typeface="Calibri" panose="020F0502020204030204" pitchFamily="34" charset="0"/>
                          <a:cs typeface="Calibri" panose="020F0502020204030204" pitchFamily="34" charset="0"/>
                        </a:rPr>
                        <a:t>ț</a:t>
                      </a:r>
                      <a:r>
                        <a:rPr lang="en-US"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iune</a:t>
                      </a:r>
                      <a:r>
                        <a:rPr lang="en-US"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50" b="0" i="0" u="none" strike="noStrike" kern="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acceptata</a:t>
                      </a:r>
                      <a:r>
                        <a:rPr lang="en-US" sz="1050" b="0"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DA” </a:t>
                      </a: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8947064"/>
                  </a:ext>
                </a:extLst>
              </a:tr>
              <a:tr h="150039">
                <a:tc>
                  <a:txBody>
                    <a:bodyPr/>
                    <a:lstStyle/>
                    <a:p>
                      <a:pPr algn="ctr" fontAlgn="t"/>
                      <a:r>
                        <a:rPr lang="en-GB" sz="1050" u="none" strike="noStrike">
                          <a:effectLst/>
                        </a:rPr>
                        <a:t>5</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G</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Material container</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dirty="0" err="1">
                          <a:latin typeface="Calibri" panose="020F0502020204030204" pitchFamily="34" charset="0"/>
                          <a:ea typeface="Calibri" panose="020F0502020204030204" pitchFamily="34" charset="0"/>
                          <a:cs typeface="Calibri" panose="020F0502020204030204" pitchFamily="34" charset="0"/>
                        </a:rPr>
                        <a:t>Aluminiu</a:t>
                      </a:r>
                      <a:r>
                        <a:rPr lang="en-US" sz="1050" dirty="0">
                          <a:latin typeface="Calibri" panose="020F0502020204030204" pitchFamily="34" charset="0"/>
                          <a:ea typeface="Calibri" panose="020F0502020204030204" pitchFamily="34" charset="0"/>
                          <a:cs typeface="Calibri" panose="020F0502020204030204" pitchFamily="34" charset="0"/>
                        </a:rPr>
                        <a:t>, </a:t>
                      </a:r>
                      <a:r>
                        <a:rPr lang="en-US" sz="1050" dirty="0" err="1">
                          <a:latin typeface="Calibri" panose="020F0502020204030204" pitchFamily="34" charset="0"/>
                          <a:ea typeface="Calibri" panose="020F0502020204030204" pitchFamily="34" charset="0"/>
                          <a:cs typeface="Calibri" panose="020F0502020204030204" pitchFamily="34" charset="0"/>
                        </a:rPr>
                        <a:t>Oțel</a:t>
                      </a:r>
                      <a:r>
                        <a:rPr lang="en-US" sz="1050" dirty="0">
                          <a:latin typeface="Calibri" panose="020F0502020204030204" pitchFamily="34" charset="0"/>
                          <a:ea typeface="Calibri" panose="020F0502020204030204" pitchFamily="34" charset="0"/>
                          <a:cs typeface="Calibri" panose="020F0502020204030204" pitchFamily="34" charset="0"/>
                        </a:rPr>
                        <a:t>, Pet, </a:t>
                      </a:r>
                      <a:r>
                        <a:rPr lang="en-US" sz="1050" dirty="0" err="1">
                          <a:latin typeface="Calibri" panose="020F0502020204030204" pitchFamily="34" charset="0"/>
                          <a:ea typeface="Calibri" panose="020F0502020204030204" pitchFamily="34" charset="0"/>
                          <a:cs typeface="Calibri" panose="020F0502020204030204" pitchFamily="34" charset="0"/>
                        </a:rPr>
                        <a:t>Sticlă</a:t>
                      </a: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045473"/>
                  </a:ext>
                </a:extLst>
              </a:tr>
              <a:tr h="150039">
                <a:tc>
                  <a:txBody>
                    <a:bodyPr/>
                    <a:lstStyle/>
                    <a:p>
                      <a:pPr algn="ctr" fontAlgn="t"/>
                      <a:r>
                        <a:rPr lang="en-GB" sz="1050" u="none" strike="noStrike">
                          <a:effectLst/>
                        </a:rPr>
                        <a:t>6</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H</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Tip de container</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dirty="0" err="1">
                          <a:effectLst/>
                        </a:rPr>
                        <a:t>Sticlă</a:t>
                      </a:r>
                      <a:r>
                        <a:rPr lang="en-GB" sz="1050" u="none" strike="noStrike" dirty="0">
                          <a:effectLst/>
                        </a:rPr>
                        <a:t>/O cutie (</a:t>
                      </a:r>
                      <a:r>
                        <a:rPr lang="en-GB" sz="1050" u="none" strike="noStrike" dirty="0" err="1">
                          <a:effectLst/>
                        </a:rPr>
                        <a:t>doz</a:t>
                      </a:r>
                      <a:r>
                        <a:rPr lang="en-US" sz="1050" dirty="0">
                          <a:latin typeface="Calibri" panose="020F0502020204030204" pitchFamily="34" charset="0"/>
                          <a:ea typeface="Calibri" panose="020F0502020204030204" pitchFamily="34" charset="0"/>
                          <a:cs typeface="Calibri" panose="020F0502020204030204" pitchFamily="34" charset="0"/>
                        </a:rPr>
                        <a:t>ă</a:t>
                      </a:r>
                      <a:r>
                        <a:rPr lang="en-GB" sz="1050" u="none" strike="noStrike" dirty="0">
                          <a:effectLst/>
                        </a:rPr>
                        <a:t>)</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4629644"/>
                  </a:ext>
                </a:extLst>
              </a:tr>
              <a:tr h="150039">
                <a:tc>
                  <a:txBody>
                    <a:bodyPr/>
                    <a:lstStyle/>
                    <a:p>
                      <a:pPr algn="ctr" fontAlgn="t"/>
                      <a:r>
                        <a:rPr lang="en-GB" sz="1050" u="none" strike="noStrike">
                          <a:effectLst/>
                        </a:rPr>
                        <a:t>7</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I</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Bariere pentru containere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err="1">
                          <a:solidFill>
                            <a:srgbClr val="000000"/>
                          </a:solidFill>
                          <a:effectLst/>
                          <a:latin typeface="+mn-lt"/>
                        </a:rPr>
                        <a:t>Afișat</a:t>
                      </a:r>
                      <a:r>
                        <a:rPr lang="en-US" sz="1050" b="0" i="0" u="none" strike="noStrike" dirty="0">
                          <a:solidFill>
                            <a:srgbClr val="000000"/>
                          </a:solidFill>
                          <a:effectLst/>
                          <a:latin typeface="+mn-lt"/>
                        </a:rPr>
                        <a:t> </a:t>
                      </a:r>
                      <a:r>
                        <a:rPr lang="en-US" sz="1050" b="0" i="0" u="none" strike="noStrike" dirty="0" err="1">
                          <a:solidFill>
                            <a:srgbClr val="000000"/>
                          </a:solidFill>
                          <a:effectLst/>
                          <a:latin typeface="+mn-lt"/>
                        </a:rPr>
                        <a:t>numai</a:t>
                      </a:r>
                      <a:r>
                        <a:rPr lang="en-US" sz="1050" b="0" i="0" u="none" strike="noStrike" dirty="0">
                          <a:solidFill>
                            <a:srgbClr val="000000"/>
                          </a:solidFill>
                          <a:effectLst/>
                          <a:latin typeface="+mn-lt"/>
                        </a:rPr>
                        <a:t> </a:t>
                      </a:r>
                      <a:r>
                        <a:rPr lang="en-US" sz="1050" b="0" i="0" u="none" strike="noStrike" dirty="0" err="1">
                          <a:solidFill>
                            <a:srgbClr val="000000"/>
                          </a:solidFill>
                          <a:effectLst/>
                          <a:latin typeface="+mn-lt"/>
                        </a:rPr>
                        <a:t>pentru</a:t>
                      </a:r>
                      <a:r>
                        <a:rPr lang="en-US" sz="1050" b="0" i="0" u="none" strike="noStrike" dirty="0">
                          <a:solidFill>
                            <a:srgbClr val="000000"/>
                          </a:solidFill>
                          <a:effectLst/>
                          <a:latin typeface="+mn-lt"/>
                        </a:rPr>
                        <a:t> PET</a:t>
                      </a:r>
                      <a:br>
                        <a:rPr lang="en-US" sz="1050" b="0" i="0" u="none" strike="noStrike" dirty="0">
                          <a:solidFill>
                            <a:srgbClr val="000000"/>
                          </a:solidFill>
                          <a:effectLst/>
                          <a:latin typeface="+mn-lt"/>
                        </a:rPr>
                      </a:br>
                      <a:r>
                        <a:rPr lang="en-US" sz="1050" b="0" i="0" u="none" strike="noStrike" dirty="0" err="1">
                          <a:solidFill>
                            <a:srgbClr val="000000"/>
                          </a:solidFill>
                          <a:effectLst/>
                          <a:latin typeface="+mn-lt"/>
                        </a:rPr>
                        <a:t>PET</a:t>
                      </a:r>
                      <a:r>
                        <a:rPr lang="en-US" sz="1050" b="0" i="0" u="none" strike="noStrike" dirty="0">
                          <a:solidFill>
                            <a:srgbClr val="000000"/>
                          </a:solidFill>
                          <a:effectLst/>
                          <a:latin typeface="+mn-lt"/>
                        </a:rPr>
                        <a:t> transparent/Verde/</a:t>
                      </a:r>
                      <a:r>
                        <a:rPr lang="en-US" sz="1050" b="0" i="0" u="none" strike="noStrike" dirty="0" err="1">
                          <a:solidFill>
                            <a:srgbClr val="000000"/>
                          </a:solidFill>
                          <a:effectLst/>
                          <a:latin typeface="+mn-lt"/>
                        </a:rPr>
                        <a:t>Albastru</a:t>
                      </a:r>
                      <a:r>
                        <a:rPr lang="en-US" sz="1050" b="0" i="0" u="none" strike="noStrike" dirty="0">
                          <a:solidFill>
                            <a:srgbClr val="000000"/>
                          </a:solidFill>
                          <a:effectLst/>
                          <a:latin typeface="+mn-lt"/>
                        </a:rPr>
                        <a:t>/Maro/</a:t>
                      </a:r>
                      <a:r>
                        <a:rPr lang="en-US" sz="1050" b="0" i="0" u="none" strike="noStrike" dirty="0" err="1">
                          <a:solidFill>
                            <a:srgbClr val="000000"/>
                          </a:solidFill>
                          <a:effectLst/>
                          <a:latin typeface="+mn-lt"/>
                        </a:rPr>
                        <a:t>Altceva</a:t>
                      </a:r>
                      <a:endParaRPr lang="en-US" sz="1050" b="0" i="0" u="none" strike="noStrike" dirty="0">
                        <a:solidFill>
                          <a:srgbClr val="000000"/>
                        </a:solidFill>
                        <a:effectLst/>
                        <a:latin typeface="+mn-lt"/>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801781"/>
                  </a:ext>
                </a:extLst>
              </a:tr>
              <a:tr h="150039">
                <a:tc>
                  <a:txBody>
                    <a:bodyPr/>
                    <a:lstStyle/>
                    <a:p>
                      <a:pPr algn="ctr" fontAlgn="t"/>
                      <a:r>
                        <a:rPr lang="en-GB" sz="1050" u="none" strike="noStrike">
                          <a:effectLst/>
                        </a:rPr>
                        <a:t>8</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J</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Tipul de barieră pentru containere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Se afișează numai pentru PET monostrat/multistrat</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314254"/>
                  </a:ext>
                </a:extLst>
              </a:tr>
              <a:tr h="150039">
                <a:tc>
                  <a:txBody>
                    <a:bodyPr/>
                    <a:lstStyle/>
                    <a:p>
                      <a:pPr algn="ctr" fontAlgn="t"/>
                      <a:r>
                        <a:rPr lang="en-GB" sz="1050" u="none" strike="noStrike">
                          <a:effectLst/>
                        </a:rPr>
                        <a:t>9</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K</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Volumul recipientului (ml)</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dirty="0" err="1">
                          <a:effectLst/>
                        </a:rPr>
                        <a:t>număr</a:t>
                      </a:r>
                      <a:r>
                        <a:rPr lang="en-GB" sz="1050" u="none" strike="noStrike" dirty="0">
                          <a:effectLst/>
                        </a:rPr>
                        <a:t> </a:t>
                      </a:r>
                      <a:r>
                        <a:rPr lang="en-GB" sz="1050" u="none" strike="noStrike" dirty="0" err="1">
                          <a:effectLst/>
                        </a:rPr>
                        <a:t>întreg</a:t>
                      </a:r>
                      <a:r>
                        <a:rPr lang="en-GB" sz="1050" u="none" strike="noStrike" dirty="0">
                          <a:effectLst/>
                        </a:rPr>
                        <a:t>, &gt;=100ml </a:t>
                      </a:r>
                      <a:r>
                        <a:rPr lang="en-GB" sz="1050" u="none" strike="noStrike" dirty="0" err="1">
                          <a:effectLst/>
                        </a:rPr>
                        <a:t>și</a:t>
                      </a:r>
                      <a:r>
                        <a:rPr lang="en-GB" sz="1050" u="none" strike="noStrike" dirty="0">
                          <a:effectLst/>
                        </a:rPr>
                        <a:t> &lt;=3000ml</a:t>
                      </a:r>
                      <a:endParaRPr lang="en-GB" sz="1050" b="0"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9022"/>
                  </a:ext>
                </a:extLst>
              </a:tr>
              <a:tr h="269037">
                <a:tc>
                  <a:txBody>
                    <a:bodyPr/>
                    <a:lstStyle/>
                    <a:p>
                      <a:pPr algn="ctr" fontAlgn="t"/>
                      <a:r>
                        <a:rPr lang="en-GB" sz="1050" u="none" strike="noStrike">
                          <a:effectLst/>
                        </a:rPr>
                        <a:t>10</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L</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Culoarea containerului</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Afișează numai pentru PET</a:t>
                      </a:r>
                      <a:br>
                        <a:rPr lang="en-GB" sz="1050" u="none" strike="noStrike">
                          <a:effectLst/>
                        </a:rPr>
                      </a:br>
                      <a:r>
                        <a:rPr lang="en-GB" sz="1050" u="none" strike="noStrike">
                          <a:effectLst/>
                        </a:rPr>
                        <a:t>PET transparent/Verde/Albastru/Brun/Altceva</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8436257"/>
                  </a:ext>
                </a:extLst>
              </a:tr>
              <a:tr h="150039">
                <a:tc>
                  <a:txBody>
                    <a:bodyPr/>
                    <a:lstStyle/>
                    <a:p>
                      <a:pPr algn="ctr" fontAlgn="t"/>
                      <a:r>
                        <a:rPr lang="en-GB" sz="1050" u="none" strike="noStrike">
                          <a:effectLst/>
                        </a:rPr>
                        <a:t>11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Greutatea containerului (g)</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număr întreg, &gt;0 și &lt;2,000g</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546826"/>
                  </a:ext>
                </a:extLst>
              </a:tr>
              <a:tr h="269037">
                <a:tc>
                  <a:txBody>
                    <a:bodyPr/>
                    <a:lstStyle/>
                    <a:p>
                      <a:pPr algn="ctr" fontAlgn="t"/>
                      <a:r>
                        <a:rPr lang="en-GB" sz="1050" u="none" strike="noStrike">
                          <a:effectLst/>
                        </a:rPr>
                        <a:t>12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N</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Greutatea capacului (g) </a:t>
                      </a:r>
                      <a:br>
                        <a:rPr lang="en-GB" sz="1050" u="none" strike="noStrike">
                          <a:effectLst/>
                        </a:rPr>
                      </a:b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Sticle</a:t>
                      </a:r>
                      <a:br>
                        <a:rPr lang="en-GB" sz="1050" u="none" strike="noStrike">
                          <a:effectLst/>
                        </a:rPr>
                      </a:br>
                      <a:r>
                        <a:rPr lang="en-GB" sz="1050" u="none" strike="noStrike">
                          <a:effectLst/>
                        </a:rPr>
                        <a:t>număr întreg, &gt;0 și &lt; 50g</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919056"/>
                  </a:ext>
                </a:extLst>
              </a:tr>
              <a:tr h="269037">
                <a:tc>
                  <a:txBody>
                    <a:bodyPr/>
                    <a:lstStyle/>
                    <a:p>
                      <a:pPr algn="ctr" fontAlgn="t"/>
                      <a:r>
                        <a:rPr lang="en-GB" sz="1050" u="none" strike="noStrike">
                          <a:effectLst/>
                        </a:rPr>
                        <a:t>13</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O</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Înălțimea rezervorului fără capac/tapet (mm)</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număr întreg, &gt;100mm și &lt; 1000 mm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6954106"/>
                  </a:ext>
                </a:extLst>
              </a:tr>
              <a:tr h="269037">
                <a:tc>
                  <a:txBody>
                    <a:bodyPr/>
                    <a:lstStyle/>
                    <a:p>
                      <a:pPr algn="ctr" fontAlgn="t"/>
                      <a:r>
                        <a:rPr lang="en-GB" sz="1050" u="none" strike="noStrike">
                          <a:effectLst/>
                        </a:rPr>
                        <a:t>14</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P</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Înălțimea containerului cu capac/tapet (mm)</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număr întreg, &gt;100mm și &lt; 1000 mm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226209"/>
                  </a:ext>
                </a:extLst>
              </a:tr>
              <a:tr h="269037">
                <a:tc>
                  <a:txBody>
                    <a:bodyPr/>
                    <a:lstStyle/>
                    <a:p>
                      <a:pPr algn="ctr" fontAlgn="t"/>
                      <a:r>
                        <a:rPr lang="en-GB" sz="1050" u="none" strike="noStrike">
                          <a:effectLst/>
                        </a:rPr>
                        <a:t>15</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Q</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Lățimea containerului (mm)</a:t>
                      </a:r>
                      <a:br>
                        <a:rPr lang="en-GB" sz="1050" u="none" strike="noStrike">
                          <a:effectLst/>
                        </a:rPr>
                      </a:b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număr întreg, &gt;20 mm și &lt; 1000 mm</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0801770"/>
                  </a:ext>
                </a:extLst>
              </a:tr>
              <a:tr h="269037">
                <a:tc>
                  <a:txBody>
                    <a:bodyPr/>
                    <a:lstStyle/>
                    <a:p>
                      <a:pPr algn="ctr" fontAlgn="t"/>
                      <a:r>
                        <a:rPr lang="en-GB" sz="1050" u="none" strike="noStrike">
                          <a:effectLst/>
                        </a:rPr>
                        <a:t>16</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R</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Material capac / capac</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PP/PE/ALU/Metal/Altul plastic</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550306"/>
                  </a:ext>
                </a:extLst>
              </a:tr>
              <a:tr h="269037">
                <a:tc>
                  <a:txBody>
                    <a:bodyPr/>
                    <a:lstStyle/>
                    <a:p>
                      <a:pPr algn="ctr" fontAlgn="t"/>
                      <a:r>
                        <a:rPr lang="en-GB" sz="1050" u="none" strike="noStrike">
                          <a:effectLst/>
                        </a:rPr>
                        <a:t>17</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S</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Folosiți Tethered Caps?</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DA/NU </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0123589"/>
                  </a:ext>
                </a:extLst>
              </a:tr>
              <a:tr h="269037">
                <a:tc>
                  <a:txBody>
                    <a:bodyPr/>
                    <a:lstStyle/>
                    <a:p>
                      <a:pPr algn="ctr" fontAlgn="t"/>
                      <a:r>
                        <a:rPr lang="en-GB" sz="1050" u="none" strike="noStrike">
                          <a:effectLst/>
                        </a:rPr>
                        <a:t>18</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T</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Tip etichetă</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Corp parțial/total</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948070"/>
                  </a:ext>
                </a:extLst>
              </a:tr>
              <a:tr h="403556">
                <a:tc>
                  <a:txBody>
                    <a:bodyPr/>
                    <a:lstStyle/>
                    <a:p>
                      <a:pPr algn="ctr" fontAlgn="t"/>
                      <a:r>
                        <a:rPr lang="en-GB" sz="1050" u="none" strike="noStrike">
                          <a:effectLst/>
                        </a:rPr>
                        <a:t>19</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U</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Material etichetă</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a:t>
                      </a:r>
                      <a:br>
                        <a:rPr lang="en-GB" sz="1050" u="none" strike="noStrike">
                          <a:effectLst/>
                        </a:rPr>
                      </a:br>
                      <a:r>
                        <a:rPr lang="en-GB" sz="1050" u="none" strike="noStrike">
                          <a:effectLst/>
                        </a:rPr>
                        <a:t>Folie metalică/OPS/PS/PLA/OPP/PP/PE/Papier/</a:t>
                      </a:r>
                      <a:br>
                        <a:rPr lang="en-GB" sz="1050" u="none" strike="noStrike">
                          <a:effectLst/>
                        </a:rPr>
                      </a:br>
                      <a:r>
                        <a:rPr lang="en-GB" sz="1050" u="none" strike="noStrike">
                          <a:effectLst/>
                        </a:rPr>
                        <a:t>PET/ PVC/Altul (specificați)</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0559607"/>
                  </a:ext>
                </a:extLst>
              </a:tr>
              <a:tr h="269037">
                <a:tc>
                  <a:txBody>
                    <a:bodyPr/>
                    <a:lstStyle/>
                    <a:p>
                      <a:pPr algn="ctr" fontAlgn="t"/>
                      <a:r>
                        <a:rPr lang="en-GB" sz="1050" u="none" strike="noStrike">
                          <a:effectLst/>
                        </a:rPr>
                        <a:t>20</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V</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Eticheta Material dacă "Altele"</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Spectacole numai pentru Bottle </a:t>
                      </a:r>
                      <a:br>
                        <a:rPr lang="en-GB" sz="1050" u="none" strike="noStrike">
                          <a:effectLst/>
                        </a:rPr>
                      </a:br>
                      <a:r>
                        <a:rPr lang="en-GB" sz="1050" u="none" strike="noStrike">
                          <a:effectLst/>
                        </a:rPr>
                        <a:t>a fost selectat mai sus "altul", specificați tipul</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43948"/>
                  </a:ext>
                </a:extLst>
              </a:tr>
              <a:tr h="316783">
                <a:tc>
                  <a:txBody>
                    <a:bodyPr/>
                    <a:lstStyle/>
                    <a:p>
                      <a:pPr algn="ctr" fontAlgn="t"/>
                      <a:r>
                        <a:rPr lang="en-GB" sz="1050" u="none" strike="noStrike">
                          <a:effectLst/>
                        </a:rPr>
                        <a:t>21</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W</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a:effectLst/>
                        </a:rPr>
                        <a:t>Tipul de lichid</a:t>
                      </a:r>
                      <a:endParaRPr lang="en-GB" sz="1050" b="1"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050" b="0" dirty="0" err="1">
                          <a:solidFill>
                            <a:schemeClr val="tx1"/>
                          </a:solidFill>
                          <a:latin typeface="+mn-lt"/>
                          <a:ea typeface="Calibri" panose="020F0502020204030204" pitchFamily="34" charset="0"/>
                          <a:cs typeface="Calibri"/>
                        </a:rPr>
                        <a:t>Bere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mixuri</a:t>
                      </a:r>
                      <a:r>
                        <a:rPr lang="en-US" sz="1050" dirty="0">
                          <a:solidFill>
                            <a:schemeClr val="tx1"/>
                          </a:solidFill>
                          <a:latin typeface="+mn-lt"/>
                          <a:ea typeface="Calibri" panose="020F0502020204030204" pitchFamily="34" charset="0"/>
                          <a:cs typeface="Calibri"/>
                        </a:rPr>
                        <a:t> de </a:t>
                      </a:r>
                      <a:r>
                        <a:rPr lang="en-US" sz="1050" dirty="0" err="1">
                          <a:solidFill>
                            <a:schemeClr val="tx1"/>
                          </a:solidFill>
                          <a:latin typeface="+mn-lt"/>
                          <a:ea typeface="Calibri" panose="020F0502020204030204" pitchFamily="34" charset="0"/>
                          <a:cs typeface="Calibri"/>
                        </a:rPr>
                        <a:t>bere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mixuri</a:t>
                      </a:r>
                      <a:r>
                        <a:rPr lang="en-US" sz="1050" dirty="0">
                          <a:solidFill>
                            <a:schemeClr val="tx1"/>
                          </a:solidFill>
                          <a:latin typeface="+mn-lt"/>
                          <a:ea typeface="Calibri" panose="020F0502020204030204" pitchFamily="34" charset="0"/>
                          <a:cs typeface="Calibri"/>
                        </a:rPr>
                        <a:t> de </a:t>
                      </a:r>
                      <a:r>
                        <a:rPr lang="en-US" sz="1050" dirty="0" err="1">
                          <a:solidFill>
                            <a:schemeClr val="tx1"/>
                          </a:solidFill>
                          <a:latin typeface="+mn-lt"/>
                          <a:ea typeface="Calibri" panose="020F0502020204030204" pitchFamily="34" charset="0"/>
                          <a:cs typeface="Calibri"/>
                        </a:rPr>
                        <a:t>băuturi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alcoolice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cidru</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alte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băuturi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fermentate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sucuri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nectaruri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băuturi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răcoritoare</a:t>
                      </a:r>
                      <a:r>
                        <a:rPr lang="en-US" sz="1050" dirty="0">
                          <a:solidFill>
                            <a:schemeClr val="tx1"/>
                          </a:solidFill>
                          <a:latin typeface="+mn-lt"/>
                          <a:ea typeface="Calibri" panose="020F0502020204030204" pitchFamily="34" charset="0"/>
                          <a:cs typeface="Calibri"/>
                        </a:rPr>
                        <a:t>, ape </a:t>
                      </a:r>
                      <a:r>
                        <a:rPr lang="en-US" sz="1050" dirty="0" err="1">
                          <a:solidFill>
                            <a:schemeClr val="tx1"/>
                          </a:solidFill>
                          <a:latin typeface="+mn-lt"/>
                          <a:ea typeface="Calibri" panose="020F0502020204030204" pitchFamily="34" charset="0"/>
                          <a:cs typeface="Calibri"/>
                        </a:rPr>
                        <a:t>minerale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și</a:t>
                      </a:r>
                      <a:r>
                        <a:rPr lang="en-US" sz="1050" dirty="0">
                          <a:solidFill>
                            <a:schemeClr val="tx1"/>
                          </a:solidFill>
                          <a:latin typeface="+mn-lt"/>
                          <a:ea typeface="Calibri" panose="020F0502020204030204" pitchFamily="34" charset="0"/>
                          <a:cs typeface="Calibri"/>
                        </a:rPr>
                        <a:t> ape de </a:t>
                      </a:r>
                      <a:r>
                        <a:rPr lang="en-US" sz="1050" dirty="0" err="1">
                          <a:solidFill>
                            <a:schemeClr val="tx1"/>
                          </a:solidFill>
                          <a:latin typeface="+mn-lt"/>
                          <a:ea typeface="Calibri" panose="020F0502020204030204" pitchFamily="34" charset="0"/>
                          <a:cs typeface="Calibri"/>
                        </a:rPr>
                        <a:t>băut</a:t>
                      </a:r>
                      <a:r>
                        <a:rPr lang="en-US" sz="1050" dirty="0">
                          <a:solidFill>
                            <a:schemeClr val="tx1"/>
                          </a:solidFill>
                          <a:latin typeface="+mn-lt"/>
                          <a:ea typeface="Calibri" panose="020F0502020204030204" pitchFamily="34" charset="0"/>
                          <a:cs typeface="Calibri"/>
                        </a:rPr>
                        <a:t> de </a:t>
                      </a:r>
                      <a:r>
                        <a:rPr lang="en-US" sz="1050" dirty="0" err="1">
                          <a:solidFill>
                            <a:schemeClr val="tx1"/>
                          </a:solidFill>
                          <a:latin typeface="+mn-lt"/>
                          <a:ea typeface="Calibri" panose="020F0502020204030204" pitchFamily="34" charset="0"/>
                          <a:cs typeface="Calibri"/>
                        </a:rPr>
                        <a:t>orice</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fel</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vinuri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și</a:t>
                      </a:r>
                      <a:r>
                        <a:rPr lang="en-US" sz="1050" dirty="0">
                          <a:solidFill>
                            <a:schemeClr val="tx1"/>
                          </a:solidFill>
                          <a:latin typeface="+mn-lt"/>
                          <a:ea typeface="Calibri" panose="020F0502020204030204" pitchFamily="34" charset="0"/>
                          <a:cs typeface="Calibri"/>
                        </a:rPr>
                        <a:t> </a:t>
                      </a:r>
                      <a:r>
                        <a:rPr lang="en-US" sz="1050" dirty="0" err="1">
                          <a:solidFill>
                            <a:schemeClr val="tx1"/>
                          </a:solidFill>
                          <a:latin typeface="+mn-lt"/>
                          <a:ea typeface="Calibri" panose="020F0502020204030204" pitchFamily="34" charset="0"/>
                          <a:cs typeface="Calibri"/>
                        </a:rPr>
                        <a:t>spirtoase</a:t>
                      </a:r>
                      <a:endParaRPr lang="en-US" sz="1050" dirty="0">
                        <a:solidFill>
                          <a:schemeClr val="tx1"/>
                        </a:solidFill>
                        <a:latin typeface="+mn-lt"/>
                        <a:ea typeface="Calibri" panose="020F0502020204030204" pitchFamily="34" charset="0"/>
                        <a:cs typeface="Calibri"/>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3028409"/>
                  </a:ext>
                </a:extLst>
              </a:tr>
              <a:tr h="150039">
                <a:tc>
                  <a:txBody>
                    <a:bodyPr/>
                    <a:lstStyle/>
                    <a:p>
                      <a:pPr algn="ctr" fontAlgn="t"/>
                      <a:r>
                        <a:rPr lang="en-GB" sz="1050" u="none" strike="noStrike">
                          <a:effectLst/>
                        </a:rPr>
                        <a:t>22</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050" u="none" strike="noStrike">
                          <a:effectLst/>
                        </a:rPr>
                        <a:t>X</a:t>
                      </a:r>
                      <a:endParaRPr lang="en-GB" sz="1050" b="0" i="0" u="none" strike="noStrike">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050" u="none" strike="noStrike" dirty="0">
                          <a:effectLst/>
                        </a:rPr>
                        <a:t>Data </a:t>
                      </a:r>
                      <a:r>
                        <a:rPr lang="en-GB" sz="1050" u="none" strike="noStrike" dirty="0" err="1">
                          <a:effectLst/>
                        </a:rPr>
                        <a:t>preconizată</a:t>
                      </a:r>
                      <a:r>
                        <a:rPr lang="en-GB" sz="1050" u="none" strike="noStrike" dirty="0">
                          <a:effectLst/>
                        </a:rPr>
                        <a:t> de </a:t>
                      </a:r>
                      <a:r>
                        <a:rPr lang="en-GB" sz="1050" u="none" strike="noStrike" dirty="0" err="1">
                          <a:effectLst/>
                        </a:rPr>
                        <a:t>plasare</a:t>
                      </a:r>
                      <a:r>
                        <a:rPr lang="en-GB" sz="1050" u="none" strike="noStrike" dirty="0">
                          <a:effectLst/>
                        </a:rPr>
                        <a:t> pe </a:t>
                      </a:r>
                      <a:r>
                        <a:rPr lang="en-GB" sz="1050" u="none" strike="noStrike" dirty="0" err="1">
                          <a:effectLst/>
                        </a:rPr>
                        <a:t>piață</a:t>
                      </a:r>
                      <a:endParaRPr lang="en-GB" sz="1050" b="1" i="0" u="none" strike="noStrike" dirty="0">
                        <a:solidFill>
                          <a:srgbClr val="000000"/>
                        </a:solidFill>
                        <a:effectLst/>
                        <a:latin typeface="Calibri" panose="020F0502020204030204" pitchFamily="34" charset="0"/>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50" kern="1200" dirty="0">
                          <a:solidFill>
                            <a:schemeClr val="tx1"/>
                          </a:solidFill>
                          <a:latin typeface="+mn-lt"/>
                          <a:ea typeface="Calibri" panose="020F0502020204030204" pitchFamily="34" charset="0"/>
                          <a:cs typeface="Calibri"/>
                        </a:rPr>
                        <a:t>DD/LL/AAAA</a:t>
                      </a:r>
                      <a:endParaRPr lang="en-GB" sz="1050" kern="1200" dirty="0">
                        <a:solidFill>
                          <a:schemeClr val="tx1"/>
                        </a:solidFill>
                        <a:latin typeface="+mn-lt"/>
                        <a:ea typeface="Calibri" panose="020F0502020204030204" pitchFamily="34" charset="0"/>
                        <a:cs typeface="Calibri"/>
                      </a:endParaRPr>
                    </a:p>
                  </a:txBody>
                  <a:tcPr marL="4292" marR="4292" marT="429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707847"/>
                  </a:ext>
                </a:extLst>
              </a:tr>
            </a:tbl>
          </a:graphicData>
        </a:graphic>
      </p:graphicFrame>
      <p:sp>
        <p:nvSpPr>
          <p:cNvPr id="12" name="TextBox 5">
            <a:extLst>
              <a:ext uri="{FF2B5EF4-FFF2-40B4-BE49-F238E27FC236}">
                <a16:creationId xmlns:a16="http://schemas.microsoft.com/office/drawing/2014/main" id="{69945648-700D-3C1A-389F-FA67CD7F7D3E}"/>
              </a:ext>
            </a:extLst>
          </p:cNvPr>
          <p:cNvSpPr txBox="1"/>
          <p:nvPr/>
        </p:nvSpPr>
        <p:spPr>
          <a:xfrm>
            <a:off x="756000" y="1187477"/>
            <a:ext cx="6048000" cy="243656"/>
          </a:xfrm>
          <a:prstGeom prst="rect">
            <a:avLst/>
          </a:prstGeom>
        </p:spPr>
        <p:txBody>
          <a:bodyPr lIns="0" tIns="0" rIns="0" bIns="0" rtlCol="0" anchor="t">
            <a:spAutoFit/>
          </a:bodyPr>
          <a:lstStyle/>
          <a:p>
            <a:pPr lvl="0" algn="l">
              <a:lnSpc>
                <a:spcPts val="1919"/>
              </a:lnSpc>
              <a:spcBef>
                <a:spcPct val="0"/>
              </a:spcBef>
            </a:pPr>
            <a:r>
              <a:rPr lang="en-US" sz="1599" dirty="0">
                <a:solidFill>
                  <a:srgbClr val="000000"/>
                </a:solidFill>
                <a:latin typeface="Arial Bold"/>
              </a:rPr>
              <a:t>5.    </a:t>
            </a:r>
            <a:r>
              <a:rPr lang="en-US" sz="1599" dirty="0" err="1">
                <a:solidFill>
                  <a:srgbClr val="000000"/>
                </a:solidFill>
                <a:latin typeface="Arial Bold"/>
              </a:rPr>
              <a:t>Tabel</a:t>
            </a:r>
            <a:r>
              <a:rPr lang="en-US" sz="1599" dirty="0">
                <a:solidFill>
                  <a:srgbClr val="000000"/>
                </a:solidFill>
                <a:latin typeface="Arial Bold"/>
              </a:rPr>
              <a:t> de </a:t>
            </a:r>
            <a:r>
              <a:rPr lang="en-US" sz="1599" dirty="0" err="1">
                <a:solidFill>
                  <a:srgbClr val="000000"/>
                </a:solidFill>
                <a:latin typeface="Arial Bold"/>
              </a:rPr>
              <a:t>câmpuri</a:t>
            </a:r>
            <a:r>
              <a:rPr lang="en-US" sz="1599" dirty="0">
                <a:solidFill>
                  <a:srgbClr val="000000"/>
                </a:solidFill>
                <a:latin typeface="Arial Bold"/>
              </a:rPr>
              <a:t> de </a:t>
            </a:r>
            <a:r>
              <a:rPr lang="en-US" sz="1599" dirty="0" err="1">
                <a:solidFill>
                  <a:srgbClr val="000000"/>
                </a:solidFill>
                <a:latin typeface="Arial Bold"/>
              </a:rPr>
              <a:t>produse</a:t>
            </a:r>
            <a:endParaRPr lang="en-US" sz="1599" dirty="0">
              <a:solidFill>
                <a:srgbClr val="000000"/>
              </a:solidFill>
              <a:latin typeface="Arial Bold"/>
            </a:endParaRPr>
          </a:p>
        </p:txBody>
      </p:sp>
      <p:sp>
        <p:nvSpPr>
          <p:cNvPr id="7" name="TextBox 6">
            <a:extLst>
              <a:ext uri="{FF2B5EF4-FFF2-40B4-BE49-F238E27FC236}">
                <a16:creationId xmlns:a16="http://schemas.microsoft.com/office/drawing/2014/main" id="{C15E8955-867A-B039-E4A2-624B9FFBDD7A}"/>
              </a:ext>
            </a:extLst>
          </p:cNvPr>
          <p:cNvSpPr txBox="1"/>
          <p:nvPr/>
        </p:nvSpPr>
        <p:spPr>
          <a:xfrm>
            <a:off x="724249" y="8630269"/>
            <a:ext cx="6388819" cy="1510991"/>
          </a:xfrm>
          <a:prstGeom prst="rect">
            <a:avLst/>
          </a:prstGeom>
        </p:spPr>
        <p:txBody>
          <a:bodyPr wrap="square" lIns="0" tIns="0" rIns="0" bIns="0" rtlCol="0" anchor="t">
            <a:spAutoFit/>
          </a:bodyPr>
          <a:lstStyle/>
          <a:p>
            <a:pPr>
              <a:lnSpc>
                <a:spcPts val="1680"/>
              </a:lnSpc>
              <a:spcBef>
                <a:spcPct val="0"/>
              </a:spcBef>
            </a:pP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Vă</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rugăm</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să</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b="1" dirty="0" err="1">
                <a:solidFill>
                  <a:srgbClr val="000000"/>
                </a:solidFill>
                <a:latin typeface="Arial" panose="020B0604020202020204" pitchFamily="34" charset="0"/>
                <a:ea typeface="Calibri" panose="020F0502020204030204" pitchFamily="34" charset="0"/>
                <a:cs typeface="Arial" panose="020B0604020202020204" pitchFamily="34" charset="0"/>
              </a:rPr>
              <a:t>rețineți</a:t>
            </a:r>
            <a:r>
              <a:rPr lang="en-GB" sz="12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nSpc>
                <a:spcPts val="1680"/>
              </a:lnSpc>
              <a:spcBef>
                <a:spcPct val="0"/>
              </a:spcBef>
            </a:pP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Multe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dintre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câmpurile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prezentate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tabelul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mai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sus se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vor</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afișa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numai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un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anumit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tip de material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container. Nu vi se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va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cere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întotdeauna</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completați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toate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câmpurile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afișate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tabelul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câmpuri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pentru</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Acest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tabel</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este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menit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ofere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doar</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informații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suplimentare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și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îndrumări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a:lnSpc>
                <a:spcPts val="1680"/>
              </a:lnSpc>
              <a:spcBef>
                <a:spcPct val="0"/>
              </a:spcBef>
            </a:pP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Completarea</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CSV</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-ului</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se face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î</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n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limba</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englez</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ă</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conform cu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mass_upload_instructions</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pe care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î</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descarca</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rcați</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din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rubrica</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Registrul</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mbalajelor</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sec</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ț</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iunea</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Î</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nc</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ă</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rcare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î</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n mas</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ă</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6854" y="10169148"/>
            <a:ext cx="7873708" cy="675253"/>
          </a:xfrm>
          <a:prstGeom prst="rect">
            <a:avLst/>
          </a:prstGeom>
          <a:solidFill>
            <a:srgbClr val="48A877"/>
          </a:solidFill>
        </p:spPr>
        <p:txBody>
          <a:bodyPr/>
          <a:lstStyle/>
          <a:p>
            <a:endParaRPr lang="en-GB"/>
          </a:p>
        </p:txBody>
      </p:sp>
      <p:sp>
        <p:nvSpPr>
          <p:cNvPr id="4" name="TextBox 4"/>
          <p:cNvSpPr txBox="1"/>
          <p:nvPr/>
        </p:nvSpPr>
        <p:spPr>
          <a:xfrm>
            <a:off x="756000" y="1080835"/>
            <a:ext cx="4380018" cy="523875"/>
          </a:xfrm>
          <a:prstGeom prst="rect">
            <a:avLst/>
          </a:prstGeom>
        </p:spPr>
        <p:txBody>
          <a:bodyPr lIns="0" tIns="0" rIns="0" bIns="0" rtlCol="0" anchor="t">
            <a:spAutoFit/>
          </a:bodyPr>
          <a:lstStyle/>
          <a:p>
            <a:pPr marL="0" lvl="0" indent="0" algn="l">
              <a:lnSpc>
                <a:spcPts val="3600"/>
              </a:lnSpc>
            </a:pPr>
            <a:r>
              <a:rPr lang="en-US" sz="3000">
                <a:solidFill>
                  <a:srgbClr val="000000"/>
                </a:solidFill>
                <a:latin typeface="Arial Bold"/>
              </a:rPr>
              <a:t>Cuprins</a:t>
            </a:r>
          </a:p>
        </p:txBody>
      </p:sp>
      <p:graphicFrame>
        <p:nvGraphicFramePr>
          <p:cNvPr id="3" name="Table 2">
            <a:extLst>
              <a:ext uri="{FF2B5EF4-FFF2-40B4-BE49-F238E27FC236}">
                <a16:creationId xmlns:a16="http://schemas.microsoft.com/office/drawing/2014/main" id="{7A629276-A4EE-92AB-F043-91ACFC3FF85A}"/>
              </a:ext>
            </a:extLst>
          </p:cNvPr>
          <p:cNvGraphicFramePr>
            <a:graphicFrameLocks noGrp="1"/>
          </p:cNvGraphicFramePr>
          <p:nvPr>
            <p:extLst>
              <p:ext uri="{D42A27DB-BD31-4B8C-83A1-F6EECF244321}">
                <p14:modId xmlns:p14="http://schemas.microsoft.com/office/powerpoint/2010/main" val="3141366635"/>
              </p:ext>
            </p:extLst>
          </p:nvPr>
        </p:nvGraphicFramePr>
        <p:xfrm>
          <a:off x="756000" y="2513013"/>
          <a:ext cx="5865435" cy="6294928"/>
        </p:xfrm>
        <a:graphic>
          <a:graphicData uri="http://schemas.openxmlformats.org/drawingml/2006/table">
            <a:tbl>
              <a:tblPr firstRow="1" bandRow="1">
                <a:tableStyleId>{5C22544A-7EE6-4342-B048-85BDC9FD1C3A}</a:tableStyleId>
              </a:tblPr>
              <a:tblGrid>
                <a:gridCol w="817880">
                  <a:extLst>
                    <a:ext uri="{9D8B030D-6E8A-4147-A177-3AD203B41FA5}">
                      <a16:colId xmlns:a16="http://schemas.microsoft.com/office/drawing/2014/main" val="2413595842"/>
                    </a:ext>
                  </a:extLst>
                </a:gridCol>
                <a:gridCol w="5047555">
                  <a:extLst>
                    <a:ext uri="{9D8B030D-6E8A-4147-A177-3AD203B41FA5}">
                      <a16:colId xmlns:a16="http://schemas.microsoft.com/office/drawing/2014/main" val="989629669"/>
                    </a:ext>
                  </a:extLst>
                </a:gridCol>
              </a:tblGrid>
              <a:tr h="786866">
                <a:tc>
                  <a:txBody>
                    <a:bodyPr/>
                    <a:lstStyle/>
                    <a:p>
                      <a:r>
                        <a:rPr lang="en-GB">
                          <a:solidFill>
                            <a:sysClr val="windowText" lastClr="000000"/>
                          </a:solidFill>
                          <a:latin typeface="Arial" panose="020B0604020202020204" pitchFamily="34" charset="0"/>
                          <a:cs typeface="Arial" panose="020B0604020202020204"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dirty="0" err="1">
                          <a:solidFill>
                            <a:sysClr val="windowText" lastClr="000000"/>
                          </a:solidFill>
                          <a:latin typeface="Arial" panose="020B0604020202020204" pitchFamily="34" charset="0"/>
                          <a:cs typeface="Arial" panose="020B0604020202020204" pitchFamily="34" charset="0"/>
                        </a:rPr>
                        <a:t>Domeniul</a:t>
                      </a:r>
                      <a:r>
                        <a:rPr lang="en-GB" dirty="0">
                          <a:solidFill>
                            <a:sysClr val="windowText" lastClr="000000"/>
                          </a:solidFill>
                          <a:latin typeface="Arial" panose="020B0604020202020204" pitchFamily="34" charset="0"/>
                          <a:cs typeface="Arial" panose="020B0604020202020204" pitchFamily="34" charset="0"/>
                        </a:rPr>
                        <a:t> de </a:t>
                      </a:r>
                      <a:r>
                        <a:rPr lang="en-GB" dirty="0" err="1">
                          <a:solidFill>
                            <a:sysClr val="windowText" lastClr="000000"/>
                          </a:solidFill>
                          <a:latin typeface="Arial" panose="020B0604020202020204" pitchFamily="34" charset="0"/>
                          <a:cs typeface="Arial" panose="020B0604020202020204" pitchFamily="34" charset="0"/>
                        </a:rPr>
                        <a:t>aplicare</a:t>
                      </a:r>
                      <a:endParaRPr lang="en-GB"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041136"/>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a:solidFill>
                            <a:sysClr val="windowText" lastClr="000000"/>
                          </a:solidFill>
                          <a:latin typeface="Arial" panose="020B0604020202020204" pitchFamily="34" charset="0"/>
                          <a:cs typeface="Arial" panose="020B0604020202020204" pitchFamily="34" charset="0"/>
                        </a:rPr>
                        <a:t>Conectați-vă</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030468"/>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err="1">
                          <a:solidFill>
                            <a:sysClr val="windowText" lastClr="000000"/>
                          </a:solidFill>
                          <a:latin typeface="Arial" panose="020B0604020202020204" pitchFamily="34" charset="0"/>
                          <a:cs typeface="Arial" panose="020B0604020202020204" pitchFamily="34" charset="0"/>
                        </a:rPr>
                        <a:t>Procesul</a:t>
                      </a:r>
                      <a:r>
                        <a:rPr lang="en-GB" b="1" dirty="0">
                          <a:solidFill>
                            <a:sysClr val="windowText" lastClr="000000"/>
                          </a:solidFill>
                          <a:latin typeface="Arial" panose="020B0604020202020204" pitchFamily="34" charset="0"/>
                          <a:cs typeface="Arial" panose="020B0604020202020204" pitchFamily="34" charset="0"/>
                        </a:rPr>
                        <a:t> de </a:t>
                      </a:r>
                      <a:r>
                        <a:rPr lang="en-GB" b="1" dirty="0" err="1">
                          <a:solidFill>
                            <a:sysClr val="windowText" lastClr="000000"/>
                          </a:solidFill>
                          <a:latin typeface="Arial" panose="020B0604020202020204" pitchFamily="34" charset="0"/>
                          <a:cs typeface="Arial" panose="020B0604020202020204" pitchFamily="34" charset="0"/>
                        </a:rPr>
                        <a:t>înregistrare</a:t>
                      </a:r>
                      <a:r>
                        <a:rPr lang="en-GB" b="1" dirty="0">
                          <a:solidFill>
                            <a:sysClr val="windowText" lastClr="000000"/>
                          </a:solidFill>
                          <a:latin typeface="Arial" panose="020B0604020202020204" pitchFamily="34" charset="0"/>
                          <a:cs typeface="Arial" panose="020B0604020202020204" pitchFamily="34" charset="0"/>
                        </a:rPr>
                        <a:t> a </a:t>
                      </a:r>
                      <a:r>
                        <a:rPr lang="en-GB" b="1" dirty="0" err="1">
                          <a:solidFill>
                            <a:sysClr val="windowText" lastClr="000000"/>
                          </a:solidFill>
                          <a:latin typeface="Arial" panose="020B0604020202020204" pitchFamily="34" charset="0"/>
                          <a:cs typeface="Arial" panose="020B0604020202020204" pitchFamily="34" charset="0"/>
                        </a:rPr>
                        <a:t>produselor</a:t>
                      </a:r>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491464"/>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   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solidFill>
                            <a:sysClr val="windowText" lastClr="000000"/>
                          </a:solidFill>
                          <a:latin typeface="Arial" panose="020B0604020202020204" pitchFamily="34" charset="0"/>
                          <a:cs typeface="Arial" panose="020B0604020202020204" pitchFamily="34" charset="0"/>
                        </a:rPr>
                        <a:t>Înregistrarea unui singur produs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5708"/>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   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a:solidFill>
                            <a:sysClr val="windowText" lastClr="000000"/>
                          </a:solidFill>
                          <a:latin typeface="Arial" panose="020B0604020202020204" pitchFamily="34" charset="0"/>
                          <a:cs typeface="Arial" panose="020B0604020202020204" pitchFamily="34" charset="0"/>
                        </a:rPr>
                        <a:t>Înregistrarea în masă a produselor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1959740"/>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a:solidFill>
                            <a:sysClr val="windowText" lastClr="000000"/>
                          </a:solidFill>
                          <a:latin typeface="Arial" panose="020B0604020202020204" pitchFamily="34" charset="0"/>
                          <a:cs typeface="Arial" panose="020B0604020202020204" pitchFamily="34" charset="0"/>
                        </a:rPr>
                        <a:t>Urmărirea stării de înregistrare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287317"/>
                  </a:ext>
                </a:extLst>
              </a:tr>
              <a:tr h="786866">
                <a:tc>
                  <a:txBody>
                    <a:bodyPr/>
                    <a:lstStyle/>
                    <a:p>
                      <a:r>
                        <a:rPr lang="en-GB" b="1">
                          <a:solidFill>
                            <a:sysClr val="windowText" lastClr="000000"/>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1" dirty="0" err="1">
                          <a:solidFill>
                            <a:sysClr val="windowText" lastClr="000000"/>
                          </a:solidFill>
                          <a:latin typeface="Arial" panose="020B0604020202020204" pitchFamily="34" charset="0"/>
                          <a:cs typeface="Arial" panose="020B0604020202020204" pitchFamily="34" charset="0"/>
                        </a:rPr>
                        <a:t>Tabel</a:t>
                      </a:r>
                      <a:r>
                        <a:rPr lang="en-GB" b="1" dirty="0">
                          <a:solidFill>
                            <a:sysClr val="windowText" lastClr="000000"/>
                          </a:solidFill>
                          <a:latin typeface="Arial" panose="020B0604020202020204" pitchFamily="34" charset="0"/>
                          <a:cs typeface="Arial" panose="020B0604020202020204" pitchFamily="34" charset="0"/>
                        </a:rPr>
                        <a:t> </a:t>
                      </a:r>
                      <a:r>
                        <a:rPr lang="ro-RO" b="1" dirty="0">
                          <a:solidFill>
                            <a:sysClr val="windowText" lastClr="000000"/>
                          </a:solidFill>
                          <a:latin typeface="Arial" panose="020B0604020202020204" pitchFamily="34" charset="0"/>
                          <a:cs typeface="Arial" panose="020B0604020202020204" pitchFamily="34" charset="0"/>
                        </a:rPr>
                        <a:t>cu descrierea câmpurilor</a:t>
                      </a:r>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9127276"/>
                  </a:ext>
                </a:extLst>
              </a:tr>
              <a:tr h="786866">
                <a:tc>
                  <a:txBody>
                    <a:bodyPr/>
                    <a:lstStyle/>
                    <a:p>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2118575"/>
                  </a:ext>
                </a:extLst>
              </a:tr>
            </a:tbl>
          </a:graphicData>
        </a:graphic>
      </p:graphicFrame>
      <p:sp>
        <p:nvSpPr>
          <p:cNvPr id="6" name="TextBox 5">
            <a:extLst>
              <a:ext uri="{FF2B5EF4-FFF2-40B4-BE49-F238E27FC236}">
                <a16:creationId xmlns:a16="http://schemas.microsoft.com/office/drawing/2014/main" id="{53EFDB67-DC46-E361-D56B-A76872E8FBD9}"/>
              </a:ext>
            </a:extLst>
          </p:cNvPr>
          <p:cNvSpPr txBox="1"/>
          <p:nvPr/>
        </p:nvSpPr>
        <p:spPr>
          <a:xfrm>
            <a:off x="1556100" y="1949324"/>
            <a:ext cx="3936732" cy="335989"/>
          </a:xfrm>
          <a:prstGeom prst="rect">
            <a:avLst/>
          </a:prstGeom>
          <a:noFill/>
        </p:spPr>
        <p:txBody>
          <a:bodyPr wrap="square">
            <a:spAutoFit/>
          </a:bodyPr>
          <a:lstStyle/>
          <a:p>
            <a:pPr lvl="0" algn="l">
              <a:lnSpc>
                <a:spcPts val="1919"/>
              </a:lnSpc>
              <a:spcBef>
                <a:spcPct val="0"/>
              </a:spcBef>
            </a:pPr>
            <a:r>
              <a:rPr lang="en-US" sz="1800" dirty="0" err="1">
                <a:solidFill>
                  <a:srgbClr val="000000"/>
                </a:solidFill>
                <a:latin typeface="Arial Bold"/>
              </a:rPr>
              <a:t>Evidenta</a:t>
            </a:r>
            <a:r>
              <a:rPr lang="en-US" sz="1800" dirty="0">
                <a:solidFill>
                  <a:srgbClr val="000000"/>
                </a:solidFill>
                <a:latin typeface="Arial Bold"/>
              </a:rPr>
              <a:t> </a:t>
            </a:r>
            <a:r>
              <a:rPr lang="en-US" sz="1800" dirty="0" err="1">
                <a:solidFill>
                  <a:srgbClr val="000000"/>
                </a:solidFill>
                <a:latin typeface="Arial Bold"/>
              </a:rPr>
              <a:t>revizuiri</a:t>
            </a:r>
            <a:r>
              <a:rPr lang="en-US" sz="1800" dirty="0">
                <a:solidFill>
                  <a:srgbClr val="000000"/>
                </a:solidFill>
                <a:latin typeface="Arial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1BED1F8-CCE5-60FD-DCEE-021293B62F9D}"/>
              </a:ext>
            </a:extLst>
          </p:cNvPr>
          <p:cNvSpPr txBox="1"/>
          <p:nvPr/>
        </p:nvSpPr>
        <p:spPr>
          <a:xfrm>
            <a:off x="756000" y="1514703"/>
            <a:ext cx="6048000" cy="243656"/>
          </a:xfrm>
          <a:prstGeom prst="rect">
            <a:avLst/>
          </a:prstGeom>
        </p:spPr>
        <p:txBody>
          <a:bodyPr lIns="0" tIns="0" rIns="0" bIns="0" rtlCol="0" anchor="t">
            <a:spAutoFit/>
          </a:bodyPr>
          <a:lstStyle/>
          <a:p>
            <a:pPr lvl="0" algn="l">
              <a:lnSpc>
                <a:spcPts val="1919"/>
              </a:lnSpc>
              <a:spcBef>
                <a:spcPct val="0"/>
              </a:spcBef>
            </a:pPr>
            <a:r>
              <a:rPr lang="en-US" sz="1599" dirty="0" err="1">
                <a:solidFill>
                  <a:srgbClr val="000000"/>
                </a:solidFill>
                <a:latin typeface="Arial Bold"/>
              </a:rPr>
              <a:t>Evidenta</a:t>
            </a:r>
            <a:r>
              <a:rPr lang="en-US" sz="1599" dirty="0">
                <a:solidFill>
                  <a:srgbClr val="000000"/>
                </a:solidFill>
                <a:latin typeface="Arial Bold"/>
              </a:rPr>
              <a:t> </a:t>
            </a:r>
            <a:r>
              <a:rPr lang="en-US" sz="1599" dirty="0" err="1">
                <a:solidFill>
                  <a:srgbClr val="000000"/>
                </a:solidFill>
                <a:latin typeface="Arial Bold"/>
              </a:rPr>
              <a:t>revizuiri</a:t>
            </a:r>
            <a:r>
              <a:rPr lang="en-US" sz="1599" dirty="0">
                <a:solidFill>
                  <a:srgbClr val="000000"/>
                </a:solidFill>
                <a:latin typeface="Arial Bold"/>
              </a:rPr>
              <a:t> </a:t>
            </a:r>
          </a:p>
        </p:txBody>
      </p:sp>
      <p:sp>
        <p:nvSpPr>
          <p:cNvPr id="3" name="TextBox 6">
            <a:extLst>
              <a:ext uri="{FF2B5EF4-FFF2-40B4-BE49-F238E27FC236}">
                <a16:creationId xmlns:a16="http://schemas.microsoft.com/office/drawing/2014/main" id="{E9181A26-01EC-36E8-139A-479CEB7EB5D2}"/>
              </a:ext>
            </a:extLst>
          </p:cNvPr>
          <p:cNvSpPr txBox="1"/>
          <p:nvPr/>
        </p:nvSpPr>
        <p:spPr>
          <a:xfrm>
            <a:off x="756000" y="2010899"/>
            <a:ext cx="6040403" cy="3653372"/>
          </a:xfrm>
          <a:prstGeom prst="rect">
            <a:avLst/>
          </a:prstGeom>
        </p:spPr>
        <p:txBody>
          <a:bodyPr lIns="0" tIns="0" rIns="0" bIns="0" rtlCol="0" anchor="t">
            <a:spAutoFit/>
          </a:bodyPr>
          <a:lstStyle/>
          <a:p>
            <a:pPr marL="171450" indent="-171450">
              <a:lnSpc>
                <a:spcPts val="1680"/>
              </a:lnSpc>
              <a:buFont typeface="Wingdings" panose="05000000000000000000" pitchFamily="2" charset="2"/>
              <a:buChar char="ü"/>
            </a:pPr>
            <a:r>
              <a:rPr lang="en-US" sz="1200" b="1" dirty="0">
                <a:solidFill>
                  <a:srgbClr val="000000"/>
                </a:solidFill>
                <a:latin typeface="Arial"/>
              </a:rPr>
              <a:t>28 </a:t>
            </a:r>
            <a:r>
              <a:rPr lang="en-US" sz="1200" b="1" dirty="0" err="1">
                <a:solidFill>
                  <a:srgbClr val="000000"/>
                </a:solidFill>
                <a:latin typeface="Arial"/>
              </a:rPr>
              <a:t>Martie</a:t>
            </a:r>
            <a:r>
              <a:rPr lang="en-US" sz="1200" b="1" dirty="0">
                <a:solidFill>
                  <a:srgbClr val="000000"/>
                </a:solidFill>
                <a:latin typeface="Arial"/>
              </a:rPr>
              <a:t> 2025</a:t>
            </a:r>
          </a:p>
          <a:p>
            <a:pPr marL="628650" lvl="1" indent="-171450">
              <a:lnSpc>
                <a:spcPts val="1680"/>
              </a:lnSpc>
              <a:buFont typeface="Arial" panose="020B0604020202020204" pitchFamily="34" charset="0"/>
              <a:buChar char="•"/>
            </a:pPr>
            <a:r>
              <a:rPr lang="en-US" sz="1200" b="1" dirty="0" err="1">
                <a:solidFill>
                  <a:srgbClr val="000000"/>
                </a:solidFill>
                <a:latin typeface="Arial"/>
              </a:rPr>
              <a:t>Capitolul</a:t>
            </a:r>
            <a:r>
              <a:rPr lang="en-US" sz="1200" b="1" dirty="0">
                <a:solidFill>
                  <a:srgbClr val="000000"/>
                </a:solidFill>
                <a:latin typeface="Arial"/>
              </a:rPr>
              <a:t> 5. </a:t>
            </a:r>
            <a:r>
              <a:rPr lang="en-US" sz="1200" b="1" dirty="0" err="1">
                <a:solidFill>
                  <a:srgbClr val="000000"/>
                </a:solidFill>
                <a:latin typeface="Arial Bold"/>
              </a:rPr>
              <a:t>Tabel</a:t>
            </a:r>
            <a:r>
              <a:rPr lang="en-US" sz="1200" b="1" dirty="0">
                <a:solidFill>
                  <a:srgbClr val="000000"/>
                </a:solidFill>
                <a:latin typeface="Arial Bold"/>
              </a:rPr>
              <a:t> de </a:t>
            </a:r>
            <a:r>
              <a:rPr lang="en-US" sz="1200" b="1" dirty="0" err="1">
                <a:solidFill>
                  <a:srgbClr val="000000"/>
                </a:solidFill>
                <a:latin typeface="Arial Bold"/>
              </a:rPr>
              <a:t>câmpuri</a:t>
            </a:r>
            <a:r>
              <a:rPr lang="en-US" sz="1200" b="1" dirty="0">
                <a:solidFill>
                  <a:srgbClr val="000000"/>
                </a:solidFill>
                <a:latin typeface="Arial Bold"/>
              </a:rPr>
              <a:t> de </a:t>
            </a:r>
            <a:r>
              <a:rPr lang="en-US" sz="1200" b="1" dirty="0" err="1">
                <a:solidFill>
                  <a:srgbClr val="000000"/>
                </a:solidFill>
                <a:latin typeface="Arial Bold"/>
              </a:rPr>
              <a:t>produse</a:t>
            </a:r>
            <a:r>
              <a:rPr lang="en-US" sz="1200" b="1" dirty="0">
                <a:solidFill>
                  <a:srgbClr val="000000"/>
                </a:solidFill>
                <a:latin typeface="Arial Bold"/>
              </a:rPr>
              <a:t>, </a:t>
            </a:r>
            <a:r>
              <a:rPr lang="en-US" sz="1200" b="1" dirty="0" err="1">
                <a:solidFill>
                  <a:srgbClr val="000000"/>
                </a:solidFill>
                <a:latin typeface="Arial Bold"/>
              </a:rPr>
              <a:t>randul</a:t>
            </a:r>
            <a:r>
              <a:rPr lang="en-US" sz="1200" b="1" dirty="0">
                <a:solidFill>
                  <a:srgbClr val="000000"/>
                </a:solidFill>
                <a:latin typeface="Arial Bold"/>
              </a:rPr>
              <a:t> </a:t>
            </a:r>
            <a:r>
              <a:rPr lang="en-US" sz="1200" b="1" dirty="0">
                <a:solidFill>
                  <a:srgbClr val="000000"/>
                </a:solidFill>
                <a:latin typeface="Arial"/>
              </a:rPr>
              <a:t>22.</a:t>
            </a:r>
          </a:p>
          <a:p>
            <a:pPr lvl="1">
              <a:lnSpc>
                <a:spcPts val="1680"/>
              </a:lnSpc>
            </a:pPr>
            <a:r>
              <a:rPr lang="en-US" sz="1200" dirty="0">
                <a:solidFill>
                  <a:srgbClr val="000000"/>
                </a:solidFill>
                <a:latin typeface="Arial"/>
              </a:rPr>
              <a:t>Data </a:t>
            </a:r>
            <a:r>
              <a:rPr lang="en-US" sz="1200" dirty="0" err="1">
                <a:solidFill>
                  <a:srgbClr val="000000"/>
                </a:solidFill>
                <a:latin typeface="Arial"/>
              </a:rPr>
              <a:t>preconizată</a:t>
            </a:r>
            <a:r>
              <a:rPr lang="en-US" sz="1200" dirty="0">
                <a:solidFill>
                  <a:srgbClr val="000000"/>
                </a:solidFill>
                <a:latin typeface="Arial"/>
              </a:rPr>
              <a:t> de </a:t>
            </a:r>
            <a:r>
              <a:rPr lang="en-US" sz="1200" dirty="0" err="1">
                <a:solidFill>
                  <a:srgbClr val="000000"/>
                </a:solidFill>
                <a:latin typeface="Arial"/>
              </a:rPr>
              <a:t>plasare</a:t>
            </a:r>
            <a:r>
              <a:rPr lang="en-US" sz="1200" dirty="0">
                <a:solidFill>
                  <a:srgbClr val="000000"/>
                </a:solidFill>
                <a:latin typeface="Arial"/>
              </a:rPr>
              <a:t> pe </a:t>
            </a:r>
            <a:r>
              <a:rPr lang="en-US" sz="1200" dirty="0" err="1">
                <a:solidFill>
                  <a:srgbClr val="000000"/>
                </a:solidFill>
                <a:latin typeface="Arial"/>
              </a:rPr>
              <a:t>piață</a:t>
            </a:r>
            <a:r>
              <a:rPr lang="en-US" sz="1200" dirty="0">
                <a:solidFill>
                  <a:srgbClr val="000000"/>
                </a:solidFill>
                <a:latin typeface="Arial"/>
              </a:rPr>
              <a:t> </a:t>
            </a:r>
            <a:r>
              <a:rPr lang="en-US" sz="1200" dirty="0" err="1">
                <a:solidFill>
                  <a:srgbClr val="000000"/>
                </a:solidFill>
                <a:latin typeface="Arial"/>
              </a:rPr>
              <a:t>trebuie</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fie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formatul</a:t>
            </a:r>
            <a:r>
              <a:rPr lang="en-US" sz="1200" dirty="0">
                <a:solidFill>
                  <a:srgbClr val="000000"/>
                </a:solidFill>
                <a:latin typeface="Arial"/>
              </a:rPr>
              <a:t> </a:t>
            </a:r>
            <a:r>
              <a:rPr lang="en-US" sz="1200" dirty="0" err="1">
                <a:solidFill>
                  <a:srgbClr val="000000"/>
                </a:solidFill>
                <a:latin typeface="Arial"/>
              </a:rPr>
              <a:t>corect</a:t>
            </a:r>
            <a:r>
              <a:rPr lang="en-US" sz="1200" dirty="0">
                <a:solidFill>
                  <a:srgbClr val="000000"/>
                </a:solidFill>
                <a:latin typeface="Arial"/>
              </a:rPr>
              <a:t> [DD/LL/AAAA]</a:t>
            </a:r>
          </a:p>
          <a:p>
            <a:pPr marL="628650" lvl="1" indent="-171450">
              <a:lnSpc>
                <a:spcPts val="1680"/>
              </a:lnSpc>
              <a:buFont typeface="Arial" panose="020B0604020202020204" pitchFamily="34" charset="0"/>
              <a:buChar char="•"/>
            </a:pPr>
            <a:r>
              <a:rPr lang="en-US" sz="1200" b="1" dirty="0" err="1">
                <a:solidFill>
                  <a:srgbClr val="000000"/>
                </a:solidFill>
                <a:latin typeface="Arial"/>
              </a:rPr>
              <a:t>Capitolul</a:t>
            </a:r>
            <a:r>
              <a:rPr lang="en-US" sz="1200" b="1" dirty="0">
                <a:solidFill>
                  <a:srgbClr val="000000"/>
                </a:solidFill>
                <a:latin typeface="Arial"/>
              </a:rPr>
              <a:t> 3. </a:t>
            </a:r>
            <a:r>
              <a:rPr lang="en-GB" sz="1200" b="1" dirty="0" err="1">
                <a:solidFill>
                  <a:sysClr val="windowText" lastClr="000000"/>
                </a:solidFill>
                <a:latin typeface="Arial" panose="020B0604020202020204" pitchFamily="34" charset="0"/>
                <a:cs typeface="Arial" panose="020B0604020202020204" pitchFamily="34" charset="0"/>
              </a:rPr>
              <a:t>Procesul</a:t>
            </a:r>
            <a:r>
              <a:rPr lang="en-GB" sz="1200" b="1" dirty="0">
                <a:solidFill>
                  <a:sysClr val="windowText" lastClr="000000"/>
                </a:solidFill>
                <a:latin typeface="Arial" panose="020B0604020202020204" pitchFamily="34" charset="0"/>
                <a:cs typeface="Arial" panose="020B0604020202020204" pitchFamily="34" charset="0"/>
              </a:rPr>
              <a:t> de </a:t>
            </a:r>
            <a:r>
              <a:rPr lang="en-GB" sz="1200" b="1" dirty="0" err="1">
                <a:solidFill>
                  <a:sysClr val="windowText" lastClr="000000"/>
                </a:solidFill>
                <a:latin typeface="Arial" panose="020B0604020202020204" pitchFamily="34" charset="0"/>
                <a:cs typeface="Arial" panose="020B0604020202020204" pitchFamily="34" charset="0"/>
              </a:rPr>
              <a:t>înregistrare</a:t>
            </a:r>
            <a:r>
              <a:rPr lang="en-GB" sz="1200" b="1" dirty="0">
                <a:solidFill>
                  <a:sysClr val="windowText" lastClr="000000"/>
                </a:solidFill>
                <a:latin typeface="Arial" panose="020B0604020202020204" pitchFamily="34" charset="0"/>
                <a:cs typeface="Arial" panose="020B0604020202020204" pitchFamily="34" charset="0"/>
              </a:rPr>
              <a:t> a </a:t>
            </a:r>
            <a:r>
              <a:rPr lang="en-GB" sz="1200" b="1" dirty="0" err="1">
                <a:solidFill>
                  <a:sysClr val="windowText" lastClr="000000"/>
                </a:solidFill>
                <a:latin typeface="Arial" panose="020B0604020202020204" pitchFamily="34" charset="0"/>
                <a:cs typeface="Arial" panose="020B0604020202020204" pitchFamily="34" charset="0"/>
              </a:rPr>
              <a:t>produselor</a:t>
            </a:r>
            <a:endParaRPr lang="en-GB" sz="1200" b="1" dirty="0">
              <a:solidFill>
                <a:sysClr val="windowText" lastClr="000000"/>
              </a:solidFill>
              <a:latin typeface="Arial" panose="020B0604020202020204" pitchFamily="34" charset="0"/>
              <a:cs typeface="Arial" panose="020B0604020202020204" pitchFamily="34" charset="0"/>
            </a:endParaRPr>
          </a:p>
          <a:p>
            <a:pPr lvl="1">
              <a:lnSpc>
                <a:spcPts val="1680"/>
              </a:lnSpc>
            </a:pPr>
            <a:r>
              <a:rPr lang="en-US" sz="1200" dirty="0">
                <a:solidFill>
                  <a:srgbClr val="000000"/>
                </a:solidFill>
                <a:latin typeface="Arial"/>
              </a:rPr>
              <a:t>[</a:t>
            </a:r>
            <a:r>
              <a:rPr lang="en-US" sz="1200" dirty="0" err="1">
                <a:solidFill>
                  <a:srgbClr val="000000"/>
                </a:solidFill>
                <a:latin typeface="Arial"/>
              </a:rPr>
              <a:t>câmpurile</a:t>
            </a:r>
            <a:r>
              <a:rPr lang="en-US" sz="1200" dirty="0">
                <a:solidFill>
                  <a:srgbClr val="000000"/>
                </a:solidFill>
                <a:latin typeface="Arial"/>
              </a:rPr>
              <a:t> de </a:t>
            </a:r>
            <a:r>
              <a:rPr lang="en-US" sz="1200" dirty="0" err="1">
                <a:solidFill>
                  <a:srgbClr val="000000"/>
                </a:solidFill>
                <a:latin typeface="Arial"/>
              </a:rPr>
              <a:t>măsurare</a:t>
            </a:r>
            <a:r>
              <a:rPr lang="en-US" sz="1200" dirty="0">
                <a:solidFill>
                  <a:srgbClr val="000000"/>
                </a:solidFill>
                <a:latin typeface="Arial"/>
              </a:rPr>
              <a:t> a </a:t>
            </a:r>
            <a:r>
              <a:rPr lang="en-US" sz="1200" dirty="0" err="1">
                <a:solidFill>
                  <a:srgbClr val="000000"/>
                </a:solidFill>
                <a:latin typeface="Arial"/>
              </a:rPr>
              <a:t>recipientului</a:t>
            </a:r>
            <a:r>
              <a:rPr lang="en-US" sz="1200" dirty="0">
                <a:solidFill>
                  <a:srgbClr val="000000"/>
                </a:solidFill>
                <a:latin typeface="Arial"/>
              </a:rPr>
              <a:t> pot fi </a:t>
            </a:r>
            <a:r>
              <a:rPr lang="en-US" sz="1200" dirty="0" err="1">
                <a:solidFill>
                  <a:srgbClr val="000000"/>
                </a:solidFill>
                <a:latin typeface="Arial"/>
              </a:rPr>
              <a:t>completate</a:t>
            </a:r>
            <a:r>
              <a:rPr lang="en-US" sz="1200" dirty="0">
                <a:solidFill>
                  <a:srgbClr val="000000"/>
                </a:solidFill>
                <a:latin typeface="Arial"/>
              </a:rPr>
              <a:t> cu </a:t>
            </a:r>
            <a:r>
              <a:rPr lang="en-US" sz="1200" dirty="0" err="1">
                <a:solidFill>
                  <a:srgbClr val="000000"/>
                </a:solidFill>
                <a:latin typeface="Arial"/>
              </a:rPr>
              <a:t>sau</a:t>
            </a:r>
            <a:r>
              <a:rPr lang="en-US" sz="1200" dirty="0">
                <a:solidFill>
                  <a:srgbClr val="000000"/>
                </a:solidFill>
                <a:latin typeface="Arial"/>
              </a:rPr>
              <a:t> </a:t>
            </a:r>
            <a:r>
              <a:rPr lang="en-US" sz="1200" dirty="0" err="1">
                <a:solidFill>
                  <a:srgbClr val="000000"/>
                </a:solidFill>
                <a:latin typeface="Arial"/>
              </a:rPr>
              <a:t>fără</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evita</a:t>
            </a:r>
            <a:r>
              <a:rPr lang="en-US" sz="1200" dirty="0">
                <a:solidFill>
                  <a:srgbClr val="000000"/>
                </a:solidFill>
                <a:latin typeface="Arial"/>
              </a:rPr>
              <a:t> </a:t>
            </a:r>
            <a:r>
              <a:rPr lang="en-US" sz="1200" dirty="0" err="1">
                <a:solidFill>
                  <a:srgbClr val="000000"/>
                </a:solidFill>
                <a:latin typeface="Arial"/>
              </a:rPr>
              <a:t>erorile</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recomandăm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a:t>
            </a:r>
            <a:r>
              <a:rPr lang="en-US" sz="1200" dirty="0" err="1">
                <a:solidFill>
                  <a:srgbClr val="000000"/>
                </a:solidFill>
                <a:latin typeface="Arial"/>
              </a:rPr>
              <a:t>același</a:t>
            </a:r>
            <a:r>
              <a:rPr lang="en-US" sz="1200" dirty="0">
                <a:solidFill>
                  <a:srgbClr val="000000"/>
                </a:solidFill>
                <a:latin typeface="Arial"/>
              </a:rPr>
              <a:t> </a:t>
            </a:r>
            <a:r>
              <a:rPr lang="en-US" sz="1200" dirty="0" err="1">
                <a:solidFill>
                  <a:srgbClr val="000000"/>
                </a:solidFill>
                <a:latin typeface="Arial"/>
              </a:rPr>
              <a:t>număr</a:t>
            </a:r>
            <a:r>
              <a:rPr lang="en-US" sz="1200" dirty="0">
                <a:solidFill>
                  <a:srgbClr val="000000"/>
                </a:solidFill>
                <a:latin typeface="Arial"/>
              </a:rPr>
              <a:t> de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toate</a:t>
            </a:r>
            <a:r>
              <a:rPr lang="en-US" sz="1200" dirty="0">
                <a:solidFill>
                  <a:srgbClr val="000000"/>
                </a:solidFill>
                <a:latin typeface="Arial"/>
              </a:rPr>
              <a:t> </a:t>
            </a:r>
            <a:r>
              <a:rPr lang="en-US" sz="1200" dirty="0" err="1">
                <a:solidFill>
                  <a:srgbClr val="000000"/>
                </a:solidFill>
                <a:latin typeface="Arial"/>
              </a:rPr>
              <a:t>câmpurile</a:t>
            </a:r>
            <a:r>
              <a:rPr lang="en-US" sz="1200" dirty="0">
                <a:solidFill>
                  <a:srgbClr val="000000"/>
                </a:solidFill>
                <a:latin typeface="Arial"/>
              </a:rPr>
              <a:t>, </a:t>
            </a:r>
            <a:r>
              <a:rPr lang="en-US" sz="1200" dirty="0" err="1">
                <a:solidFill>
                  <a:srgbClr val="000000"/>
                </a:solidFill>
                <a:latin typeface="Arial"/>
              </a:rPr>
              <a:t>chiar</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'0.00'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cazul</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care nu sunt </a:t>
            </a:r>
            <a:r>
              <a:rPr lang="en-US" sz="1200" dirty="0" err="1">
                <a:solidFill>
                  <a:srgbClr val="000000"/>
                </a:solidFill>
                <a:latin typeface="Arial"/>
              </a:rPr>
              <a:t>necesare</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a:t>
            </a:r>
          </a:p>
          <a:p>
            <a:pPr lvl="1">
              <a:lnSpc>
                <a:spcPts val="1680"/>
              </a:lnSpc>
            </a:pPr>
            <a:endParaRPr lang="en-US" sz="1200" dirty="0">
              <a:solidFill>
                <a:srgbClr val="000000"/>
              </a:solidFill>
              <a:latin typeface="Arial"/>
            </a:endParaRPr>
          </a:p>
          <a:p>
            <a:pPr marL="171450" indent="-171450">
              <a:lnSpc>
                <a:spcPts val="1680"/>
              </a:lnSpc>
              <a:buFont typeface="Wingdings" panose="05000000000000000000" pitchFamily="2" charset="2"/>
              <a:buChar char="ü"/>
            </a:pPr>
            <a:r>
              <a:rPr lang="en-US" sz="1200" b="1" dirty="0">
                <a:solidFill>
                  <a:srgbClr val="000000"/>
                </a:solidFill>
                <a:latin typeface="Arial"/>
              </a:rPr>
              <a:t>31 Mai 2024 </a:t>
            </a:r>
          </a:p>
          <a:p>
            <a:pPr marL="628650" lvl="1" indent="-171450">
              <a:buFont typeface="Arial" panose="020B0604020202020204" pitchFamily="34" charset="0"/>
              <a:buChar char="•"/>
            </a:pPr>
            <a:r>
              <a:rPr lang="en-US" sz="1200" b="1" dirty="0" err="1">
                <a:solidFill>
                  <a:srgbClr val="000000"/>
                </a:solidFill>
                <a:latin typeface="Arial"/>
              </a:rPr>
              <a:t>Capitolul</a:t>
            </a:r>
            <a:r>
              <a:rPr lang="en-US" sz="1200" b="1" dirty="0">
                <a:solidFill>
                  <a:srgbClr val="000000"/>
                </a:solidFill>
                <a:latin typeface="Arial"/>
              </a:rPr>
              <a:t> 3. </a:t>
            </a:r>
            <a:r>
              <a:rPr lang="en-GB" sz="1200" b="1" dirty="0" err="1">
                <a:solidFill>
                  <a:sysClr val="windowText" lastClr="000000"/>
                </a:solidFill>
                <a:latin typeface="Arial" panose="020B0604020202020204" pitchFamily="34" charset="0"/>
                <a:cs typeface="Arial" panose="020B0604020202020204" pitchFamily="34" charset="0"/>
              </a:rPr>
              <a:t>Procesul</a:t>
            </a:r>
            <a:r>
              <a:rPr lang="en-GB" sz="1200" b="1" dirty="0">
                <a:solidFill>
                  <a:sysClr val="windowText" lastClr="000000"/>
                </a:solidFill>
                <a:latin typeface="Arial" panose="020B0604020202020204" pitchFamily="34" charset="0"/>
                <a:cs typeface="Arial" panose="020B0604020202020204" pitchFamily="34" charset="0"/>
              </a:rPr>
              <a:t> de </a:t>
            </a:r>
            <a:r>
              <a:rPr lang="en-GB" sz="1200" b="1" dirty="0" err="1">
                <a:solidFill>
                  <a:sysClr val="windowText" lastClr="000000"/>
                </a:solidFill>
                <a:latin typeface="Arial" panose="020B0604020202020204" pitchFamily="34" charset="0"/>
                <a:cs typeface="Arial" panose="020B0604020202020204" pitchFamily="34" charset="0"/>
              </a:rPr>
              <a:t>înregistrare</a:t>
            </a:r>
            <a:r>
              <a:rPr lang="en-GB" sz="1200" b="1" dirty="0">
                <a:solidFill>
                  <a:sysClr val="windowText" lastClr="000000"/>
                </a:solidFill>
                <a:latin typeface="Arial" panose="020B0604020202020204" pitchFamily="34" charset="0"/>
                <a:cs typeface="Arial" panose="020B0604020202020204" pitchFamily="34" charset="0"/>
              </a:rPr>
              <a:t> a </a:t>
            </a:r>
            <a:r>
              <a:rPr lang="en-GB" sz="1200" b="1" dirty="0" err="1">
                <a:solidFill>
                  <a:sysClr val="windowText" lastClr="000000"/>
                </a:solidFill>
                <a:latin typeface="Arial" panose="020B0604020202020204" pitchFamily="34" charset="0"/>
                <a:cs typeface="Arial" panose="020B0604020202020204" pitchFamily="34" charset="0"/>
              </a:rPr>
              <a:t>produselor</a:t>
            </a:r>
            <a:endParaRPr lang="en-GB" sz="1200" b="1" dirty="0">
              <a:solidFill>
                <a:sysClr val="windowText" lastClr="000000"/>
              </a:solidFill>
              <a:latin typeface="Arial" panose="020B0604020202020204" pitchFamily="34" charset="0"/>
              <a:cs typeface="Arial" panose="020B0604020202020204" pitchFamily="34" charset="0"/>
            </a:endParaRPr>
          </a:p>
          <a:p>
            <a:pPr lvl="1">
              <a:lnSpc>
                <a:spcPts val="1680"/>
              </a:lnSpc>
            </a:pP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Adaugare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[Oda</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tă</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ce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produsele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au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fost</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trimise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spre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200" dirty="0" err="1">
                <a:solidFill>
                  <a:srgbClr val="000000"/>
                </a:solidFill>
                <a:latin typeface="Arial" panose="020B0604020202020204" pitchFamily="34" charset="0"/>
                <a:ea typeface="Calibri" panose="020F0502020204030204" pitchFamily="34" charset="0"/>
                <a:cs typeface="Arial" panose="020B0604020202020204" pitchFamily="34" charset="0"/>
              </a:rPr>
              <a:t>aprobare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este necesar să transmiteți către adresa de email </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produse@returosgr.ro</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baza de date în format excel (exportată de la </a:t>
            </a:r>
            <a:r>
              <a:rPr lang="it-IT" sz="1200" dirty="0">
                <a:solidFill>
                  <a:srgbClr val="000000"/>
                </a:solidFill>
                <a:latin typeface="Arial" panose="020B0604020202020204" pitchFamily="34" charset="0"/>
                <a:ea typeface="Calibri" panose="020F0502020204030204" pitchFamily="34" charset="0"/>
                <a:cs typeface="Arial" panose="020B0604020202020204" pitchFamily="34" charset="0"/>
              </a:rPr>
              <a:t>entitatea/ entitatile emitenta/e de coduri de bare in simbologia EAN 13 / EAN 8/ EAN-13/ EAN-8 in baza standardul SR ISO/CEI 15420:2013</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care conține codurile </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de bare</a:t>
            </a:r>
            <a:r>
              <a:rPr lang="ro-RO" sz="1200" dirty="0">
                <a:solidFill>
                  <a:srgbClr val="000000"/>
                </a:solidFill>
                <a:latin typeface="Arial" panose="020B0604020202020204" pitchFamily="34" charset="0"/>
                <a:ea typeface="Calibri" panose="020F0502020204030204" pitchFamily="34" charset="0"/>
                <a:cs typeface="Arial" panose="020B0604020202020204" pitchFamily="34" charset="0"/>
              </a:rPr>
              <a:t> trimise spre aprobare</a:t>
            </a:r>
            <a:r>
              <a:rPr 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200" dirty="0">
              <a:solidFill>
                <a:srgbClr val="000000"/>
              </a:solidFill>
              <a:latin typeface="Arial"/>
            </a:endParaRPr>
          </a:p>
          <a:p>
            <a:pPr>
              <a:lnSpc>
                <a:spcPts val="1680"/>
              </a:lnSpc>
            </a:pPr>
            <a:r>
              <a:rPr lang="en-US" sz="1200" dirty="0">
                <a:solidFill>
                  <a:srgbClr val="000000"/>
                </a:solidFill>
                <a:latin typeface="Arial"/>
              </a:rPr>
              <a:t>. </a:t>
            </a:r>
          </a:p>
        </p:txBody>
      </p:sp>
      <p:sp>
        <p:nvSpPr>
          <p:cNvPr id="4" name="AutoShape 2">
            <a:extLst>
              <a:ext uri="{FF2B5EF4-FFF2-40B4-BE49-F238E27FC236}">
                <a16:creationId xmlns:a16="http://schemas.microsoft.com/office/drawing/2014/main" id="{EE44F4FF-19D4-1CAA-324A-EF934B4B6AD8}"/>
              </a:ext>
            </a:extLst>
          </p:cNvPr>
          <p:cNvSpPr/>
          <p:nvPr/>
        </p:nvSpPr>
        <p:spPr>
          <a:xfrm>
            <a:off x="-156854" y="10169148"/>
            <a:ext cx="7873708" cy="675253"/>
          </a:xfrm>
          <a:prstGeom prst="rect">
            <a:avLst/>
          </a:prstGeom>
          <a:solidFill>
            <a:srgbClr val="48A877"/>
          </a:solidFill>
        </p:spPr>
        <p:txBody>
          <a:bodyPr/>
          <a:lstStyle/>
          <a:p>
            <a:endParaRPr lang="en-GB"/>
          </a:p>
        </p:txBody>
      </p:sp>
      <p:sp>
        <p:nvSpPr>
          <p:cNvPr id="5" name="AutoShape 2">
            <a:extLst>
              <a:ext uri="{FF2B5EF4-FFF2-40B4-BE49-F238E27FC236}">
                <a16:creationId xmlns:a16="http://schemas.microsoft.com/office/drawing/2014/main" id="{855810F9-E3CA-6842-1C59-8C83E2686A1C}"/>
              </a:ext>
            </a:extLst>
          </p:cNvPr>
          <p:cNvSpPr/>
          <p:nvPr/>
        </p:nvSpPr>
        <p:spPr>
          <a:xfrm flipH="1">
            <a:off x="34734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6" name="TextBox 7">
            <a:extLst>
              <a:ext uri="{FF2B5EF4-FFF2-40B4-BE49-F238E27FC236}">
                <a16:creationId xmlns:a16="http://schemas.microsoft.com/office/drawing/2014/main" id="{DBBA31A6-D260-F62C-1C1F-A654B58444FE}"/>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Tree>
    <p:extLst>
      <p:ext uri="{BB962C8B-B14F-4D97-AF65-F5344CB8AC3E}">
        <p14:creationId xmlns:p14="http://schemas.microsoft.com/office/powerpoint/2010/main" val="1629898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4734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1</a:t>
            </a:r>
          </a:p>
        </p:txBody>
      </p:sp>
      <p:sp>
        <p:nvSpPr>
          <p:cNvPr id="5" name="TextBox 5"/>
          <p:cNvSpPr txBox="1"/>
          <p:nvPr/>
        </p:nvSpPr>
        <p:spPr>
          <a:xfrm>
            <a:off x="756000" y="1081566"/>
            <a:ext cx="6048000" cy="243656"/>
          </a:xfrm>
          <a:prstGeom prst="rect">
            <a:avLst/>
          </a:prstGeom>
        </p:spPr>
        <p:txBody>
          <a:bodyPr lIns="0" tIns="0" rIns="0" bIns="0" rtlCol="0" anchor="t">
            <a:spAutoFit/>
          </a:bodyPr>
          <a:lstStyle/>
          <a:p>
            <a:pPr marL="342900" lvl="0" indent="-342900" algn="l">
              <a:lnSpc>
                <a:spcPts val="1919"/>
              </a:lnSpc>
              <a:spcBef>
                <a:spcPct val="0"/>
              </a:spcBef>
              <a:buFont typeface="+mj-lt"/>
              <a:buAutoNum type="arabicPeriod"/>
            </a:pPr>
            <a:r>
              <a:rPr lang="en-US" sz="1599">
                <a:solidFill>
                  <a:srgbClr val="000000"/>
                </a:solidFill>
                <a:latin typeface="Arial Bold"/>
              </a:rPr>
              <a:t>Domeniul de aplicare</a:t>
            </a: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9" name="TextBox 6">
            <a:extLst>
              <a:ext uri="{FF2B5EF4-FFF2-40B4-BE49-F238E27FC236}">
                <a16:creationId xmlns:a16="http://schemas.microsoft.com/office/drawing/2014/main" id="{BDB36F8C-A4FA-BAC8-4562-E814FFC2CED9}"/>
              </a:ext>
            </a:extLst>
          </p:cNvPr>
          <p:cNvSpPr txBox="1"/>
          <p:nvPr/>
        </p:nvSpPr>
        <p:spPr>
          <a:xfrm>
            <a:off x="756000" y="1577762"/>
            <a:ext cx="6040403" cy="2160656"/>
          </a:xfrm>
          <a:prstGeom prst="rect">
            <a:avLst/>
          </a:prstGeom>
        </p:spPr>
        <p:txBody>
          <a:bodyPr lIns="0" tIns="0" rIns="0" bIns="0" rtlCol="0" anchor="t">
            <a:spAutoFit/>
          </a:bodyPr>
          <a:lstStyle/>
          <a:p>
            <a:pPr>
              <a:lnSpc>
                <a:spcPts val="1680"/>
              </a:lnSpc>
            </a:pPr>
            <a:r>
              <a:rPr lang="en-US" sz="1200" dirty="0" err="1">
                <a:solidFill>
                  <a:srgbClr val="000000"/>
                </a:solidFill>
                <a:latin typeface="Arial"/>
              </a:rPr>
              <a:t>Scopul</a:t>
            </a:r>
            <a:r>
              <a:rPr lang="en-US" sz="1200" dirty="0">
                <a:solidFill>
                  <a:srgbClr val="000000"/>
                </a:solidFill>
                <a:latin typeface="Arial"/>
              </a:rPr>
              <a:t> </a:t>
            </a:r>
            <a:r>
              <a:rPr lang="en-US" sz="1200" dirty="0" err="1">
                <a:solidFill>
                  <a:srgbClr val="000000"/>
                </a:solidFill>
                <a:latin typeface="Arial"/>
              </a:rPr>
              <a:t>acestui</a:t>
            </a:r>
            <a:r>
              <a:rPr lang="en-US" sz="1200" dirty="0">
                <a:solidFill>
                  <a:srgbClr val="000000"/>
                </a:solidFill>
                <a:latin typeface="Arial"/>
              </a:rPr>
              <a:t> document </a:t>
            </a:r>
            <a:r>
              <a:rPr lang="en-US" sz="1200" dirty="0" err="1">
                <a:solidFill>
                  <a:srgbClr val="000000"/>
                </a:solidFill>
                <a:latin typeface="Arial"/>
              </a:rPr>
              <a:t>este</a:t>
            </a:r>
            <a:r>
              <a:rPr lang="en-US" sz="1200" dirty="0">
                <a:solidFill>
                  <a:srgbClr val="000000"/>
                </a:solidFill>
                <a:latin typeface="Arial"/>
              </a:rPr>
              <a:t> de a </a:t>
            </a:r>
            <a:r>
              <a:rPr lang="en-US" sz="1200" dirty="0" err="1">
                <a:solidFill>
                  <a:srgbClr val="000000"/>
                </a:solidFill>
                <a:latin typeface="Arial"/>
              </a:rPr>
              <a:t>oferi</a:t>
            </a:r>
            <a:r>
              <a:rPr lang="en-US" sz="1200" dirty="0">
                <a:solidFill>
                  <a:srgbClr val="000000"/>
                </a:solidFill>
                <a:latin typeface="Arial"/>
              </a:rPr>
              <a:t> </a:t>
            </a:r>
            <a:r>
              <a:rPr lang="en-US" sz="1200" dirty="0" err="1">
                <a:solidFill>
                  <a:srgbClr val="000000"/>
                </a:solidFill>
                <a:latin typeface="Arial"/>
              </a:rPr>
              <a:t>îndrumări</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producătorii</a:t>
            </a:r>
            <a:r>
              <a:rPr lang="en-US" sz="1200" dirty="0">
                <a:solidFill>
                  <a:srgbClr val="000000"/>
                </a:solidFill>
                <a:latin typeface="Arial"/>
              </a:rPr>
              <a:t> care </a:t>
            </a:r>
            <a:r>
              <a:rPr lang="en-US" sz="1200" dirty="0" err="1">
                <a:solidFill>
                  <a:srgbClr val="000000"/>
                </a:solidFill>
                <a:latin typeface="Arial"/>
              </a:rPr>
              <a:t>înregistrează</a:t>
            </a:r>
            <a:r>
              <a:rPr lang="en-US" sz="1200" dirty="0">
                <a:solidFill>
                  <a:srgbClr val="000000"/>
                </a:solidFill>
                <a:latin typeface="Arial"/>
              </a:rPr>
              <a:t> </a:t>
            </a:r>
            <a:r>
              <a:rPr lang="en-US" sz="1200" dirty="0" err="1">
                <a:solidFill>
                  <a:srgbClr val="000000"/>
                </a:solidFill>
                <a:latin typeface="Arial"/>
              </a:rPr>
              <a:t>produse</a:t>
            </a:r>
            <a:r>
              <a:rPr lang="en-US" sz="1200" dirty="0">
                <a:solidFill>
                  <a:srgbClr val="000000"/>
                </a:solidFill>
                <a:latin typeface="Arial"/>
              </a:rPr>
              <a:t> SGR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Registrul</a:t>
            </a:r>
            <a:r>
              <a:rPr lang="en-US" sz="1200" dirty="0">
                <a:solidFill>
                  <a:srgbClr val="000000"/>
                </a:solidFill>
                <a:latin typeface="Arial"/>
              </a:rPr>
              <a:t> </a:t>
            </a:r>
            <a:r>
              <a:rPr lang="en-US" sz="1200" dirty="0" err="1">
                <a:solidFill>
                  <a:srgbClr val="000000"/>
                </a:solidFill>
                <a:latin typeface="Arial"/>
              </a:rPr>
              <a:t>ambalaje</a:t>
            </a:r>
            <a:r>
              <a:rPr lang="ro-RO" sz="1200" dirty="0">
                <a:solidFill>
                  <a:srgbClr val="000000"/>
                </a:solidFill>
                <a:latin typeface="Arial"/>
              </a:rPr>
              <a:t>lor</a:t>
            </a:r>
            <a:r>
              <a:rPr lang="en-US" sz="1200" dirty="0">
                <a:solidFill>
                  <a:srgbClr val="000000"/>
                </a:solidFill>
                <a:latin typeface="Arial"/>
              </a:rPr>
              <a:t> SGR al </a:t>
            </a:r>
            <a:r>
              <a:rPr lang="en-US" sz="1200" dirty="0" err="1">
                <a:solidFill>
                  <a:srgbClr val="000000"/>
                </a:solidFill>
                <a:latin typeface="Arial"/>
              </a:rPr>
              <a:t>RetuRO</a:t>
            </a:r>
            <a:r>
              <a:rPr lang="en-US" sz="1200" dirty="0">
                <a:solidFill>
                  <a:srgbClr val="000000"/>
                </a:solidFill>
                <a:latin typeface="Arial"/>
              </a:rPr>
              <a:t>. </a:t>
            </a:r>
          </a:p>
          <a:p>
            <a:pPr>
              <a:lnSpc>
                <a:spcPts val="1680"/>
              </a:lnSpc>
            </a:pPr>
            <a:endParaRPr lang="en-US" sz="1200" dirty="0">
              <a:solidFill>
                <a:srgbClr val="000000"/>
              </a:solidFill>
              <a:latin typeface="Arial"/>
            </a:endParaRPr>
          </a:p>
          <a:p>
            <a:pPr>
              <a:lnSpc>
                <a:spcPts val="1680"/>
              </a:lnSpc>
            </a:pPr>
            <a:r>
              <a:rPr lang="en-US" sz="1200" dirty="0" err="1">
                <a:solidFill>
                  <a:srgbClr val="000000"/>
                </a:solidFill>
                <a:latin typeface="Arial"/>
              </a:rPr>
              <a:t>Puteți</a:t>
            </a:r>
            <a:r>
              <a:rPr lang="en-US" sz="1200" dirty="0">
                <a:solidFill>
                  <a:srgbClr val="000000"/>
                </a:solidFill>
                <a:latin typeface="Arial"/>
              </a:rPr>
              <a:t> </a:t>
            </a:r>
            <a:r>
              <a:rPr lang="en-US" sz="1200" dirty="0" err="1">
                <a:solidFill>
                  <a:srgbClr val="000000"/>
                </a:solidFill>
                <a:latin typeface="Arial"/>
              </a:rPr>
              <a:t>alege</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înregistrați</a:t>
            </a:r>
            <a:r>
              <a:rPr lang="en-US" sz="1200" dirty="0">
                <a:solidFill>
                  <a:srgbClr val="000000"/>
                </a:solidFill>
                <a:latin typeface="Arial"/>
              </a:rPr>
              <a:t> </a:t>
            </a:r>
            <a:r>
              <a:rPr lang="en-US" sz="1200" dirty="0" err="1">
                <a:solidFill>
                  <a:srgbClr val="000000"/>
                </a:solidFill>
                <a:latin typeface="Arial"/>
              </a:rPr>
              <a:t>produsele</a:t>
            </a:r>
            <a:r>
              <a:rPr lang="en-US" sz="1200" dirty="0">
                <a:solidFill>
                  <a:srgbClr val="000000"/>
                </a:solidFill>
                <a:latin typeface="Arial"/>
              </a:rPr>
              <a:t> </a:t>
            </a:r>
            <a:r>
              <a:rPr lang="en-US" sz="1200" dirty="0" err="1">
                <a:solidFill>
                  <a:srgbClr val="000000"/>
                </a:solidFill>
                <a:latin typeface="Arial"/>
              </a:rPr>
              <a:t>unul</a:t>
            </a:r>
            <a:r>
              <a:rPr lang="en-US" sz="1200" dirty="0">
                <a:solidFill>
                  <a:srgbClr val="000000"/>
                </a:solidFill>
                <a:latin typeface="Arial"/>
              </a:rPr>
              <a:t> </a:t>
            </a:r>
            <a:r>
              <a:rPr lang="en-US" sz="1200" dirty="0" err="1">
                <a:solidFill>
                  <a:srgbClr val="000000"/>
                </a:solidFill>
                <a:latin typeface="Arial"/>
              </a:rPr>
              <a:t>câte</a:t>
            </a:r>
            <a:r>
              <a:rPr lang="en-US" sz="1200" dirty="0">
                <a:solidFill>
                  <a:srgbClr val="000000"/>
                </a:solidFill>
                <a:latin typeface="Arial"/>
              </a:rPr>
              <a:t> </a:t>
            </a:r>
            <a:r>
              <a:rPr lang="en-US" sz="1200" dirty="0" err="1">
                <a:solidFill>
                  <a:srgbClr val="000000"/>
                </a:solidFill>
                <a:latin typeface="Arial"/>
              </a:rPr>
              <a:t>unul</a:t>
            </a:r>
            <a:r>
              <a:rPr lang="en-US" sz="1200" dirty="0">
                <a:solidFill>
                  <a:srgbClr val="000000"/>
                </a:solidFill>
                <a:latin typeface="Arial"/>
              </a:rPr>
              <a:t> </a:t>
            </a:r>
            <a:r>
              <a:rPr lang="en-US" sz="1200" dirty="0" err="1">
                <a:solidFill>
                  <a:srgbClr val="000000"/>
                </a:solidFill>
                <a:latin typeface="Arial"/>
              </a:rPr>
              <a:t>sau</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descărcați</a:t>
            </a:r>
            <a:r>
              <a:rPr lang="en-US" sz="1200" dirty="0">
                <a:solidFill>
                  <a:srgbClr val="000000"/>
                </a:solidFill>
                <a:latin typeface="Arial"/>
              </a:rPr>
              <a:t> </a:t>
            </a:r>
            <a:r>
              <a:rPr lang="en-US" sz="1200" dirty="0" err="1">
                <a:solidFill>
                  <a:srgbClr val="000000"/>
                </a:solidFill>
                <a:latin typeface="Arial"/>
              </a:rPr>
              <a:t>șablonul</a:t>
            </a:r>
            <a:r>
              <a:rPr lang="en-US" sz="1200" dirty="0">
                <a:solidFill>
                  <a:srgbClr val="000000"/>
                </a:solidFill>
                <a:latin typeface="Arial"/>
              </a:rPr>
              <a:t> </a:t>
            </a:r>
            <a:r>
              <a:rPr lang="en-US" sz="1200" dirty="0" err="1">
                <a:solidFill>
                  <a:srgbClr val="000000"/>
                </a:solidFill>
                <a:latin typeface="Arial"/>
              </a:rPr>
              <a:t>nostru</a:t>
            </a:r>
            <a:r>
              <a:rPr lang="en-US" sz="1200" dirty="0">
                <a:solidFill>
                  <a:srgbClr val="000000"/>
                </a:solidFill>
                <a:latin typeface="Arial"/>
              </a:rPr>
              <a:t> de </a:t>
            </a:r>
            <a:r>
              <a:rPr lang="en-US" sz="1200" dirty="0" err="1">
                <a:solidFill>
                  <a:srgbClr val="000000"/>
                </a:solidFill>
                <a:latin typeface="Arial"/>
              </a:rPr>
              <a:t>încărcare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masă</a:t>
            </a:r>
            <a:r>
              <a:rPr lang="en-US" sz="1200" dirty="0">
                <a:solidFill>
                  <a:srgbClr val="000000"/>
                </a:solidFill>
                <a:latin typeface="Arial"/>
              </a:rPr>
              <a:t> in format CSV. </a:t>
            </a:r>
            <a:r>
              <a:rPr lang="en-US" sz="1200" dirty="0" err="1">
                <a:solidFill>
                  <a:srgbClr val="000000"/>
                </a:solidFill>
                <a:latin typeface="Arial"/>
              </a:rPr>
              <a:t>Utilizând</a:t>
            </a:r>
            <a:r>
              <a:rPr lang="en-US" sz="1200" dirty="0">
                <a:solidFill>
                  <a:srgbClr val="000000"/>
                </a:solidFill>
                <a:latin typeface="Arial"/>
              </a:rPr>
              <a:t> </a:t>
            </a:r>
            <a:r>
              <a:rPr lang="en-US" sz="1200" dirty="0" err="1">
                <a:solidFill>
                  <a:srgbClr val="000000"/>
                </a:solidFill>
                <a:latin typeface="Arial"/>
              </a:rPr>
              <a:t>șablonul</a:t>
            </a:r>
            <a:r>
              <a:rPr lang="en-US" sz="1200" dirty="0">
                <a:solidFill>
                  <a:srgbClr val="000000"/>
                </a:solidFill>
                <a:latin typeface="Arial"/>
              </a:rPr>
              <a:t> de </a:t>
            </a:r>
            <a:r>
              <a:rPr lang="en-US" sz="1200" dirty="0" err="1">
                <a:solidFill>
                  <a:srgbClr val="000000"/>
                </a:solidFill>
                <a:latin typeface="Arial"/>
              </a:rPr>
              <a:t>încărcare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masă</a:t>
            </a:r>
            <a:r>
              <a:rPr lang="en-US" sz="1200" dirty="0">
                <a:solidFill>
                  <a:srgbClr val="000000"/>
                </a:solidFill>
                <a:latin typeface="Arial"/>
              </a:rPr>
              <a:t>, </a:t>
            </a:r>
            <a:r>
              <a:rPr lang="en-US" sz="1200" dirty="0" err="1">
                <a:solidFill>
                  <a:srgbClr val="000000"/>
                </a:solidFill>
                <a:latin typeface="Arial"/>
              </a:rPr>
              <a:t>puteți</a:t>
            </a:r>
            <a:r>
              <a:rPr lang="en-US" sz="1200" dirty="0">
                <a:solidFill>
                  <a:srgbClr val="000000"/>
                </a:solidFill>
                <a:latin typeface="Arial"/>
              </a:rPr>
              <a:t> </a:t>
            </a:r>
            <a:r>
              <a:rPr lang="en-US" sz="1200" dirty="0" err="1">
                <a:solidFill>
                  <a:srgbClr val="000000"/>
                </a:solidFill>
                <a:latin typeface="Arial"/>
              </a:rPr>
              <a:t>adăuga</a:t>
            </a:r>
            <a:r>
              <a:rPr lang="en-US" sz="1200" dirty="0">
                <a:solidFill>
                  <a:srgbClr val="000000"/>
                </a:solidFill>
                <a:latin typeface="Arial"/>
              </a:rPr>
              <a:t> </a:t>
            </a:r>
            <a:r>
              <a:rPr lang="en-US" sz="1200" dirty="0" err="1">
                <a:solidFill>
                  <a:srgbClr val="000000"/>
                </a:solidFill>
                <a:latin typeface="Arial"/>
              </a:rPr>
              <a:t>mai</a:t>
            </a:r>
            <a:r>
              <a:rPr lang="en-US" sz="1200" dirty="0">
                <a:solidFill>
                  <a:srgbClr val="000000"/>
                </a:solidFill>
                <a:latin typeface="Arial"/>
              </a:rPr>
              <a:t> </a:t>
            </a:r>
            <a:r>
              <a:rPr lang="en-US" sz="1200" dirty="0" err="1">
                <a:solidFill>
                  <a:srgbClr val="000000"/>
                </a:solidFill>
                <a:latin typeface="Arial"/>
              </a:rPr>
              <a:t>multe</a:t>
            </a:r>
            <a:r>
              <a:rPr lang="en-US" sz="1200" dirty="0">
                <a:solidFill>
                  <a:srgbClr val="000000"/>
                </a:solidFill>
                <a:latin typeface="Arial"/>
              </a:rPr>
              <a:t> </a:t>
            </a:r>
            <a:r>
              <a:rPr lang="en-US" sz="1200" dirty="0" err="1">
                <a:solidFill>
                  <a:srgbClr val="000000"/>
                </a:solidFill>
                <a:latin typeface="Arial"/>
              </a:rPr>
              <a:t>produse</a:t>
            </a:r>
            <a:r>
              <a:rPr lang="en-US" sz="1200" dirty="0">
                <a:solidFill>
                  <a:srgbClr val="000000"/>
                </a:solidFill>
                <a:latin typeface="Arial"/>
              </a:rPr>
              <a:t> in fi</a:t>
            </a:r>
            <a:r>
              <a:rPr lang="ro-RO" sz="1200" dirty="0" err="1">
                <a:solidFill>
                  <a:srgbClr val="000000"/>
                </a:solidFill>
                <a:latin typeface="Arial"/>
              </a:rPr>
              <a:t>șier</a:t>
            </a:r>
            <a:r>
              <a:rPr lang="ro-RO" sz="1200" dirty="0">
                <a:solidFill>
                  <a:srgbClr val="000000"/>
                </a:solidFill>
                <a:latin typeface="Arial"/>
              </a:rPr>
              <a:t> </a:t>
            </a:r>
            <a:r>
              <a:rPr lang="en-US" sz="1200" dirty="0" err="1">
                <a:solidFill>
                  <a:srgbClr val="000000"/>
                </a:solidFill>
                <a:latin typeface="Arial"/>
              </a:rPr>
              <a:t>înainte</a:t>
            </a:r>
            <a:r>
              <a:rPr lang="en-US" sz="1200" dirty="0">
                <a:solidFill>
                  <a:srgbClr val="000000"/>
                </a:solidFill>
                <a:latin typeface="Arial"/>
              </a:rPr>
              <a:t> de </a:t>
            </a:r>
            <a:r>
              <a:rPr lang="en-US" sz="1200" dirty="0" err="1">
                <a:solidFill>
                  <a:srgbClr val="000000"/>
                </a:solidFill>
                <a:latin typeface="Arial"/>
              </a:rPr>
              <a:t>înregistrare</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încărca</a:t>
            </a:r>
            <a:r>
              <a:rPr lang="en-US" sz="1200" dirty="0">
                <a:solidFill>
                  <a:srgbClr val="000000"/>
                </a:solidFill>
                <a:latin typeface="Arial"/>
              </a:rPr>
              <a:t> </a:t>
            </a:r>
            <a:r>
              <a:rPr lang="en-US" sz="1200" dirty="0" err="1">
                <a:solidFill>
                  <a:srgbClr val="000000"/>
                </a:solidFill>
                <a:latin typeface="Arial"/>
              </a:rPr>
              <a:t>toate</a:t>
            </a:r>
            <a:r>
              <a:rPr lang="en-US" sz="1200" dirty="0">
                <a:solidFill>
                  <a:srgbClr val="000000"/>
                </a:solidFill>
                <a:latin typeface="Arial"/>
              </a:rPr>
              <a:t> </a:t>
            </a:r>
            <a:r>
              <a:rPr lang="en-US" sz="1200" dirty="0" err="1">
                <a:solidFill>
                  <a:srgbClr val="000000"/>
                </a:solidFill>
                <a:latin typeface="Arial"/>
              </a:rPr>
              <a:t>produsele</a:t>
            </a:r>
            <a:r>
              <a:rPr lang="en-US" sz="1200" dirty="0">
                <a:solidFill>
                  <a:srgbClr val="000000"/>
                </a:solidFill>
                <a:latin typeface="Arial"/>
              </a:rPr>
              <a:t> </a:t>
            </a:r>
            <a:r>
              <a:rPr lang="en-US" sz="1200" dirty="0" err="1">
                <a:solidFill>
                  <a:srgbClr val="000000"/>
                </a:solidFill>
                <a:latin typeface="Arial"/>
              </a:rPr>
              <a:t>deodată</a:t>
            </a:r>
            <a:r>
              <a:rPr lang="en-US" sz="1200" dirty="0">
                <a:solidFill>
                  <a:srgbClr val="000000"/>
                </a:solidFill>
                <a:latin typeface="Arial"/>
              </a:rPr>
              <a:t>. </a:t>
            </a:r>
          </a:p>
          <a:p>
            <a:pPr>
              <a:lnSpc>
                <a:spcPts val="1680"/>
              </a:lnSpc>
            </a:pPr>
            <a:endParaRPr lang="en-US" sz="1200" dirty="0">
              <a:solidFill>
                <a:srgbClr val="000000"/>
              </a:solidFill>
              <a:latin typeface="Arial"/>
            </a:endParaRPr>
          </a:p>
          <a:p>
            <a:pPr>
              <a:lnSpc>
                <a:spcPts val="1680"/>
              </a:lnSpc>
            </a:pPr>
            <a:r>
              <a:rPr lang="en-US" sz="1200" dirty="0" err="1">
                <a:solidFill>
                  <a:srgbClr val="000000"/>
                </a:solidFill>
                <a:latin typeface="Arial"/>
              </a:rPr>
              <a:t>Acest</a:t>
            </a:r>
            <a:r>
              <a:rPr lang="en-US" sz="1200" dirty="0">
                <a:solidFill>
                  <a:srgbClr val="000000"/>
                </a:solidFill>
                <a:latin typeface="Arial"/>
              </a:rPr>
              <a:t> document </a:t>
            </a:r>
            <a:r>
              <a:rPr lang="en-US" sz="1200" dirty="0" err="1">
                <a:solidFill>
                  <a:srgbClr val="000000"/>
                </a:solidFill>
                <a:latin typeface="Arial"/>
              </a:rPr>
              <a:t>oferă</a:t>
            </a:r>
            <a:r>
              <a:rPr lang="en-US" sz="1200" dirty="0">
                <a:solidFill>
                  <a:srgbClr val="000000"/>
                </a:solidFill>
                <a:latin typeface="Arial"/>
              </a:rPr>
              <a:t> </a:t>
            </a:r>
            <a:r>
              <a:rPr lang="en-US" sz="1200" dirty="0" err="1">
                <a:solidFill>
                  <a:srgbClr val="000000"/>
                </a:solidFill>
                <a:latin typeface="Arial"/>
              </a:rPr>
              <a:t>îndrumări</a:t>
            </a:r>
            <a:r>
              <a:rPr lang="en-US" sz="1200" dirty="0">
                <a:solidFill>
                  <a:srgbClr val="000000"/>
                </a:solidFill>
                <a:latin typeface="Arial"/>
              </a:rPr>
              <a:t> pas cu pas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ambele</a:t>
            </a:r>
            <a:r>
              <a:rPr lang="en-US" sz="1200" dirty="0">
                <a:solidFill>
                  <a:srgbClr val="000000"/>
                </a:solidFill>
                <a:latin typeface="Arial"/>
              </a:rPr>
              <a:t> </a:t>
            </a:r>
            <a:r>
              <a:rPr lang="en-US" sz="1200" dirty="0" err="1">
                <a:solidFill>
                  <a:srgbClr val="000000"/>
                </a:solidFill>
                <a:latin typeface="Arial"/>
              </a:rPr>
              <a:t>opțiuni</a:t>
            </a:r>
            <a:r>
              <a:rPr lang="en-US" sz="1200" dirty="0">
                <a:solidFill>
                  <a:srgbClr val="000000"/>
                </a:solidFill>
                <a:latin typeface="Arial"/>
              </a:rPr>
              <a:t> de </a:t>
            </a:r>
            <a:r>
              <a:rPr lang="en-US" sz="1200" dirty="0" err="1">
                <a:solidFill>
                  <a:srgbClr val="000000"/>
                </a:solidFill>
                <a:latin typeface="Arial"/>
              </a:rPr>
              <a:t>înregistrare</a:t>
            </a:r>
            <a:r>
              <a:rPr lang="en-US" sz="1200" dirty="0">
                <a:solidFill>
                  <a:srgbClr val="000000"/>
                </a:solidFill>
                <a:latin typeface="Arial"/>
              </a:rPr>
              <a:t> a </a:t>
            </a:r>
            <a:r>
              <a:rPr lang="en-US" sz="1200" dirty="0" err="1">
                <a:solidFill>
                  <a:srgbClr val="000000"/>
                </a:solidFill>
                <a:latin typeface="Arial"/>
              </a:rPr>
              <a:t>produselor</a:t>
            </a:r>
            <a:r>
              <a:rPr lang="en-US" sz="1200" dirty="0">
                <a:solidFill>
                  <a:srgbClr val="000000"/>
                </a:solidFill>
                <a:latin typeface="Arial"/>
              </a:rPr>
              <a:t>, precum </a:t>
            </a:r>
            <a:r>
              <a:rPr lang="en-US" sz="1200" dirty="0" err="1">
                <a:solidFill>
                  <a:srgbClr val="000000"/>
                </a:solidFill>
                <a:latin typeface="Arial"/>
              </a:rPr>
              <a:t>și</a:t>
            </a:r>
            <a:r>
              <a:rPr lang="en-US" sz="1200" dirty="0">
                <a:solidFill>
                  <a:srgbClr val="000000"/>
                </a:solidFill>
                <a:latin typeface="Arial"/>
              </a:rPr>
              <a:t> un </a:t>
            </a:r>
            <a:r>
              <a:rPr lang="en-US" sz="1200" dirty="0" err="1">
                <a:solidFill>
                  <a:srgbClr val="000000"/>
                </a:solidFill>
                <a:latin typeface="Arial"/>
              </a:rPr>
              <a:t>tabel</a:t>
            </a:r>
            <a:r>
              <a:rPr lang="en-US" sz="1200" dirty="0">
                <a:solidFill>
                  <a:srgbClr val="000000"/>
                </a:solidFill>
                <a:latin typeface="Arial"/>
              </a:rPr>
              <a:t> </a:t>
            </a:r>
            <a:r>
              <a:rPr lang="en-US" sz="1200" dirty="0" err="1">
                <a:solidFill>
                  <a:srgbClr val="000000"/>
                </a:solidFill>
                <a:latin typeface="Arial"/>
              </a:rPr>
              <a:t>detaliat</a:t>
            </a:r>
            <a:r>
              <a:rPr lang="en-US" sz="1200" dirty="0">
                <a:solidFill>
                  <a:srgbClr val="000000"/>
                </a:solidFill>
                <a:latin typeface="Arial"/>
              </a:rPr>
              <a:t> al </a:t>
            </a:r>
            <a:r>
              <a:rPr lang="en-US" sz="1200" dirty="0" err="1">
                <a:solidFill>
                  <a:srgbClr val="000000"/>
                </a:solidFill>
                <a:latin typeface="Arial"/>
              </a:rPr>
              <a:t>câmpurilor</a:t>
            </a:r>
            <a:r>
              <a:rPr lang="en-US" sz="1200" dirty="0">
                <a:solidFill>
                  <a:srgbClr val="000000"/>
                </a:solidFill>
                <a:latin typeface="Arial"/>
              </a:rPr>
              <a:t> </a:t>
            </a:r>
            <a:r>
              <a:rPr lang="ro-RO" sz="1200" dirty="0">
                <a:solidFill>
                  <a:srgbClr val="000000"/>
                </a:solidFill>
                <a:latin typeface="Arial"/>
              </a:rPr>
              <a:t>care trebuie completate</a:t>
            </a:r>
            <a:r>
              <a:rPr lang="en-US" sz="1200" dirty="0">
                <a:solidFill>
                  <a:srgbClr val="000000"/>
                </a:solidFill>
                <a:latin typeface="Arial"/>
              </a:rPr>
              <a:t>, </a:t>
            </a:r>
            <a:r>
              <a:rPr lang="ro-RO" sz="1200" dirty="0">
                <a:solidFill>
                  <a:srgbClr val="000000"/>
                </a:solidFill>
                <a:latin typeface="Arial"/>
              </a:rPr>
              <a:t>ca</a:t>
            </a:r>
            <a:r>
              <a:rPr lang="en-US" sz="1200" dirty="0">
                <a:solidFill>
                  <a:srgbClr val="000000"/>
                </a:solidFill>
                <a:latin typeface="Arial"/>
              </a:rPr>
              <a:t> </a:t>
            </a:r>
            <a:r>
              <a:rPr lang="en-US" sz="1200" dirty="0" err="1">
                <a:solidFill>
                  <a:srgbClr val="000000"/>
                </a:solidFill>
                <a:latin typeface="Arial"/>
              </a:rPr>
              <a:t>referință</a:t>
            </a:r>
            <a:r>
              <a:rPr lang="en-US" sz="1200" dirty="0">
                <a:solidFill>
                  <a:srgbClr val="000000"/>
                </a:solidFill>
                <a:latin typeface="Arial"/>
              </a:rPr>
              <a:t>. </a:t>
            </a:r>
          </a:p>
        </p:txBody>
      </p:sp>
      <p:sp>
        <p:nvSpPr>
          <p:cNvPr id="11" name="TextBox 5">
            <a:extLst>
              <a:ext uri="{FF2B5EF4-FFF2-40B4-BE49-F238E27FC236}">
                <a16:creationId xmlns:a16="http://schemas.microsoft.com/office/drawing/2014/main" id="{88E6E2FC-1C68-D7C7-FB26-AEB6DF74955A}"/>
              </a:ext>
            </a:extLst>
          </p:cNvPr>
          <p:cNvSpPr txBox="1"/>
          <p:nvPr/>
        </p:nvSpPr>
        <p:spPr>
          <a:xfrm>
            <a:off x="748402" y="4056276"/>
            <a:ext cx="6048000" cy="243656"/>
          </a:xfrm>
          <a:prstGeom prst="rect">
            <a:avLst/>
          </a:prstGeom>
        </p:spPr>
        <p:txBody>
          <a:bodyPr lIns="0" tIns="0" rIns="0" bIns="0" rtlCol="0" anchor="t">
            <a:spAutoFit/>
          </a:bodyPr>
          <a:lstStyle/>
          <a:p>
            <a:pPr lvl="0" algn="l">
              <a:lnSpc>
                <a:spcPts val="1919"/>
              </a:lnSpc>
              <a:spcBef>
                <a:spcPct val="0"/>
              </a:spcBef>
            </a:pPr>
            <a:r>
              <a:rPr lang="en-US" sz="1599" dirty="0">
                <a:solidFill>
                  <a:srgbClr val="000000"/>
                </a:solidFill>
                <a:latin typeface="Arial Bold"/>
              </a:rPr>
              <a:t>2.   </a:t>
            </a:r>
            <a:r>
              <a:rPr lang="en-US" sz="1599" dirty="0" err="1">
                <a:solidFill>
                  <a:srgbClr val="000000"/>
                </a:solidFill>
                <a:latin typeface="Arial Bold"/>
              </a:rPr>
              <a:t>Conectați-vă</a:t>
            </a:r>
            <a:r>
              <a:rPr lang="en-US" sz="1599" dirty="0">
                <a:solidFill>
                  <a:srgbClr val="000000"/>
                </a:solidFill>
                <a:latin typeface="Arial Bold"/>
              </a:rPr>
              <a:t> </a:t>
            </a:r>
          </a:p>
        </p:txBody>
      </p:sp>
      <p:pic>
        <p:nvPicPr>
          <p:cNvPr id="14" name="Picture 13">
            <a:extLst>
              <a:ext uri="{FF2B5EF4-FFF2-40B4-BE49-F238E27FC236}">
                <a16:creationId xmlns:a16="http://schemas.microsoft.com/office/drawing/2014/main" id="{6019AA31-CEAB-AFB5-AEB5-624C499691D3}"/>
              </a:ext>
            </a:extLst>
          </p:cNvPr>
          <p:cNvPicPr>
            <a:picLocks noChangeAspect="1"/>
          </p:cNvPicPr>
          <p:nvPr/>
        </p:nvPicPr>
        <p:blipFill>
          <a:blip r:embed="rId3"/>
          <a:stretch>
            <a:fillRect/>
          </a:stretch>
        </p:blipFill>
        <p:spPr>
          <a:xfrm>
            <a:off x="2156742" y="5911306"/>
            <a:ext cx="3238918" cy="2423680"/>
          </a:xfrm>
          <a:prstGeom prst="rect">
            <a:avLst/>
          </a:prstGeom>
          <a:ln w="15875">
            <a:solidFill>
              <a:schemeClr val="tx1"/>
            </a:solidFill>
          </a:ln>
        </p:spPr>
      </p:pic>
      <p:sp>
        <p:nvSpPr>
          <p:cNvPr id="16" name="TextBox 6">
            <a:extLst>
              <a:ext uri="{FF2B5EF4-FFF2-40B4-BE49-F238E27FC236}">
                <a16:creationId xmlns:a16="http://schemas.microsoft.com/office/drawing/2014/main" id="{30535EB7-2F8C-3035-B672-47852BC6D2A4}"/>
              </a:ext>
            </a:extLst>
          </p:cNvPr>
          <p:cNvSpPr txBox="1"/>
          <p:nvPr/>
        </p:nvSpPr>
        <p:spPr>
          <a:xfrm>
            <a:off x="755999" y="4679316"/>
            <a:ext cx="6040403" cy="852606"/>
          </a:xfrm>
          <a:prstGeom prst="rect">
            <a:avLst/>
          </a:prstGeom>
        </p:spPr>
        <p:txBody>
          <a:bodyPr lIns="0" tIns="0" rIns="0" bIns="0" rtlCol="0" anchor="t">
            <a:spAutoFit/>
          </a:bodyPr>
          <a:lstStyle/>
          <a:p>
            <a:pPr>
              <a:lnSpc>
                <a:spcPts val="1680"/>
              </a:lnSpc>
            </a:pP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începe</a:t>
            </a:r>
            <a:r>
              <a:rPr lang="en-US" sz="1200" dirty="0">
                <a:solidFill>
                  <a:srgbClr val="000000"/>
                </a:solidFill>
                <a:latin typeface="Arial"/>
              </a:rPr>
              <a:t> </a:t>
            </a:r>
            <a:r>
              <a:rPr lang="en-US" sz="1200" dirty="0" err="1">
                <a:solidFill>
                  <a:srgbClr val="000000"/>
                </a:solidFill>
                <a:latin typeface="Arial"/>
              </a:rPr>
              <a:t>înregistrarea</a:t>
            </a:r>
            <a:r>
              <a:rPr lang="en-US" sz="1200" dirty="0">
                <a:solidFill>
                  <a:srgbClr val="000000"/>
                </a:solidFill>
                <a:latin typeface="Arial"/>
              </a:rPr>
              <a:t> </a:t>
            </a:r>
            <a:r>
              <a:rPr lang="ro-RO" sz="1200" dirty="0">
                <a:solidFill>
                  <a:srgbClr val="000000"/>
                </a:solidFill>
                <a:latin typeface="Arial"/>
              </a:rPr>
              <a:t>ambalajului</a:t>
            </a:r>
            <a:r>
              <a:rPr lang="en-US" sz="1200" dirty="0">
                <a:solidFill>
                  <a:srgbClr val="000000"/>
                </a:solidFill>
                <a:latin typeface="Arial"/>
              </a:rPr>
              <a:t>, </a:t>
            </a:r>
            <a:r>
              <a:rPr lang="en-US" sz="1200" dirty="0" err="1">
                <a:solidFill>
                  <a:srgbClr val="000000"/>
                </a:solidFill>
                <a:latin typeface="Arial"/>
              </a:rPr>
              <a:t>trebuie</a:t>
            </a:r>
            <a:r>
              <a:rPr lang="en-US" sz="1200" dirty="0">
                <a:solidFill>
                  <a:srgbClr val="000000"/>
                </a:solidFill>
                <a:latin typeface="Arial"/>
              </a:rPr>
              <a:t> </a:t>
            </a:r>
            <a:r>
              <a:rPr lang="en-US" sz="1200" dirty="0" err="1">
                <a:solidFill>
                  <a:srgbClr val="000000"/>
                </a:solidFill>
                <a:latin typeface="Arial"/>
              </a:rPr>
              <a:t>mai</a:t>
            </a:r>
            <a:r>
              <a:rPr lang="en-US" sz="1200" dirty="0">
                <a:solidFill>
                  <a:srgbClr val="000000"/>
                </a:solidFill>
                <a:latin typeface="Arial"/>
              </a:rPr>
              <a:t> </a:t>
            </a:r>
            <a:r>
              <a:rPr lang="en-US" sz="1200" dirty="0" err="1">
                <a:solidFill>
                  <a:srgbClr val="000000"/>
                </a:solidFill>
                <a:latin typeface="Arial"/>
              </a:rPr>
              <a:t>întâi</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conectați</a:t>
            </a:r>
            <a:r>
              <a:rPr lang="en-US" sz="1200" dirty="0">
                <a:solidFill>
                  <a:srgbClr val="000000"/>
                </a:solidFill>
                <a:latin typeface="Arial"/>
              </a:rPr>
              <a:t> la </a:t>
            </a:r>
            <a:r>
              <a:rPr lang="en-US" sz="1200" dirty="0" err="1">
                <a:solidFill>
                  <a:srgbClr val="000000"/>
                </a:solidFill>
                <a:latin typeface="Arial"/>
              </a:rPr>
              <a:t>contul</a:t>
            </a:r>
            <a:r>
              <a:rPr lang="en-US" sz="1200" dirty="0">
                <a:solidFill>
                  <a:srgbClr val="000000"/>
                </a:solidFill>
                <a:latin typeface="Arial"/>
              </a:rPr>
              <a:t> </a:t>
            </a:r>
            <a:r>
              <a:rPr lang="en-US" sz="1200" dirty="0" err="1">
                <a:solidFill>
                  <a:srgbClr val="000000"/>
                </a:solidFill>
                <a:latin typeface="Arial"/>
              </a:rPr>
              <a:t>dvs</a:t>
            </a:r>
            <a:r>
              <a:rPr lang="en-US" sz="1200" dirty="0">
                <a:solidFill>
                  <a:srgbClr val="000000"/>
                </a:solidFill>
                <a:latin typeface="Arial"/>
              </a:rPr>
              <a:t>. de </a:t>
            </a:r>
            <a:r>
              <a:rPr lang="en-US" sz="1200" dirty="0" err="1">
                <a:solidFill>
                  <a:srgbClr val="000000"/>
                </a:solidFill>
                <a:latin typeface="Arial"/>
              </a:rPr>
              <a:t>producător</a:t>
            </a:r>
            <a:r>
              <a:rPr lang="en-US" sz="1200" dirty="0">
                <a:solidFill>
                  <a:srgbClr val="000000"/>
                </a:solidFill>
                <a:latin typeface="Arial"/>
              </a:rPr>
              <a:t> </a:t>
            </a:r>
            <a:r>
              <a:rPr lang="en-US" sz="1200" dirty="0" err="1">
                <a:solidFill>
                  <a:srgbClr val="000000"/>
                </a:solidFill>
                <a:latin typeface="Arial"/>
              </a:rPr>
              <a:t>RetuRO</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rugăm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a:t>
            </a:r>
            <a:r>
              <a:rPr lang="en-US" sz="1200" dirty="0" err="1">
                <a:solidFill>
                  <a:srgbClr val="000000"/>
                </a:solidFill>
                <a:latin typeface="Arial"/>
              </a:rPr>
              <a:t>adresa</a:t>
            </a:r>
            <a:r>
              <a:rPr lang="en-US" sz="1200" dirty="0">
                <a:solidFill>
                  <a:srgbClr val="000000"/>
                </a:solidFill>
                <a:latin typeface="Arial"/>
              </a:rPr>
              <a:t> de e-mail </a:t>
            </a:r>
            <a:r>
              <a:rPr lang="en-US" sz="1200" dirty="0" err="1">
                <a:solidFill>
                  <a:srgbClr val="000000"/>
                </a:solidFill>
                <a:latin typeface="Arial"/>
              </a:rPr>
              <a:t>înregistrată</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parola</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autentifica</a:t>
            </a:r>
            <a:r>
              <a:rPr lang="en-US" sz="1200" dirty="0">
                <a:solidFill>
                  <a:srgbClr val="000000"/>
                </a:solidFill>
                <a:latin typeface="Arial"/>
              </a:rPr>
              <a:t>. </a:t>
            </a:r>
            <a:r>
              <a:rPr lang="en-US" sz="1200" dirty="0" err="1">
                <a:solidFill>
                  <a:srgbClr val="000000"/>
                </a:solidFill>
                <a:latin typeface="Arial"/>
              </a:rPr>
              <a:t>Dacă</a:t>
            </a:r>
            <a:r>
              <a:rPr lang="en-US" sz="1200" dirty="0">
                <a:solidFill>
                  <a:srgbClr val="000000"/>
                </a:solidFill>
                <a:latin typeface="Arial"/>
              </a:rPr>
              <a:t> v-</a:t>
            </a:r>
            <a:r>
              <a:rPr lang="en-US" sz="1200" dirty="0" err="1">
                <a:solidFill>
                  <a:srgbClr val="000000"/>
                </a:solidFill>
                <a:latin typeface="Arial"/>
              </a:rPr>
              <a:t>ați</a:t>
            </a:r>
            <a:r>
              <a:rPr lang="en-US" sz="1200" dirty="0">
                <a:solidFill>
                  <a:srgbClr val="000000"/>
                </a:solidFill>
                <a:latin typeface="Arial"/>
              </a:rPr>
              <a:t> </a:t>
            </a:r>
            <a:r>
              <a:rPr lang="en-US" sz="1200" dirty="0" err="1">
                <a:solidFill>
                  <a:srgbClr val="000000"/>
                </a:solidFill>
                <a:latin typeface="Arial"/>
              </a:rPr>
              <a:t>uitat</a:t>
            </a:r>
            <a:r>
              <a:rPr lang="en-US" sz="1200" dirty="0">
                <a:solidFill>
                  <a:srgbClr val="000000"/>
                </a:solidFill>
                <a:latin typeface="Arial"/>
              </a:rPr>
              <a:t> </a:t>
            </a:r>
            <a:r>
              <a:rPr lang="en-US" sz="1200" dirty="0" err="1">
                <a:solidFill>
                  <a:srgbClr val="000000"/>
                </a:solidFill>
                <a:latin typeface="Arial"/>
              </a:rPr>
              <a:t>parola</a:t>
            </a:r>
            <a:r>
              <a:rPr lang="en-US" sz="1200" dirty="0">
                <a:solidFill>
                  <a:srgbClr val="000000"/>
                </a:solidFill>
                <a:latin typeface="Arial"/>
              </a:rPr>
              <a:t>, </a:t>
            </a:r>
            <a:r>
              <a:rPr lang="en-US" sz="1200" dirty="0" err="1">
                <a:solidFill>
                  <a:srgbClr val="000000"/>
                </a:solidFill>
                <a:latin typeface="Arial"/>
              </a:rPr>
              <a:t>selectați</a:t>
            </a:r>
            <a:r>
              <a:rPr lang="en-US" sz="1200" dirty="0">
                <a:solidFill>
                  <a:srgbClr val="000000"/>
                </a:solidFill>
                <a:latin typeface="Arial"/>
              </a:rPr>
              <a:t> "Forgot Password"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veți</a:t>
            </a:r>
            <a:r>
              <a:rPr lang="en-US" sz="1200" dirty="0">
                <a:solidFill>
                  <a:srgbClr val="000000"/>
                </a:solidFill>
                <a:latin typeface="Arial"/>
              </a:rPr>
              <a:t> </a:t>
            </a:r>
            <a:r>
              <a:rPr lang="en-US" sz="1200" dirty="0" err="1">
                <a:solidFill>
                  <a:srgbClr val="000000"/>
                </a:solidFill>
                <a:latin typeface="Arial"/>
              </a:rPr>
              <a:t>primi</a:t>
            </a:r>
            <a:r>
              <a:rPr lang="en-US" sz="1200" dirty="0">
                <a:solidFill>
                  <a:srgbClr val="000000"/>
                </a:solidFill>
                <a:latin typeface="Arial"/>
              </a:rPr>
              <a:t> un e-mail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reseta</a:t>
            </a:r>
            <a:r>
              <a:rPr lang="en-US" sz="1200" dirty="0">
                <a:solidFill>
                  <a:srgbClr val="000000"/>
                </a:solidFill>
                <a:latin typeface="Arial"/>
              </a:rPr>
              <a:t> </a:t>
            </a:r>
            <a:r>
              <a:rPr lang="en-US" sz="1200" dirty="0" err="1">
                <a:solidFill>
                  <a:srgbClr val="000000"/>
                </a:solidFill>
                <a:latin typeface="Arial"/>
              </a:rPr>
              <a:t>parola</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conecta</a:t>
            </a:r>
            <a:r>
              <a:rPr lang="en-US" sz="1200" dirty="0">
                <a:solidFill>
                  <a:srgbClr val="000000"/>
                </a:solidFill>
                <a:latin typeface="Arial"/>
              </a:rPr>
              <a:t> cu </a:t>
            </a:r>
            <a:r>
              <a:rPr lang="en-US" sz="1200" dirty="0" err="1">
                <a:solidFill>
                  <a:srgbClr val="000000"/>
                </a:solidFill>
                <a:latin typeface="Arial"/>
              </a:rPr>
              <a:t>succes</a:t>
            </a:r>
            <a:r>
              <a:rPr lang="en-US" sz="1200" dirty="0">
                <a:solidFill>
                  <a:srgbClr val="000000"/>
                </a:solidFill>
                <a:latin typeface="Aria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2</a:t>
            </a:r>
          </a:p>
        </p:txBody>
      </p:sp>
      <p:sp>
        <p:nvSpPr>
          <p:cNvPr id="5" name="TextBox 5"/>
          <p:cNvSpPr txBox="1"/>
          <p:nvPr/>
        </p:nvSpPr>
        <p:spPr>
          <a:xfrm>
            <a:off x="756000" y="1079500"/>
            <a:ext cx="6048000" cy="243656"/>
          </a:xfrm>
          <a:prstGeom prst="rect">
            <a:avLst/>
          </a:prstGeom>
        </p:spPr>
        <p:txBody>
          <a:bodyPr lIns="0" tIns="0" rIns="0" bIns="0" rtlCol="0" anchor="t">
            <a:spAutoFit/>
          </a:bodyPr>
          <a:lstStyle/>
          <a:p>
            <a:pPr lvl="0" algn="l">
              <a:lnSpc>
                <a:spcPts val="1919"/>
              </a:lnSpc>
              <a:spcBef>
                <a:spcPct val="0"/>
              </a:spcBef>
            </a:pPr>
            <a:r>
              <a:rPr lang="en-US" sz="1599" dirty="0">
                <a:solidFill>
                  <a:srgbClr val="000000"/>
                </a:solidFill>
                <a:latin typeface="Arial Bold"/>
              </a:rPr>
              <a:t>3.   </a:t>
            </a:r>
            <a:r>
              <a:rPr lang="en-US" sz="1599" dirty="0" err="1">
                <a:solidFill>
                  <a:srgbClr val="000000"/>
                </a:solidFill>
                <a:latin typeface="Arial Bold"/>
              </a:rPr>
              <a:t>Procesul</a:t>
            </a:r>
            <a:r>
              <a:rPr lang="en-US" sz="1599" dirty="0">
                <a:solidFill>
                  <a:srgbClr val="000000"/>
                </a:solidFill>
                <a:latin typeface="Arial Bold"/>
              </a:rPr>
              <a:t> de </a:t>
            </a:r>
            <a:r>
              <a:rPr lang="en-US" sz="1599" dirty="0" err="1">
                <a:solidFill>
                  <a:srgbClr val="000000"/>
                </a:solidFill>
                <a:latin typeface="Arial Bold"/>
              </a:rPr>
              <a:t>înregistrare</a:t>
            </a:r>
            <a:r>
              <a:rPr lang="en-US" sz="1599" dirty="0">
                <a:solidFill>
                  <a:srgbClr val="000000"/>
                </a:solidFill>
                <a:latin typeface="Arial Bold"/>
              </a:rPr>
              <a:t> a </a:t>
            </a:r>
            <a:r>
              <a:rPr lang="ro-RO" sz="1599" dirty="0">
                <a:solidFill>
                  <a:srgbClr val="000000"/>
                </a:solidFill>
                <a:latin typeface="Arial Bold"/>
              </a:rPr>
              <a:t>ambalajelor</a:t>
            </a:r>
            <a:endParaRPr lang="en-US" sz="1599" dirty="0">
              <a:solidFill>
                <a:srgbClr val="000000"/>
              </a:solidFill>
              <a:latin typeface="Arial Bold"/>
            </a:endParaRP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10" name="TextBox 6">
            <a:extLst>
              <a:ext uri="{FF2B5EF4-FFF2-40B4-BE49-F238E27FC236}">
                <a16:creationId xmlns:a16="http://schemas.microsoft.com/office/drawing/2014/main" id="{DABF14F4-2660-AA13-A411-CC9BD885A917}"/>
              </a:ext>
            </a:extLst>
          </p:cNvPr>
          <p:cNvSpPr txBox="1"/>
          <p:nvPr/>
        </p:nvSpPr>
        <p:spPr>
          <a:xfrm>
            <a:off x="755998" y="1610551"/>
            <a:ext cx="6040403" cy="2596673"/>
          </a:xfrm>
          <a:prstGeom prst="rect">
            <a:avLst/>
          </a:prstGeom>
        </p:spPr>
        <p:txBody>
          <a:bodyPr lIns="0" tIns="0" rIns="0" bIns="0" rtlCol="0" anchor="t">
            <a:spAutoFit/>
          </a:bodyPr>
          <a:lstStyle/>
          <a:p>
            <a:pPr marL="0" lvl="0" indent="0" algn="l">
              <a:lnSpc>
                <a:spcPts val="1680"/>
              </a:lnSpc>
              <a:spcBef>
                <a:spcPct val="0"/>
              </a:spcBef>
            </a:pP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După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conectat</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cu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succes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veți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putea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începe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procesul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0" lvl="0" indent="0" algn="l">
              <a:lnSpc>
                <a:spcPts val="1680"/>
              </a:lnSpc>
              <a:spcBef>
                <a:spcPct val="0"/>
              </a:spcBef>
            </a:pP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lvl="0" indent="0" algn="l">
              <a:lnSpc>
                <a:spcPts val="1680"/>
              </a:lnSpc>
              <a:spcBef>
                <a:spcPct val="0"/>
              </a:spcBef>
            </a:pP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Aveți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două</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opțiuni</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 de </a:t>
            </a:r>
            <a:r>
              <a:rPr lang="en-GB" sz="1200" dirty="0" err="1">
                <a:solidFill>
                  <a:srgbClr val="000000"/>
                </a:solidFill>
                <a:latin typeface="Arial" panose="020B0604020202020204" pitchFamily="34" charset="0"/>
                <a:ea typeface="Calibri" panose="020F0502020204030204" pitchFamily="34" charset="0"/>
                <a:cs typeface="Arial" panose="020B0604020202020204" pitchFamily="34" charset="0"/>
              </a:rPr>
              <a:t>înregistrare</a:t>
            </a:r>
            <a:r>
              <a:rPr lang="en-GB" sz="1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lvl="0" indent="0" algn="l">
              <a:lnSpc>
                <a:spcPts val="1680"/>
              </a:lnSpc>
              <a:spcBef>
                <a:spcPct val="0"/>
              </a:spcBef>
            </a:pPr>
            <a:endParaRPr lang="en-GB"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lvl="0" indent="0" algn="l">
              <a:lnSpc>
                <a:spcPts val="1680"/>
              </a:lnSpc>
              <a:spcBef>
                <a:spcPct val="0"/>
              </a:spcBef>
            </a:pPr>
            <a:endParaRPr lang="en-GB" sz="1200" dirty="0">
              <a:latin typeface="Arial" panose="020B0604020202020204" pitchFamily="34" charset="0"/>
              <a:ea typeface="Calibri" panose="020F0502020204030204" pitchFamily="34" charset="0"/>
              <a:cs typeface="Arial" panose="020B0604020202020204" pitchFamily="34" charset="0"/>
            </a:endParaRPr>
          </a:p>
          <a:p>
            <a:pPr marL="171450" lvl="0" indent="-171450" algn="l">
              <a:lnSpc>
                <a:spcPts val="1680"/>
              </a:lnSpc>
              <a:spcBef>
                <a:spcPct val="0"/>
              </a:spcBef>
              <a:buFont typeface="Arial" panose="020B0604020202020204" pitchFamily="34" charset="0"/>
              <a:buChar char="•"/>
            </a:pP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unui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singur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a:t>
            </a:r>
            <a:r>
              <a:rPr lang="ro-R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/ambalaj</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unui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singur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permite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manual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produsele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unul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câte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unul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171450" lvl="0" indent="-171450" algn="l">
              <a:lnSpc>
                <a:spcPts val="1680"/>
              </a:lnSpc>
              <a:spcBef>
                <a:spcPct val="0"/>
              </a:spcBef>
              <a:buFont typeface="Arial" panose="020B0604020202020204" pitchFamily="34" charset="0"/>
              <a:buChar char="•"/>
            </a:pPr>
            <a:endPar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lgn="l">
              <a:lnSpc>
                <a:spcPts val="1680"/>
              </a:lnSpc>
              <a:spcBef>
                <a:spcPct val="0"/>
              </a:spcBef>
              <a:buFont typeface="Arial" panose="020B0604020202020204" pitchFamily="34" charset="0"/>
              <a:buChar char="•"/>
            </a:pP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produselor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GB"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Înregistrarea</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produselor</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permite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descărcați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modelul</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nostru</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ro-RO"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 format </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CSV,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adăugați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mai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multe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și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încărcați</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toate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produsele</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deodată</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GB"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în</a:t>
            </a:r>
            <a:r>
              <a:rPr lang="en-GB"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format CSV. </a:t>
            </a:r>
            <a:endParaRPr lang="en-GB" sz="1200" b="1" dirty="0">
              <a:effectLst/>
              <a:latin typeface="Arial" panose="020B0604020202020204" pitchFamily="34" charset="0"/>
              <a:ea typeface="Arial" panose="020B0604020202020204" pitchFamily="34" charset="0"/>
              <a:cs typeface="Arial" panose="020B0604020202020204" pitchFamily="34" charset="0"/>
            </a:endParaRPr>
          </a:p>
          <a:p>
            <a:pPr marL="0" lvl="0" indent="0" algn="l">
              <a:lnSpc>
                <a:spcPts val="1680"/>
              </a:lnSpc>
              <a:spcBef>
                <a:spcPct val="0"/>
              </a:spcBef>
            </a:pPr>
            <a:endParaRPr lang="en-US" sz="1200" dirty="0">
              <a:solidFill>
                <a:srgbClr val="000000"/>
              </a:solidFill>
              <a:latin typeface="Arial"/>
            </a:endParaRPr>
          </a:p>
        </p:txBody>
      </p:sp>
      <p:sp>
        <p:nvSpPr>
          <p:cNvPr id="6" name="TextBox 6">
            <a:extLst>
              <a:ext uri="{FF2B5EF4-FFF2-40B4-BE49-F238E27FC236}">
                <a16:creationId xmlns:a16="http://schemas.microsoft.com/office/drawing/2014/main" id="{4C441B8E-2010-063F-0819-68E4859BF36D}"/>
              </a:ext>
            </a:extLst>
          </p:cNvPr>
          <p:cNvSpPr txBox="1"/>
          <p:nvPr/>
        </p:nvSpPr>
        <p:spPr>
          <a:xfrm>
            <a:off x="763597" y="7379839"/>
            <a:ext cx="6040403" cy="1506631"/>
          </a:xfrm>
          <a:prstGeom prst="rect">
            <a:avLst/>
          </a:prstGeom>
        </p:spPr>
        <p:txBody>
          <a:bodyPr lIns="0" tIns="0" rIns="0" bIns="0" rtlCol="0" anchor="t">
            <a:spAutoFit/>
          </a:bodyPr>
          <a:lstStyle/>
          <a:p>
            <a:pPr marL="0" lvl="0" indent="0" algn="l">
              <a:lnSpc>
                <a:spcPts val="1680"/>
              </a:lnSpc>
              <a:spcBef>
                <a:spcPct val="0"/>
              </a:spcBef>
            </a:pPr>
            <a:r>
              <a:rPr lang="en-US" sz="1200">
                <a:solidFill>
                  <a:srgbClr val="000000"/>
                </a:solidFill>
                <a:latin typeface="Arial"/>
              </a:rPr>
              <a:t>Este posibil să înregistrați unele produse folosind opțiunea Înregistrare în masă a produselor și să adăugați altele folosind opțiunea Înregistrare unică a produselor. Este posibil ca producătorii să prefere opțiunea de încărcare în masă înainte de punerea în funcțiune, deoarece au mai multe produse de înregistrat deodată, apoi să treacă la opțiunea de înregistrare a unui singur produs pentru adăugarea de noi produse după punerea în funcțiune. </a:t>
            </a:r>
          </a:p>
          <a:p>
            <a:pPr marL="0" lvl="0" indent="0" algn="l">
              <a:lnSpc>
                <a:spcPts val="1680"/>
              </a:lnSpc>
              <a:spcBef>
                <a:spcPct val="0"/>
              </a:spcBef>
            </a:pPr>
            <a:endParaRPr lang="en-US" sz="1200">
              <a:solidFill>
                <a:srgbClr val="000000"/>
              </a:solidFill>
              <a:latin typeface="Arial"/>
            </a:endParaRPr>
          </a:p>
          <a:p>
            <a:pPr marL="0" lvl="0" indent="0" algn="l">
              <a:lnSpc>
                <a:spcPts val="1680"/>
              </a:lnSpc>
              <a:spcBef>
                <a:spcPct val="0"/>
              </a:spcBef>
            </a:pPr>
            <a:r>
              <a:rPr lang="en-US" sz="1200">
                <a:solidFill>
                  <a:srgbClr val="000000"/>
                </a:solidFill>
                <a:latin typeface="Arial"/>
              </a:rPr>
              <a:t>Depinde în întregime de dumneavoastră să alegeți metoda care funcționează cel mai bine pentru dumneavoastră și pentru compania dumneavoastră. </a:t>
            </a:r>
          </a:p>
        </p:txBody>
      </p:sp>
      <p:pic>
        <p:nvPicPr>
          <p:cNvPr id="11" name="Picture 10">
            <a:extLst>
              <a:ext uri="{FF2B5EF4-FFF2-40B4-BE49-F238E27FC236}">
                <a16:creationId xmlns:a16="http://schemas.microsoft.com/office/drawing/2014/main" id="{CC362F88-96FD-FCEE-251C-7BD88B9E9AEE}"/>
              </a:ext>
            </a:extLst>
          </p:cNvPr>
          <p:cNvPicPr>
            <a:picLocks noChangeAspect="1"/>
          </p:cNvPicPr>
          <p:nvPr/>
        </p:nvPicPr>
        <p:blipFill>
          <a:blip r:embed="rId3"/>
          <a:stretch>
            <a:fillRect/>
          </a:stretch>
        </p:blipFill>
        <p:spPr>
          <a:xfrm>
            <a:off x="908025" y="4234641"/>
            <a:ext cx="5895975" cy="2620433"/>
          </a:xfrm>
          <a:prstGeom prst="rect">
            <a:avLst/>
          </a:prstGeom>
        </p:spPr>
      </p:pic>
    </p:spTree>
    <p:extLst>
      <p:ext uri="{BB962C8B-B14F-4D97-AF65-F5344CB8AC3E}">
        <p14:creationId xmlns:p14="http://schemas.microsoft.com/office/powerpoint/2010/main" val="123899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15514"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37160"/>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3</a:t>
            </a: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5" name="TextBox 5">
            <a:extLst>
              <a:ext uri="{FF2B5EF4-FFF2-40B4-BE49-F238E27FC236}">
                <a16:creationId xmlns:a16="http://schemas.microsoft.com/office/drawing/2014/main" id="{0B1C54F4-486A-A68A-1935-735FDA1CA67B}"/>
              </a:ext>
            </a:extLst>
          </p:cNvPr>
          <p:cNvSpPr txBox="1"/>
          <p:nvPr/>
        </p:nvSpPr>
        <p:spPr>
          <a:xfrm>
            <a:off x="756000" y="1146058"/>
            <a:ext cx="6048000" cy="243656"/>
          </a:xfrm>
          <a:prstGeom prst="rect">
            <a:avLst/>
          </a:prstGeom>
        </p:spPr>
        <p:txBody>
          <a:bodyPr lIns="0" tIns="0" rIns="0" bIns="0" rtlCol="0" anchor="t">
            <a:spAutoFit/>
          </a:bodyPr>
          <a:lstStyle/>
          <a:p>
            <a:pPr lvl="0" algn="l">
              <a:lnSpc>
                <a:spcPts val="1919"/>
              </a:lnSpc>
              <a:spcBef>
                <a:spcPct val="0"/>
              </a:spcBef>
            </a:pPr>
            <a:r>
              <a:rPr lang="en-US" sz="1599">
                <a:solidFill>
                  <a:srgbClr val="000000"/>
                </a:solidFill>
                <a:latin typeface="Arial Bold"/>
              </a:rPr>
              <a:t>	3.1 Înregistrarea unui singur produs</a:t>
            </a:r>
          </a:p>
        </p:txBody>
      </p:sp>
      <p:sp>
        <p:nvSpPr>
          <p:cNvPr id="6" name="TextBox 6">
            <a:extLst>
              <a:ext uri="{FF2B5EF4-FFF2-40B4-BE49-F238E27FC236}">
                <a16:creationId xmlns:a16="http://schemas.microsoft.com/office/drawing/2014/main" id="{CD63FBB2-F35A-CFA5-0F6F-580023AC1F09}"/>
              </a:ext>
            </a:extLst>
          </p:cNvPr>
          <p:cNvSpPr txBox="1"/>
          <p:nvPr/>
        </p:nvSpPr>
        <p:spPr>
          <a:xfrm>
            <a:off x="755999" y="1635414"/>
            <a:ext cx="6040403" cy="416589"/>
          </a:xfrm>
          <a:prstGeom prst="rect">
            <a:avLst/>
          </a:prstGeom>
        </p:spPr>
        <p:txBody>
          <a:bodyPr lIns="0" tIns="0" rIns="0" bIns="0" rtlCol="0" anchor="t">
            <a:spAutoFit/>
          </a:bodyPr>
          <a:lstStyle/>
          <a:p>
            <a:pPr marL="0" lvl="0" indent="0" algn="l">
              <a:lnSpc>
                <a:spcPts val="1680"/>
              </a:lnSpc>
              <a:spcBef>
                <a:spcPct val="0"/>
              </a:spcBef>
            </a:pPr>
            <a:r>
              <a:rPr lang="en-US" sz="1200">
                <a:solidFill>
                  <a:srgbClr val="000000"/>
                </a:solidFill>
                <a:latin typeface="Arial"/>
              </a:rPr>
              <a:t>Această secțiune oferă detalii pentru înregistrarea unui singur produs. Această metodă permite ca produsele să fie detaliate în formularul web, unul câte unul. </a:t>
            </a:r>
          </a:p>
        </p:txBody>
      </p:sp>
      <p:sp>
        <p:nvSpPr>
          <p:cNvPr id="12" name="TextBox 6">
            <a:extLst>
              <a:ext uri="{FF2B5EF4-FFF2-40B4-BE49-F238E27FC236}">
                <a16:creationId xmlns:a16="http://schemas.microsoft.com/office/drawing/2014/main" id="{E0924D12-2D67-F495-E25E-5C58546A8916}"/>
              </a:ext>
            </a:extLst>
          </p:cNvPr>
          <p:cNvSpPr txBox="1"/>
          <p:nvPr/>
        </p:nvSpPr>
        <p:spPr>
          <a:xfrm>
            <a:off x="755999" y="4888660"/>
            <a:ext cx="6040403" cy="852606"/>
          </a:xfrm>
          <a:prstGeom prst="rect">
            <a:avLst/>
          </a:prstGeom>
        </p:spPr>
        <p:txBody>
          <a:bodyPr lIns="0" tIns="0" rIns="0" bIns="0" rtlCol="0" anchor="t">
            <a:spAutoFit/>
          </a:bodyPr>
          <a:lstStyle/>
          <a:p>
            <a:pPr marL="0" lvl="0" indent="0" algn="l">
              <a:lnSpc>
                <a:spcPts val="1680"/>
              </a:lnSpc>
              <a:spcBef>
                <a:spcPct val="0"/>
              </a:spcBef>
            </a:pPr>
            <a:r>
              <a:rPr lang="en-US" sz="1200">
                <a:solidFill>
                  <a:srgbClr val="000000"/>
                </a:solidFill>
                <a:latin typeface="Arial"/>
              </a:rPr>
              <a:t>După ce începeți Înregistrarea produsului unic, veți vedea o serie de câmpuri obligatorii care trebuie completate. În secțiunea 5 a acestui document, veți găsi un tabel detaliat al câmpurilor pentru produse. Tabelul câmpurilor de produs include detalii pentru fiecare câmp obligatoriu și vă va ajuta să finalizați înregistrarea pentru containerul și tipul dumneavoastră de produs. </a:t>
            </a:r>
          </a:p>
        </p:txBody>
      </p:sp>
      <p:pic>
        <p:nvPicPr>
          <p:cNvPr id="20" name="Picture 19">
            <a:extLst>
              <a:ext uri="{FF2B5EF4-FFF2-40B4-BE49-F238E27FC236}">
                <a16:creationId xmlns:a16="http://schemas.microsoft.com/office/drawing/2014/main" id="{97E6F01D-6BB0-5357-4E11-97E6C211C492}"/>
              </a:ext>
            </a:extLst>
          </p:cNvPr>
          <p:cNvPicPr>
            <a:picLocks noChangeAspect="1"/>
          </p:cNvPicPr>
          <p:nvPr/>
        </p:nvPicPr>
        <p:blipFill>
          <a:blip r:embed="rId3"/>
          <a:stretch>
            <a:fillRect/>
          </a:stretch>
        </p:blipFill>
        <p:spPr>
          <a:xfrm>
            <a:off x="755999" y="6099734"/>
            <a:ext cx="2904840" cy="3331777"/>
          </a:xfrm>
          <a:prstGeom prst="rect">
            <a:avLst/>
          </a:prstGeom>
          <a:ln w="15875">
            <a:solidFill>
              <a:schemeClr val="tx1"/>
            </a:solidFill>
          </a:ln>
        </p:spPr>
      </p:pic>
      <p:pic>
        <p:nvPicPr>
          <p:cNvPr id="24" name="Picture 23">
            <a:extLst>
              <a:ext uri="{FF2B5EF4-FFF2-40B4-BE49-F238E27FC236}">
                <a16:creationId xmlns:a16="http://schemas.microsoft.com/office/drawing/2014/main" id="{80FB701A-C9D6-917C-1CB9-AF0670D3C44B}"/>
              </a:ext>
            </a:extLst>
          </p:cNvPr>
          <p:cNvPicPr>
            <a:picLocks noChangeAspect="1"/>
          </p:cNvPicPr>
          <p:nvPr/>
        </p:nvPicPr>
        <p:blipFill>
          <a:blip r:embed="rId4"/>
          <a:stretch>
            <a:fillRect/>
          </a:stretch>
        </p:blipFill>
        <p:spPr>
          <a:xfrm>
            <a:off x="3923369" y="6794267"/>
            <a:ext cx="2873033" cy="3070794"/>
          </a:xfrm>
          <a:prstGeom prst="rect">
            <a:avLst/>
          </a:prstGeom>
          <a:ln w="15875">
            <a:solidFill>
              <a:schemeClr val="tx1"/>
            </a:solidFill>
          </a:ln>
        </p:spPr>
      </p:pic>
      <p:pic>
        <p:nvPicPr>
          <p:cNvPr id="10" name="Picture 9">
            <a:extLst>
              <a:ext uri="{FF2B5EF4-FFF2-40B4-BE49-F238E27FC236}">
                <a16:creationId xmlns:a16="http://schemas.microsoft.com/office/drawing/2014/main" id="{F7304F75-9406-CAFF-2F41-9BB30708A757}"/>
              </a:ext>
            </a:extLst>
          </p:cNvPr>
          <p:cNvPicPr>
            <a:picLocks noChangeAspect="1"/>
          </p:cNvPicPr>
          <p:nvPr/>
        </p:nvPicPr>
        <p:blipFill>
          <a:blip r:embed="rId5"/>
          <a:stretch>
            <a:fillRect/>
          </a:stretch>
        </p:blipFill>
        <p:spPr>
          <a:xfrm>
            <a:off x="2453924" y="2396367"/>
            <a:ext cx="2413829" cy="2133825"/>
          </a:xfrm>
          <a:prstGeom prst="rect">
            <a:avLst/>
          </a:prstGeom>
        </p:spPr>
      </p:pic>
    </p:spTree>
    <p:extLst>
      <p:ext uri="{BB962C8B-B14F-4D97-AF65-F5344CB8AC3E}">
        <p14:creationId xmlns:p14="http://schemas.microsoft.com/office/powerpoint/2010/main" val="888399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4</a:t>
            </a: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6" name="TextBox 6">
            <a:extLst>
              <a:ext uri="{FF2B5EF4-FFF2-40B4-BE49-F238E27FC236}">
                <a16:creationId xmlns:a16="http://schemas.microsoft.com/office/drawing/2014/main" id="{CD63FBB2-F35A-CFA5-0F6F-580023AC1F09}"/>
              </a:ext>
            </a:extLst>
          </p:cNvPr>
          <p:cNvSpPr txBox="1"/>
          <p:nvPr/>
        </p:nvSpPr>
        <p:spPr>
          <a:xfrm>
            <a:off x="816620" y="1217817"/>
            <a:ext cx="6040403" cy="1724639"/>
          </a:xfrm>
          <a:prstGeom prst="rect">
            <a:avLst/>
          </a:prstGeom>
        </p:spPr>
        <p:txBody>
          <a:bodyPr lIns="0" tIns="0" rIns="0" bIns="0" rtlCol="0" anchor="t">
            <a:spAutoFit/>
          </a:bodyPr>
          <a:lstStyle/>
          <a:p>
            <a:pPr marL="0" lvl="0" indent="0" algn="l">
              <a:lnSpc>
                <a:spcPts val="1680"/>
              </a:lnSpc>
              <a:spcBef>
                <a:spcPct val="0"/>
              </a:spcBef>
            </a:pPr>
            <a:r>
              <a:rPr lang="en-US" sz="1200" b="1" dirty="0" err="1">
                <a:solidFill>
                  <a:srgbClr val="000000"/>
                </a:solidFill>
                <a:latin typeface="Arial"/>
              </a:rPr>
              <a:t>Dimensiunile</a:t>
            </a:r>
            <a:r>
              <a:rPr lang="en-US" sz="1200" b="1" dirty="0">
                <a:solidFill>
                  <a:srgbClr val="000000"/>
                </a:solidFill>
                <a:latin typeface="Arial"/>
              </a:rPr>
              <a:t> </a:t>
            </a:r>
            <a:r>
              <a:rPr lang="en-US" sz="1200" b="1" dirty="0" err="1">
                <a:solidFill>
                  <a:srgbClr val="000000"/>
                </a:solidFill>
                <a:latin typeface="Arial"/>
              </a:rPr>
              <a:t>recipientului</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rugăm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rețineți</a:t>
            </a:r>
            <a:r>
              <a:rPr lang="en-US" sz="1200" dirty="0">
                <a:solidFill>
                  <a:srgbClr val="000000"/>
                </a:solidFill>
                <a:latin typeface="Arial"/>
              </a:rPr>
              <a:t>, </a:t>
            </a:r>
            <a:r>
              <a:rPr lang="en-US" sz="1200" dirty="0" err="1">
                <a:solidFill>
                  <a:srgbClr val="000000"/>
                </a:solidFill>
                <a:latin typeface="Arial"/>
              </a:rPr>
              <a:t>câmpurile</a:t>
            </a:r>
            <a:r>
              <a:rPr lang="en-US" sz="1200" dirty="0">
                <a:solidFill>
                  <a:srgbClr val="000000"/>
                </a:solidFill>
                <a:latin typeface="Arial"/>
              </a:rPr>
              <a:t> de </a:t>
            </a:r>
            <a:r>
              <a:rPr lang="en-US" sz="1200" dirty="0" err="1">
                <a:solidFill>
                  <a:srgbClr val="000000"/>
                </a:solidFill>
                <a:latin typeface="Arial"/>
              </a:rPr>
              <a:t>măsurare</a:t>
            </a:r>
            <a:r>
              <a:rPr lang="en-US" sz="1200" dirty="0">
                <a:solidFill>
                  <a:srgbClr val="000000"/>
                </a:solidFill>
                <a:latin typeface="Arial"/>
              </a:rPr>
              <a:t> a </a:t>
            </a:r>
            <a:r>
              <a:rPr lang="en-US" sz="1200" dirty="0" err="1">
                <a:solidFill>
                  <a:srgbClr val="000000"/>
                </a:solidFill>
                <a:latin typeface="Arial"/>
              </a:rPr>
              <a:t>recipientului</a:t>
            </a:r>
            <a:r>
              <a:rPr lang="en-US" sz="1200" dirty="0">
                <a:solidFill>
                  <a:srgbClr val="000000"/>
                </a:solidFill>
                <a:latin typeface="Arial"/>
              </a:rPr>
              <a:t> pot fi </a:t>
            </a:r>
            <a:r>
              <a:rPr lang="en-US" sz="1200" dirty="0" err="1">
                <a:solidFill>
                  <a:srgbClr val="000000"/>
                </a:solidFill>
                <a:latin typeface="Arial"/>
              </a:rPr>
              <a:t>completate</a:t>
            </a:r>
            <a:r>
              <a:rPr lang="en-US" sz="1200" dirty="0">
                <a:solidFill>
                  <a:srgbClr val="000000"/>
                </a:solidFill>
                <a:latin typeface="Arial"/>
              </a:rPr>
              <a:t> cu </a:t>
            </a:r>
            <a:r>
              <a:rPr lang="en-US" sz="1200" dirty="0" err="1">
                <a:solidFill>
                  <a:srgbClr val="000000"/>
                </a:solidFill>
                <a:latin typeface="Arial"/>
              </a:rPr>
              <a:t>sau</a:t>
            </a:r>
            <a:r>
              <a:rPr lang="en-US" sz="1200" dirty="0">
                <a:solidFill>
                  <a:srgbClr val="000000"/>
                </a:solidFill>
                <a:latin typeface="Arial"/>
              </a:rPr>
              <a:t> </a:t>
            </a:r>
            <a:r>
              <a:rPr lang="en-US" sz="1200" dirty="0" err="1">
                <a:solidFill>
                  <a:srgbClr val="000000"/>
                </a:solidFill>
                <a:latin typeface="Arial"/>
              </a:rPr>
              <a:t>fără</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evita</a:t>
            </a:r>
            <a:r>
              <a:rPr lang="en-US" sz="1200" dirty="0">
                <a:solidFill>
                  <a:srgbClr val="000000"/>
                </a:solidFill>
                <a:latin typeface="Arial"/>
              </a:rPr>
              <a:t> </a:t>
            </a:r>
            <a:r>
              <a:rPr lang="en-US" sz="1200" dirty="0" err="1">
                <a:solidFill>
                  <a:srgbClr val="000000"/>
                </a:solidFill>
                <a:latin typeface="Arial"/>
              </a:rPr>
              <a:t>erorile</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recomandăm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a:t>
            </a:r>
            <a:r>
              <a:rPr lang="en-US" sz="1200" dirty="0" err="1">
                <a:solidFill>
                  <a:srgbClr val="000000"/>
                </a:solidFill>
                <a:latin typeface="Arial"/>
              </a:rPr>
              <a:t>același</a:t>
            </a:r>
            <a:r>
              <a:rPr lang="en-US" sz="1200" dirty="0">
                <a:solidFill>
                  <a:srgbClr val="000000"/>
                </a:solidFill>
                <a:latin typeface="Arial"/>
              </a:rPr>
              <a:t> </a:t>
            </a:r>
            <a:r>
              <a:rPr lang="en-US" sz="1200" dirty="0" err="1">
                <a:solidFill>
                  <a:srgbClr val="000000"/>
                </a:solidFill>
                <a:latin typeface="Arial"/>
              </a:rPr>
              <a:t>număr</a:t>
            </a:r>
            <a:r>
              <a:rPr lang="en-US" sz="1200" dirty="0">
                <a:solidFill>
                  <a:srgbClr val="000000"/>
                </a:solidFill>
                <a:latin typeface="Arial"/>
              </a:rPr>
              <a:t> de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toate</a:t>
            </a:r>
            <a:r>
              <a:rPr lang="en-US" sz="1200" dirty="0">
                <a:solidFill>
                  <a:srgbClr val="000000"/>
                </a:solidFill>
                <a:latin typeface="Arial"/>
              </a:rPr>
              <a:t> </a:t>
            </a:r>
            <a:r>
              <a:rPr lang="en-US" sz="1200" dirty="0" err="1">
                <a:solidFill>
                  <a:srgbClr val="000000"/>
                </a:solidFill>
                <a:latin typeface="Arial"/>
              </a:rPr>
              <a:t>câmpurile</a:t>
            </a:r>
            <a:r>
              <a:rPr lang="en-US" sz="1200" dirty="0">
                <a:solidFill>
                  <a:srgbClr val="000000"/>
                </a:solidFill>
                <a:latin typeface="Arial"/>
              </a:rPr>
              <a:t>, </a:t>
            </a:r>
            <a:r>
              <a:rPr lang="en-US" sz="1200" dirty="0" err="1">
                <a:solidFill>
                  <a:srgbClr val="000000"/>
                </a:solidFill>
                <a:latin typeface="Arial"/>
              </a:rPr>
              <a:t>chiar</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'0.00'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cazul</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care nu sunt </a:t>
            </a:r>
            <a:r>
              <a:rPr lang="en-US" sz="1200" dirty="0" err="1">
                <a:solidFill>
                  <a:srgbClr val="000000"/>
                </a:solidFill>
                <a:latin typeface="Arial"/>
              </a:rPr>
              <a:t>necesare</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a:t>
            </a:r>
          </a:p>
          <a:p>
            <a:pPr marL="0" lvl="0" indent="0" algn="l">
              <a:lnSpc>
                <a:spcPts val="1680"/>
              </a:lnSpc>
              <a:spcBef>
                <a:spcPct val="0"/>
              </a:spcBef>
            </a:pPr>
            <a:endParaRPr lang="en-US" sz="1200" dirty="0">
              <a:solidFill>
                <a:srgbClr val="000000"/>
              </a:solidFill>
              <a:latin typeface="Arial"/>
            </a:endParaRPr>
          </a:p>
          <a:p>
            <a:pPr>
              <a:lnSpc>
                <a:spcPts val="1680"/>
              </a:lnSpc>
              <a:spcBef>
                <a:spcPct val="0"/>
              </a:spcBef>
            </a:pPr>
            <a:r>
              <a:rPr lang="en-US" sz="1200" dirty="0" err="1">
                <a:solidFill>
                  <a:srgbClr val="000000"/>
                </a:solidFill>
                <a:latin typeface="Arial"/>
              </a:rPr>
              <a:t>Dacă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date care </a:t>
            </a:r>
            <a:r>
              <a:rPr lang="en-US" sz="1200" dirty="0" err="1">
                <a:solidFill>
                  <a:srgbClr val="000000"/>
                </a:solidFill>
                <a:latin typeface="Arial"/>
              </a:rPr>
              <a:t>necesită</a:t>
            </a:r>
            <a:r>
              <a:rPr lang="en-US" sz="1200" dirty="0">
                <a:solidFill>
                  <a:srgbClr val="000000"/>
                </a:solidFill>
                <a:latin typeface="Arial"/>
              </a:rPr>
              <a:t> </a:t>
            </a:r>
            <a:r>
              <a:rPr lang="en-US" sz="1200" dirty="0" err="1">
                <a:solidFill>
                  <a:srgbClr val="000000"/>
                </a:solidFill>
                <a:latin typeface="Arial"/>
              </a:rPr>
              <a:t>corecție</a:t>
            </a:r>
            <a:r>
              <a:rPr lang="en-US" sz="1200" dirty="0">
                <a:solidFill>
                  <a:srgbClr val="000000"/>
                </a:solidFill>
                <a:latin typeface="Arial"/>
              </a:rPr>
              <a:t>, </a:t>
            </a:r>
            <a:r>
              <a:rPr lang="en-US" sz="1200" dirty="0" err="1">
                <a:solidFill>
                  <a:srgbClr val="000000"/>
                </a:solidFill>
                <a:latin typeface="Arial"/>
              </a:rPr>
              <a:t>veți</a:t>
            </a:r>
            <a:r>
              <a:rPr lang="en-US" sz="1200" dirty="0">
                <a:solidFill>
                  <a:srgbClr val="000000"/>
                </a:solidFill>
                <a:latin typeface="Arial"/>
              </a:rPr>
              <a:t> </a:t>
            </a:r>
            <a:r>
              <a:rPr lang="en-US" sz="1200" dirty="0" err="1">
                <a:solidFill>
                  <a:srgbClr val="000000"/>
                </a:solidFill>
                <a:latin typeface="Arial"/>
              </a:rPr>
              <a:t>vedea</a:t>
            </a:r>
            <a:r>
              <a:rPr lang="en-US" sz="1200" dirty="0">
                <a:solidFill>
                  <a:srgbClr val="000000"/>
                </a:solidFill>
                <a:latin typeface="Arial"/>
              </a:rPr>
              <a:t> </a:t>
            </a:r>
            <a:r>
              <a:rPr lang="en-US" sz="1200" dirty="0">
                <a:latin typeface="Arial"/>
              </a:rPr>
              <a:t>un </a:t>
            </a:r>
            <a:r>
              <a:rPr lang="en-US" sz="1200" dirty="0" err="1">
                <a:latin typeface="Arial"/>
              </a:rPr>
              <a:t>mesaj</a:t>
            </a:r>
            <a:r>
              <a:rPr lang="en-US" sz="1200" dirty="0">
                <a:latin typeface="Arial"/>
              </a:rPr>
              <a:t> de </a:t>
            </a:r>
            <a:r>
              <a:rPr lang="en-US" sz="1200" dirty="0" err="1">
                <a:latin typeface="Arial"/>
              </a:rPr>
              <a:t>eroare</a:t>
            </a:r>
            <a:r>
              <a:rPr lang="en-US" sz="1200" dirty="0">
                <a:latin typeface="Arial"/>
              </a:rPr>
              <a:t> de </a:t>
            </a:r>
            <a:r>
              <a:rPr lang="en-US" sz="1200" dirty="0" err="1">
                <a:solidFill>
                  <a:srgbClr val="FF0000"/>
                </a:solidFill>
                <a:latin typeface="Arial"/>
              </a:rPr>
              <a:t>culoare</a:t>
            </a:r>
            <a:r>
              <a:rPr lang="en-US" sz="1200" dirty="0">
                <a:solidFill>
                  <a:srgbClr val="FF0000"/>
                </a:solidFill>
                <a:latin typeface="Arial"/>
              </a:rPr>
              <a:t> </a:t>
            </a:r>
            <a:r>
              <a:rPr lang="en-US" sz="1200" dirty="0" err="1">
                <a:solidFill>
                  <a:srgbClr val="FF0000"/>
                </a:solidFill>
                <a:latin typeface="Arial"/>
              </a:rPr>
              <a:t>roșie</a:t>
            </a:r>
            <a:r>
              <a:rPr lang="en-US" sz="1200" dirty="0">
                <a:latin typeface="Arial"/>
              </a:rPr>
              <a:t>. </a:t>
            </a:r>
            <a:r>
              <a:rPr lang="en-US" sz="1200" dirty="0" err="1">
                <a:latin typeface="Arial"/>
              </a:rPr>
              <a:t>Trebuie</a:t>
            </a:r>
            <a:r>
              <a:rPr lang="en-US" sz="1200" dirty="0">
                <a:latin typeface="Arial"/>
              </a:rPr>
              <a:t> </a:t>
            </a:r>
            <a:r>
              <a:rPr lang="en-US" sz="1200" dirty="0" err="1">
                <a:latin typeface="Arial"/>
              </a:rPr>
              <a:t>să</a:t>
            </a:r>
            <a:r>
              <a:rPr lang="en-US" sz="1200" dirty="0">
                <a:latin typeface="Arial"/>
              </a:rPr>
              <a:t> </a:t>
            </a:r>
            <a:r>
              <a:rPr lang="en-US" sz="1200" dirty="0" err="1">
                <a:latin typeface="Arial"/>
              </a:rPr>
              <a:t>corectați</a:t>
            </a:r>
            <a:r>
              <a:rPr lang="en-US" sz="1200" dirty="0">
                <a:latin typeface="Arial"/>
              </a:rPr>
              <a:t> </a:t>
            </a:r>
            <a:r>
              <a:rPr lang="en-US" sz="1200" dirty="0" err="1">
                <a:latin typeface="Arial"/>
              </a:rPr>
              <a:t>toate</a:t>
            </a:r>
            <a:r>
              <a:rPr lang="en-US" sz="1200" dirty="0">
                <a:latin typeface="Arial"/>
              </a:rPr>
              <a:t> </a:t>
            </a:r>
            <a:r>
              <a:rPr lang="en-US" sz="1200" dirty="0" err="1">
                <a:latin typeface="Arial"/>
              </a:rPr>
              <a:t>erorile</a:t>
            </a:r>
            <a:r>
              <a:rPr lang="en-US" sz="1200" dirty="0">
                <a:latin typeface="Arial"/>
              </a:rPr>
              <a:t> </a:t>
            </a:r>
            <a:r>
              <a:rPr lang="en-US" sz="1200" dirty="0" err="1">
                <a:latin typeface="Arial"/>
              </a:rPr>
              <a:t>înainte</a:t>
            </a:r>
            <a:r>
              <a:rPr lang="en-US" sz="1200" dirty="0">
                <a:latin typeface="Arial"/>
              </a:rPr>
              <a:t> de a </a:t>
            </a:r>
            <a:r>
              <a:rPr lang="en-US" sz="1200" dirty="0" err="1">
                <a:latin typeface="Arial"/>
              </a:rPr>
              <a:t>putea</a:t>
            </a:r>
            <a:r>
              <a:rPr lang="en-US" sz="1200" dirty="0">
                <a:latin typeface="Arial"/>
              </a:rPr>
              <a:t> </a:t>
            </a:r>
            <a:r>
              <a:rPr lang="en-US" sz="1200" dirty="0" err="1">
                <a:latin typeface="Arial"/>
              </a:rPr>
              <a:t>trimite</a:t>
            </a:r>
            <a:r>
              <a:rPr lang="en-US" sz="1200" dirty="0">
                <a:latin typeface="Arial"/>
              </a:rPr>
              <a:t> </a:t>
            </a:r>
            <a:r>
              <a:rPr lang="en-US" sz="1200" dirty="0" err="1">
                <a:latin typeface="Arial"/>
              </a:rPr>
              <a:t>produsul</a:t>
            </a:r>
            <a:r>
              <a:rPr lang="en-US" sz="1200" dirty="0">
                <a:latin typeface="Arial"/>
              </a:rPr>
              <a:t> </a:t>
            </a:r>
            <a:r>
              <a:rPr lang="en-US" sz="1200" dirty="0" err="1">
                <a:latin typeface="Arial"/>
              </a:rPr>
              <a:t>spre</a:t>
            </a:r>
            <a:r>
              <a:rPr lang="en-US" sz="1200" dirty="0">
                <a:latin typeface="Arial"/>
              </a:rPr>
              <a:t> </a:t>
            </a:r>
            <a:r>
              <a:rPr lang="en-US" sz="1200" dirty="0" err="1">
                <a:latin typeface="Arial"/>
              </a:rPr>
              <a:t>aprobare</a:t>
            </a:r>
            <a:r>
              <a:rPr lang="en-US" sz="1200" dirty="0">
                <a:latin typeface="Arial"/>
              </a:rPr>
              <a:t>. </a:t>
            </a:r>
          </a:p>
          <a:p>
            <a:pPr marL="0" lvl="0" indent="0" algn="l">
              <a:lnSpc>
                <a:spcPts val="1680"/>
              </a:lnSpc>
              <a:spcBef>
                <a:spcPct val="0"/>
              </a:spcBef>
            </a:pPr>
            <a:endParaRPr lang="en-US" sz="1200" dirty="0">
              <a:solidFill>
                <a:srgbClr val="000000"/>
              </a:solidFill>
              <a:latin typeface="Arial"/>
            </a:endParaRPr>
          </a:p>
        </p:txBody>
      </p:sp>
      <p:pic>
        <p:nvPicPr>
          <p:cNvPr id="11" name="Picture 10">
            <a:extLst>
              <a:ext uri="{FF2B5EF4-FFF2-40B4-BE49-F238E27FC236}">
                <a16:creationId xmlns:a16="http://schemas.microsoft.com/office/drawing/2014/main" id="{7FE93E14-A2AC-BEA2-0D1E-2F4974588B79}"/>
              </a:ext>
            </a:extLst>
          </p:cNvPr>
          <p:cNvPicPr>
            <a:picLocks noChangeAspect="1"/>
          </p:cNvPicPr>
          <p:nvPr/>
        </p:nvPicPr>
        <p:blipFill>
          <a:blip r:embed="rId3"/>
          <a:stretch>
            <a:fillRect/>
          </a:stretch>
        </p:blipFill>
        <p:spPr>
          <a:xfrm>
            <a:off x="1040444" y="6645467"/>
            <a:ext cx="5321573" cy="749339"/>
          </a:xfrm>
          <a:prstGeom prst="rect">
            <a:avLst/>
          </a:prstGeom>
          <a:ln w="15875">
            <a:solidFill>
              <a:schemeClr val="tx1"/>
            </a:solidFill>
          </a:ln>
        </p:spPr>
      </p:pic>
      <p:sp>
        <p:nvSpPr>
          <p:cNvPr id="13" name="TextBox 6">
            <a:extLst>
              <a:ext uri="{FF2B5EF4-FFF2-40B4-BE49-F238E27FC236}">
                <a16:creationId xmlns:a16="http://schemas.microsoft.com/office/drawing/2014/main" id="{E8A782C1-A38F-5355-90A1-F8FDF835ABE7}"/>
              </a:ext>
            </a:extLst>
          </p:cNvPr>
          <p:cNvSpPr txBox="1"/>
          <p:nvPr/>
        </p:nvSpPr>
        <p:spPr>
          <a:xfrm>
            <a:off x="763597" y="4977893"/>
            <a:ext cx="6040403" cy="1288623"/>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Datele de înregistrare a unui singur produs pot fi salvate în vederea modificării sau a unei revizuiri ulterioare, făcând clic pe "Save as Draft". După ce toate câmpurile obligatorii au fost completate, puteți selecta "Trimite pentru aprobare". Vă rugăm să vă asigurați că ați revizuit toate informațiile furnizate pentru a vă asigura că sunt corecte înainte de a trimite produsul spre aprobare. Trebuie acordată o atenție deosebită codului de bare și câmpurilor în care sunt introduse măsurătorile. Odată ce un produs a fost trimis pentru aprobare, acesta nu mai poate fi modificat sau editat. </a:t>
            </a:r>
            <a:endParaRPr lang="en-US" sz="1200">
              <a:solidFill>
                <a:srgbClr val="000000"/>
              </a:solidFill>
              <a:latin typeface="Arial"/>
            </a:endParaRPr>
          </a:p>
        </p:txBody>
      </p:sp>
      <p:sp>
        <p:nvSpPr>
          <p:cNvPr id="14" name="TextBox 6">
            <a:extLst>
              <a:ext uri="{FF2B5EF4-FFF2-40B4-BE49-F238E27FC236}">
                <a16:creationId xmlns:a16="http://schemas.microsoft.com/office/drawing/2014/main" id="{7E41D3E3-CD2B-A924-8E8B-3572CEEBC81D}"/>
              </a:ext>
            </a:extLst>
          </p:cNvPr>
          <p:cNvSpPr txBox="1"/>
          <p:nvPr/>
        </p:nvSpPr>
        <p:spPr>
          <a:xfrm>
            <a:off x="756000" y="7773758"/>
            <a:ext cx="6146450" cy="1942648"/>
          </a:xfrm>
          <a:prstGeom prst="rect">
            <a:avLst/>
          </a:prstGeom>
        </p:spPr>
        <p:txBody>
          <a:bodyPr wrap="square" lIns="0" tIns="0" rIns="0" bIns="0" rtlCol="0" anchor="t">
            <a:spAutoFit/>
          </a:bodyPr>
          <a:lstStyle/>
          <a:p>
            <a:pPr>
              <a:lnSpc>
                <a:spcPts val="1680"/>
              </a:lnSpc>
              <a:spcBef>
                <a:spcPct val="0"/>
              </a:spcBef>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Odată ce </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produsul a fost trimis, </a:t>
            </a:r>
            <a:r>
              <a:rPr lang="en-GB" sz="1200" err="1">
                <a:solidFill>
                  <a:srgbClr val="000000"/>
                </a:solidFill>
                <a:latin typeface="Arial" panose="020B0604020202020204" pitchFamily="34" charset="0"/>
                <a:ea typeface="Calibri" panose="020F0502020204030204" pitchFamily="34" charset="0"/>
                <a:cs typeface="Arial" panose="020B0604020202020204" pitchFamily="34" charset="0"/>
              </a:rPr>
              <a:t>RetuRO </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va analiza și va alege una dintre următoarele:</a:t>
            </a:r>
          </a:p>
          <a:p>
            <a:pPr>
              <a:lnSpc>
                <a:spcPts val="1680"/>
              </a:lnSpc>
              <a:spcBef>
                <a:spcPct val="0"/>
              </a:spcBef>
            </a:pP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sz="1200">
              <a:latin typeface="Arial" panose="020B0604020202020204" pitchFamily="34" charset="0"/>
              <a:ea typeface="Calibri" panose="020F0502020204030204" pitchFamily="34" charset="0"/>
              <a:cs typeface="Arial" panose="020B0604020202020204" pitchFamily="34" charset="0"/>
            </a:endParaRPr>
          </a:p>
          <a:p>
            <a:pPr marL="171450" indent="-171450">
              <a:lnSpc>
                <a:spcPts val="1680"/>
              </a:lnSpc>
              <a:spcBef>
                <a:spcPct val="0"/>
              </a:spcBef>
              <a:buFont typeface="Arial" panose="020B0604020202020204" pitchFamily="34" charset="0"/>
              <a:buChar char="•"/>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 Aprobați</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 Aceasta înseamnă că produsul dvs. a fost adăugat cu succes la Registrul de ambalaje SGR.</a:t>
            </a:r>
            <a:endParaRPr lang="en-GB" sz="1200">
              <a:solidFill>
                <a:srgbClr val="000000"/>
              </a:solidFill>
              <a:latin typeface="Arial" panose="020B0604020202020204" pitchFamily="34" charset="0"/>
              <a:ea typeface="Noto Sans Symbols"/>
              <a:cs typeface="Arial" panose="020B0604020202020204" pitchFamily="34" charset="0"/>
            </a:endParaRPr>
          </a:p>
          <a:p>
            <a:pPr marL="171450" indent="-171450">
              <a:lnSpc>
                <a:spcPts val="1680"/>
              </a:lnSpc>
              <a:spcBef>
                <a:spcPct val="0"/>
              </a:spcBef>
              <a:buFont typeface="Arial" panose="020B0604020202020204" pitchFamily="34" charset="0"/>
              <a:buChar char="•"/>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Anulează</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 Aceasta înseamnă că produsul dumneavoastră nu a fost aprobat. Motivul anulării vă va fi trimis prin e-mail.</a:t>
            </a:r>
          </a:p>
          <a:p>
            <a:pPr marL="171450" indent="-171450">
              <a:lnSpc>
                <a:spcPts val="1680"/>
              </a:lnSpc>
              <a:spcBef>
                <a:spcPct val="0"/>
              </a:spcBef>
              <a:buFont typeface="Arial" panose="020B0604020202020204" pitchFamily="34" charset="0"/>
              <a:buChar char="•"/>
            </a:pPr>
            <a:r>
              <a:rPr lang="en-GB" sz="1200" b="1">
                <a:solidFill>
                  <a:srgbClr val="000000"/>
                </a:solidFill>
                <a:latin typeface="Arial" panose="020B0604020202020204" pitchFamily="34" charset="0"/>
                <a:ea typeface="Calibri" panose="020F0502020204030204" pitchFamily="34" charset="0"/>
                <a:cs typeface="Arial" panose="020B0604020202020204" pitchFamily="34" charset="0"/>
              </a:rPr>
              <a:t>Trimis pentru corecție </a:t>
            </a:r>
            <a:r>
              <a:rPr lang="en-GB" sz="1200">
                <a:solidFill>
                  <a:srgbClr val="000000"/>
                </a:solidFill>
                <a:latin typeface="Arial" panose="020B0604020202020204" pitchFamily="34" charset="0"/>
                <a:ea typeface="Calibri" panose="020F0502020204030204" pitchFamily="34" charset="0"/>
                <a:cs typeface="Arial" panose="020B0604020202020204" pitchFamily="34" charset="0"/>
              </a:rPr>
              <a:t>- Aceasta înseamnă că trebuie corectat ceva înainte ca produsul dvs. să fie aprobat. Veți primi un e-mail care descrie problema și veți avea posibilitatea de a edita produsul și de a-l retrimite pentru aprobare. </a:t>
            </a:r>
            <a:endParaRPr lang="en-US" sz="1200">
              <a:solidFill>
                <a:srgbClr val="000000"/>
              </a:solidFill>
              <a:latin typeface="Arial"/>
            </a:endParaRPr>
          </a:p>
        </p:txBody>
      </p:sp>
      <p:pic>
        <p:nvPicPr>
          <p:cNvPr id="15" name="Picture 14">
            <a:extLst>
              <a:ext uri="{FF2B5EF4-FFF2-40B4-BE49-F238E27FC236}">
                <a16:creationId xmlns:a16="http://schemas.microsoft.com/office/drawing/2014/main" id="{3968FB95-EA87-B9BE-DAF9-C19D6EA74C95}"/>
              </a:ext>
            </a:extLst>
          </p:cNvPr>
          <p:cNvPicPr>
            <a:picLocks noChangeAspect="1"/>
          </p:cNvPicPr>
          <p:nvPr/>
        </p:nvPicPr>
        <p:blipFill>
          <a:blip r:embed="rId4"/>
          <a:stretch>
            <a:fillRect/>
          </a:stretch>
        </p:blipFill>
        <p:spPr>
          <a:xfrm>
            <a:off x="2248811" y="2786077"/>
            <a:ext cx="2904840" cy="1912179"/>
          </a:xfrm>
          <a:prstGeom prst="rect">
            <a:avLst/>
          </a:prstGeom>
          <a:noFill/>
          <a:ln w="15875">
            <a:solidFill>
              <a:schemeClr val="tx1"/>
            </a:solidFill>
          </a:ln>
        </p:spPr>
      </p:pic>
    </p:spTree>
    <p:extLst>
      <p:ext uri="{BB962C8B-B14F-4D97-AF65-F5344CB8AC3E}">
        <p14:creationId xmlns:p14="http://schemas.microsoft.com/office/powerpoint/2010/main" val="162267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17109"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TextBox 4"/>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5</a:t>
            </a:r>
          </a:p>
        </p:txBody>
      </p:sp>
      <p:sp>
        <p:nvSpPr>
          <p:cNvPr id="7" name="TextBox 7"/>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8" name="Freeform 8"/>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5" name="TextBox 5">
            <a:extLst>
              <a:ext uri="{FF2B5EF4-FFF2-40B4-BE49-F238E27FC236}">
                <a16:creationId xmlns:a16="http://schemas.microsoft.com/office/drawing/2014/main" id="{0B1C54F4-486A-A68A-1935-735FDA1CA67B}"/>
              </a:ext>
            </a:extLst>
          </p:cNvPr>
          <p:cNvSpPr txBox="1"/>
          <p:nvPr/>
        </p:nvSpPr>
        <p:spPr>
          <a:xfrm>
            <a:off x="756000" y="1308100"/>
            <a:ext cx="6048000" cy="243656"/>
          </a:xfrm>
          <a:prstGeom prst="rect">
            <a:avLst/>
          </a:prstGeom>
        </p:spPr>
        <p:txBody>
          <a:bodyPr lIns="0" tIns="0" rIns="0" bIns="0" rtlCol="0" anchor="t">
            <a:spAutoFit/>
          </a:bodyPr>
          <a:lstStyle/>
          <a:p>
            <a:pPr lvl="0" algn="l">
              <a:lnSpc>
                <a:spcPts val="1919"/>
              </a:lnSpc>
              <a:spcBef>
                <a:spcPct val="0"/>
              </a:spcBef>
            </a:pPr>
            <a:r>
              <a:rPr lang="en-US" sz="1599">
                <a:solidFill>
                  <a:srgbClr val="000000"/>
                </a:solidFill>
                <a:latin typeface="Arial Bold"/>
              </a:rPr>
              <a:t>	3.2 Înregistrarea în masă a produselor</a:t>
            </a:r>
          </a:p>
        </p:txBody>
      </p:sp>
      <p:sp>
        <p:nvSpPr>
          <p:cNvPr id="10" name="TextBox 6">
            <a:extLst>
              <a:ext uri="{FF2B5EF4-FFF2-40B4-BE49-F238E27FC236}">
                <a16:creationId xmlns:a16="http://schemas.microsoft.com/office/drawing/2014/main" id="{9CAA9A02-DBA7-C7B4-0724-4458F6346F20}"/>
              </a:ext>
            </a:extLst>
          </p:cNvPr>
          <p:cNvSpPr txBox="1"/>
          <p:nvPr/>
        </p:nvSpPr>
        <p:spPr>
          <a:xfrm>
            <a:off x="756000" y="1891922"/>
            <a:ext cx="6040403" cy="634597"/>
          </a:xfrm>
          <a:prstGeom prst="rect">
            <a:avLst/>
          </a:prstGeom>
        </p:spPr>
        <p:txBody>
          <a:bodyPr wrap="square" lIns="0" tIns="0" rIns="0" bIns="0" rtlCol="0" anchor="t">
            <a:spAutoFit/>
          </a:bodyPr>
          <a:lstStyle/>
          <a:p>
            <a:pPr lvl="0" algn="l">
              <a:lnSpc>
                <a:spcPts val="1680"/>
              </a:lnSpc>
              <a:spcBef>
                <a:spcPct val="0"/>
              </a:spcBef>
            </a:pPr>
            <a:r>
              <a:rPr lang="en-GB" sz="1200">
                <a:solidFill>
                  <a:srgbClr val="000000"/>
                </a:solidFill>
                <a:effectLst/>
                <a:latin typeface="Arial" panose="020B0604020202020204" pitchFamily="34" charset="0"/>
                <a:ea typeface="Calibri" panose="020F0502020204030204" pitchFamily="34" charset="0"/>
                <a:cs typeface="Arial" panose="020B0604020202020204" pitchFamily="34" charset="0"/>
              </a:rPr>
              <a:t>Această secțiune oferă detalii privind înregistrarea în masă a produselor. Această metodă vă permite să descărcați șablonul nostru CSV, să adăugați mai multe produse și să le încărcați pe toate deodată în format CSV. </a:t>
            </a:r>
            <a:endParaRPr lang="en-GB" sz="1200" b="1">
              <a:effectLst/>
              <a:latin typeface="Arial" panose="020B0604020202020204" pitchFamily="34" charset="0"/>
              <a:ea typeface="Arial" panose="020B0604020202020204" pitchFamily="34" charset="0"/>
              <a:cs typeface="Arial" panose="020B0604020202020204" pitchFamily="34" charset="0"/>
            </a:endParaRPr>
          </a:p>
          <a:p>
            <a:pPr>
              <a:lnSpc>
                <a:spcPts val="1680"/>
              </a:lnSpc>
              <a:spcBef>
                <a:spcPct val="0"/>
              </a:spcBef>
            </a:pPr>
            <a:endParaRPr lang="en-US" sz="1200">
              <a:solidFill>
                <a:srgbClr val="000000"/>
              </a:solidFill>
              <a:latin typeface="Arial"/>
            </a:endParaRPr>
          </a:p>
        </p:txBody>
      </p:sp>
      <p:pic>
        <p:nvPicPr>
          <p:cNvPr id="11" name="Picture 10">
            <a:extLst>
              <a:ext uri="{FF2B5EF4-FFF2-40B4-BE49-F238E27FC236}">
                <a16:creationId xmlns:a16="http://schemas.microsoft.com/office/drawing/2014/main" id="{2078693B-0A54-F0C2-D196-C374E1A57138}"/>
              </a:ext>
            </a:extLst>
          </p:cNvPr>
          <p:cNvPicPr>
            <a:picLocks noChangeAspect="1"/>
          </p:cNvPicPr>
          <p:nvPr/>
        </p:nvPicPr>
        <p:blipFill>
          <a:blip r:embed="rId3"/>
          <a:stretch>
            <a:fillRect/>
          </a:stretch>
        </p:blipFill>
        <p:spPr>
          <a:xfrm>
            <a:off x="2572813" y="2725774"/>
            <a:ext cx="2406774" cy="2114659"/>
          </a:xfrm>
          <a:prstGeom prst="rect">
            <a:avLst/>
          </a:prstGeom>
          <a:ln w="15875">
            <a:solidFill>
              <a:schemeClr val="tx1"/>
            </a:solidFill>
          </a:ln>
        </p:spPr>
      </p:pic>
      <p:sp>
        <p:nvSpPr>
          <p:cNvPr id="6" name="TextBox 6">
            <a:extLst>
              <a:ext uri="{FF2B5EF4-FFF2-40B4-BE49-F238E27FC236}">
                <a16:creationId xmlns:a16="http://schemas.microsoft.com/office/drawing/2014/main" id="{7D1B9F2F-F434-9054-4FA4-73C740413B97}"/>
              </a:ext>
            </a:extLst>
          </p:cNvPr>
          <p:cNvSpPr txBox="1"/>
          <p:nvPr/>
        </p:nvSpPr>
        <p:spPr>
          <a:xfrm>
            <a:off x="763597" y="5264172"/>
            <a:ext cx="6040403" cy="1506631"/>
          </a:xfrm>
          <a:prstGeom prst="rect">
            <a:avLst/>
          </a:prstGeom>
        </p:spPr>
        <p:txBody>
          <a:bodyPr wrap="square" lIns="0" tIns="0" rIns="0" bIns="0" rtlCol="0" anchor="t">
            <a:spAutoFit/>
          </a:bodyPr>
          <a:lstStyle/>
          <a:p>
            <a:pPr lvl="0" algn="l">
              <a:lnSpc>
                <a:spcPts val="1680"/>
              </a:lnSpc>
              <a:spcBef>
                <a:spcPct val="0"/>
              </a:spcBef>
            </a:pPr>
            <a:r>
              <a:rPr lang="en-US" sz="1200">
                <a:solidFill>
                  <a:srgbClr val="000000"/>
                </a:solidFill>
                <a:latin typeface="Arial"/>
              </a:rPr>
              <a:t>După ce începeți Înregistrarea în masă a produselor, veți putea accesa 3 documente utile care vă vor ajuta să vă încărcați produsele pentru înregistrare.  </a:t>
            </a:r>
          </a:p>
          <a:p>
            <a:pPr lvl="0" algn="l">
              <a:lnSpc>
                <a:spcPts val="1680"/>
              </a:lnSpc>
              <a:spcBef>
                <a:spcPct val="0"/>
              </a:spcBef>
            </a:pPr>
            <a:endParaRPr lang="en-US" sz="1200">
              <a:solidFill>
                <a:srgbClr val="000000"/>
              </a:solidFill>
              <a:latin typeface="Arial"/>
            </a:endParaRPr>
          </a:p>
          <a:p>
            <a:pPr marL="171450" lvl="0" indent="-171450" algn="l">
              <a:lnSpc>
                <a:spcPts val="1680"/>
              </a:lnSpc>
              <a:spcBef>
                <a:spcPct val="0"/>
              </a:spcBef>
              <a:buFont typeface="Arial" panose="020B0604020202020204" pitchFamily="34" charset="0"/>
              <a:buChar char="•"/>
            </a:pPr>
            <a:r>
              <a:rPr lang="en-US" sz="1200">
                <a:solidFill>
                  <a:srgbClr val="000000"/>
                </a:solidFill>
                <a:latin typeface="Arial"/>
              </a:rPr>
              <a:t>Instrucțiuni de încărcare în masă</a:t>
            </a:r>
          </a:p>
          <a:p>
            <a:pPr marL="171450" lvl="0" indent="-171450" algn="l">
              <a:lnSpc>
                <a:spcPts val="1680"/>
              </a:lnSpc>
              <a:spcBef>
                <a:spcPct val="0"/>
              </a:spcBef>
              <a:buFont typeface="Arial" panose="020B0604020202020204" pitchFamily="34" charset="0"/>
              <a:buChar char="•"/>
            </a:pPr>
            <a:r>
              <a:rPr lang="en-US" sz="1200">
                <a:solidFill>
                  <a:srgbClr val="000000"/>
                </a:solidFill>
                <a:latin typeface="Arial"/>
              </a:rPr>
              <a:t>Mostră de încărcare în masă</a:t>
            </a:r>
          </a:p>
          <a:p>
            <a:pPr marL="171450" lvl="0" indent="-171450" algn="l">
              <a:lnSpc>
                <a:spcPts val="1680"/>
              </a:lnSpc>
              <a:spcBef>
                <a:spcPct val="0"/>
              </a:spcBef>
              <a:buFont typeface="Arial" panose="020B0604020202020204" pitchFamily="34" charset="0"/>
              <a:buChar char="•"/>
            </a:pPr>
            <a:r>
              <a:rPr lang="en-US" sz="1200">
                <a:solidFill>
                  <a:srgbClr val="000000"/>
                </a:solidFill>
                <a:latin typeface="Arial"/>
              </a:rPr>
              <a:t>Șablon de încărcare în masă CSV</a:t>
            </a:r>
          </a:p>
          <a:p>
            <a:pPr lvl="0" algn="l">
              <a:lnSpc>
                <a:spcPts val="1680"/>
              </a:lnSpc>
              <a:spcBef>
                <a:spcPct val="0"/>
              </a:spcBef>
            </a:pPr>
            <a:endParaRPr lang="en-US" sz="1200">
              <a:solidFill>
                <a:srgbClr val="000000"/>
              </a:solidFill>
              <a:latin typeface="Arial"/>
            </a:endParaRPr>
          </a:p>
        </p:txBody>
      </p:sp>
      <p:pic>
        <p:nvPicPr>
          <p:cNvPr id="12" name="Picture 11">
            <a:extLst>
              <a:ext uri="{FF2B5EF4-FFF2-40B4-BE49-F238E27FC236}">
                <a16:creationId xmlns:a16="http://schemas.microsoft.com/office/drawing/2014/main" id="{0D3AED9C-C86F-6B99-BC85-028981AE94E8}"/>
              </a:ext>
            </a:extLst>
          </p:cNvPr>
          <p:cNvPicPr>
            <a:picLocks noChangeAspect="1"/>
          </p:cNvPicPr>
          <p:nvPr/>
        </p:nvPicPr>
        <p:blipFill>
          <a:blip r:embed="rId4"/>
          <a:stretch>
            <a:fillRect/>
          </a:stretch>
        </p:blipFill>
        <p:spPr>
          <a:xfrm>
            <a:off x="2374384" y="6890957"/>
            <a:ext cx="2803631" cy="2814291"/>
          </a:xfrm>
          <a:prstGeom prst="rect">
            <a:avLst/>
          </a:prstGeom>
          <a:ln w="15875">
            <a:solidFill>
              <a:schemeClr val="tx1"/>
            </a:solidFill>
          </a:ln>
        </p:spPr>
      </p:pic>
    </p:spTree>
    <p:extLst>
      <p:ext uri="{BB962C8B-B14F-4D97-AF65-F5344CB8AC3E}">
        <p14:creationId xmlns:p14="http://schemas.microsoft.com/office/powerpoint/2010/main" val="2790495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a:off x="3549650" y="829025"/>
            <a:ext cx="3901345" cy="0"/>
          </a:xfrm>
          <a:prstGeom prst="line">
            <a:avLst/>
          </a:prstGeom>
          <a:ln w="19050" cap="flat">
            <a:solidFill>
              <a:srgbClr val="48A877"/>
            </a:solidFill>
            <a:prstDash val="solid"/>
            <a:headEnd type="none" w="sm" len="sm"/>
            <a:tailEnd type="none" w="sm" len="sm"/>
          </a:ln>
        </p:spPr>
        <p:txBody>
          <a:bodyPr/>
          <a:lstStyle/>
          <a:p>
            <a:endParaRPr lang="en-GB"/>
          </a:p>
        </p:txBody>
      </p:sp>
      <p:sp>
        <p:nvSpPr>
          <p:cNvPr id="3" name="AutoShape 3"/>
          <p:cNvSpPr/>
          <p:nvPr/>
        </p:nvSpPr>
        <p:spPr>
          <a:xfrm>
            <a:off x="6570000" y="10178662"/>
            <a:ext cx="1117001" cy="203918"/>
          </a:xfrm>
          <a:prstGeom prst="rect">
            <a:avLst/>
          </a:prstGeom>
          <a:solidFill>
            <a:srgbClr val="48A877"/>
          </a:solidFill>
        </p:spPr>
        <p:txBody>
          <a:bodyPr/>
          <a:lstStyle/>
          <a:p>
            <a:endParaRPr lang="en-GB"/>
          </a:p>
        </p:txBody>
      </p:sp>
      <p:sp>
        <p:nvSpPr>
          <p:cNvPr id="4" name="Freeform 4"/>
          <p:cNvSpPr/>
          <p:nvPr/>
        </p:nvSpPr>
        <p:spPr>
          <a:xfrm>
            <a:off x="756000" y="9936000"/>
            <a:ext cx="863199" cy="526926"/>
          </a:xfrm>
          <a:custGeom>
            <a:avLst/>
            <a:gdLst/>
            <a:ahLst/>
            <a:cxnLst/>
            <a:rect l="l" t="t" r="r" b="b"/>
            <a:pathLst>
              <a:path w="863199" h="526926">
                <a:moveTo>
                  <a:pt x="0" y="0"/>
                </a:moveTo>
                <a:lnTo>
                  <a:pt x="863199" y="0"/>
                </a:lnTo>
                <a:lnTo>
                  <a:pt x="863199" y="526926"/>
                </a:lnTo>
                <a:lnTo>
                  <a:pt x="0" y="526926"/>
                </a:lnTo>
                <a:lnTo>
                  <a:pt x="0" y="0"/>
                </a:lnTo>
                <a:close/>
              </a:path>
            </a:pathLst>
          </a:custGeom>
          <a:blipFill>
            <a:blip r:embed="rId2"/>
            <a:stretch>
              <a:fillRect l="-11796" t="-48922" r="-12592" b="-54849"/>
            </a:stretch>
          </a:blipFill>
        </p:spPr>
        <p:txBody>
          <a:bodyPr/>
          <a:lstStyle/>
          <a:p>
            <a:endParaRPr lang="en-GB"/>
          </a:p>
        </p:txBody>
      </p:sp>
      <p:sp>
        <p:nvSpPr>
          <p:cNvPr id="7" name="TextBox 7"/>
          <p:cNvSpPr txBox="1"/>
          <p:nvPr/>
        </p:nvSpPr>
        <p:spPr>
          <a:xfrm>
            <a:off x="6631271" y="10212041"/>
            <a:ext cx="172729" cy="115416"/>
          </a:xfrm>
          <a:prstGeom prst="rect">
            <a:avLst/>
          </a:prstGeom>
        </p:spPr>
        <p:txBody>
          <a:bodyPr lIns="0" tIns="0" rIns="0" bIns="0" rtlCol="0" anchor="t">
            <a:spAutoFit/>
          </a:bodyPr>
          <a:lstStyle/>
          <a:p>
            <a:pPr marL="0" lvl="0" indent="0" algn="r">
              <a:lnSpc>
                <a:spcPts val="900"/>
              </a:lnSpc>
              <a:spcBef>
                <a:spcPct val="0"/>
              </a:spcBef>
            </a:pPr>
            <a:r>
              <a:rPr lang="en-US" sz="900" spc="31">
                <a:solidFill>
                  <a:srgbClr val="FFFFFF"/>
                </a:solidFill>
                <a:latin typeface="Lato"/>
              </a:rPr>
              <a:t>6</a:t>
            </a:r>
          </a:p>
        </p:txBody>
      </p:sp>
      <p:sp>
        <p:nvSpPr>
          <p:cNvPr id="19" name="TextBox 7">
            <a:extLst>
              <a:ext uri="{FF2B5EF4-FFF2-40B4-BE49-F238E27FC236}">
                <a16:creationId xmlns:a16="http://schemas.microsoft.com/office/drawing/2014/main" id="{A9EB22C4-22A4-E87E-D874-31F1E6BED616}"/>
              </a:ext>
            </a:extLst>
          </p:cNvPr>
          <p:cNvSpPr txBox="1"/>
          <p:nvPr/>
        </p:nvSpPr>
        <p:spPr>
          <a:xfrm>
            <a:off x="756000" y="665198"/>
            <a:ext cx="3090093" cy="343364"/>
          </a:xfrm>
          <a:prstGeom prst="rect">
            <a:avLst/>
          </a:prstGeom>
        </p:spPr>
        <p:txBody>
          <a:bodyPr lIns="0" tIns="0" rIns="0" bIns="0" rtlCol="0" anchor="t">
            <a:spAutoFit/>
          </a:bodyPr>
          <a:lstStyle/>
          <a:p>
            <a:pPr marL="0" lvl="0" indent="0">
              <a:lnSpc>
                <a:spcPts val="1400"/>
              </a:lnSpc>
              <a:spcBef>
                <a:spcPct val="0"/>
              </a:spcBef>
            </a:pPr>
            <a:r>
              <a:rPr lang="ro-RO" sz="1000" spc="50" dirty="0">
                <a:solidFill>
                  <a:srgbClr val="48A877"/>
                </a:solidFill>
                <a:latin typeface="Arial"/>
              </a:rPr>
              <a:t>INSTRUCȚIUNI</a:t>
            </a:r>
            <a:r>
              <a:rPr lang="en-US" sz="1000" spc="50" dirty="0">
                <a:solidFill>
                  <a:srgbClr val="48A877"/>
                </a:solidFill>
                <a:latin typeface="Arial"/>
              </a:rPr>
              <a:t> PRIVIND ÎNREGISTRAREA AMBALAJELOR</a:t>
            </a:r>
          </a:p>
        </p:txBody>
      </p:sp>
      <p:sp>
        <p:nvSpPr>
          <p:cNvPr id="6" name="TextBox 6">
            <a:extLst>
              <a:ext uri="{FF2B5EF4-FFF2-40B4-BE49-F238E27FC236}">
                <a16:creationId xmlns:a16="http://schemas.microsoft.com/office/drawing/2014/main" id="{A8C4F5C9-FCDA-345E-B7B9-8A7E938154A7}"/>
              </a:ext>
            </a:extLst>
          </p:cNvPr>
          <p:cNvSpPr txBox="1"/>
          <p:nvPr/>
        </p:nvSpPr>
        <p:spPr>
          <a:xfrm>
            <a:off x="841655" y="1090888"/>
            <a:ext cx="6127036" cy="5866799"/>
          </a:xfrm>
          <a:prstGeom prst="rect">
            <a:avLst/>
          </a:prstGeom>
        </p:spPr>
        <p:txBody>
          <a:bodyPr wrap="square" lIns="0" tIns="0" rIns="0" bIns="0" rtlCol="0" anchor="t">
            <a:spAutoFit/>
          </a:bodyPr>
          <a:lstStyle/>
          <a:p>
            <a:pPr>
              <a:lnSpc>
                <a:spcPts val="1680"/>
              </a:lnSpc>
              <a:spcBef>
                <a:spcPct val="0"/>
              </a:spcBef>
            </a:pPr>
            <a:r>
              <a:rPr lang="en-US" sz="1200" b="1" dirty="0" err="1">
                <a:solidFill>
                  <a:srgbClr val="000000"/>
                </a:solidFill>
                <a:latin typeface="Arial"/>
              </a:rPr>
              <a:t>Instrucțiuni</a:t>
            </a:r>
            <a:r>
              <a:rPr lang="en-US" sz="1200" b="1" dirty="0">
                <a:solidFill>
                  <a:srgbClr val="000000"/>
                </a:solidFill>
                <a:latin typeface="Arial"/>
              </a:rPr>
              <a:t> de </a:t>
            </a:r>
            <a:r>
              <a:rPr lang="en-US" sz="1200" b="1" dirty="0" err="1">
                <a:solidFill>
                  <a:srgbClr val="000000"/>
                </a:solidFill>
                <a:latin typeface="Arial"/>
              </a:rPr>
              <a:t>încărcare</a:t>
            </a:r>
            <a:r>
              <a:rPr lang="en-US" sz="1200" b="1" dirty="0">
                <a:solidFill>
                  <a:srgbClr val="000000"/>
                </a:solidFill>
                <a:latin typeface="Arial"/>
              </a:rPr>
              <a:t> </a:t>
            </a:r>
            <a:r>
              <a:rPr lang="en-US" sz="1200" b="1" dirty="0" err="1">
                <a:solidFill>
                  <a:srgbClr val="000000"/>
                </a:solidFill>
                <a:latin typeface="Arial"/>
              </a:rPr>
              <a:t>în</a:t>
            </a:r>
            <a:r>
              <a:rPr lang="en-US" sz="1200" b="1" dirty="0">
                <a:solidFill>
                  <a:srgbClr val="000000"/>
                </a:solidFill>
                <a:latin typeface="Arial"/>
              </a:rPr>
              <a:t> </a:t>
            </a:r>
            <a:r>
              <a:rPr lang="en-US" sz="1200" b="1" dirty="0" err="1">
                <a:solidFill>
                  <a:srgbClr val="000000"/>
                </a:solidFill>
                <a:latin typeface="Arial"/>
              </a:rPr>
              <a:t>masă</a:t>
            </a:r>
            <a:r>
              <a:rPr lang="en-US" sz="1200" b="1" dirty="0">
                <a:solidFill>
                  <a:srgbClr val="000000"/>
                </a:solidFill>
                <a:latin typeface="Arial"/>
              </a:rPr>
              <a:t> - </a:t>
            </a:r>
            <a:r>
              <a:rPr lang="en-US" sz="1200" dirty="0" err="1">
                <a:solidFill>
                  <a:srgbClr val="000000"/>
                </a:solidFill>
                <a:latin typeface="Arial"/>
              </a:rPr>
              <a:t>Acest</a:t>
            </a:r>
            <a:r>
              <a:rPr lang="en-US" sz="1200" dirty="0">
                <a:solidFill>
                  <a:srgbClr val="000000"/>
                </a:solidFill>
                <a:latin typeface="Arial"/>
              </a:rPr>
              <a:t> document include </a:t>
            </a:r>
            <a:r>
              <a:rPr lang="en-US" sz="1200" dirty="0" err="1">
                <a:solidFill>
                  <a:srgbClr val="000000"/>
                </a:solidFill>
                <a:latin typeface="Arial"/>
              </a:rPr>
              <a:t>instrucțiuni</a:t>
            </a:r>
            <a:r>
              <a:rPr lang="en-US" sz="1200" dirty="0">
                <a:solidFill>
                  <a:srgbClr val="000000"/>
                </a:solidFill>
                <a:latin typeface="Arial"/>
              </a:rPr>
              <a:t> </a:t>
            </a:r>
            <a:r>
              <a:rPr lang="en-US" sz="1200" dirty="0" err="1">
                <a:solidFill>
                  <a:srgbClr val="000000"/>
                </a:solidFill>
                <a:latin typeface="Arial"/>
              </a:rPr>
              <a:t>detaliate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completarea</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încărcarea</a:t>
            </a:r>
            <a:r>
              <a:rPr lang="en-US" sz="1200" dirty="0">
                <a:solidFill>
                  <a:srgbClr val="000000"/>
                </a:solidFill>
                <a:latin typeface="Arial"/>
              </a:rPr>
              <a:t> </a:t>
            </a:r>
            <a:r>
              <a:rPr lang="en-US" sz="1200" dirty="0" err="1">
                <a:solidFill>
                  <a:srgbClr val="000000"/>
                </a:solidFill>
                <a:latin typeface="Arial"/>
              </a:rPr>
              <a:t>fișierului</a:t>
            </a:r>
            <a:r>
              <a:rPr lang="en-US" sz="1200" dirty="0">
                <a:solidFill>
                  <a:srgbClr val="000000"/>
                </a:solidFill>
                <a:latin typeface="Arial"/>
              </a:rPr>
              <a:t> CSV.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recomandăm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descărcați</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citiți</a:t>
            </a:r>
            <a:r>
              <a:rPr lang="en-US" sz="1200" dirty="0">
                <a:solidFill>
                  <a:srgbClr val="000000"/>
                </a:solidFill>
                <a:latin typeface="Arial"/>
              </a:rPr>
              <a:t> </a:t>
            </a:r>
            <a:r>
              <a:rPr lang="en-US" sz="1200" dirty="0" err="1">
                <a:solidFill>
                  <a:srgbClr val="000000"/>
                </a:solidFill>
                <a:latin typeface="Arial"/>
              </a:rPr>
              <a:t>acest</a:t>
            </a:r>
            <a:r>
              <a:rPr lang="en-US" sz="1200" dirty="0">
                <a:solidFill>
                  <a:srgbClr val="000000"/>
                </a:solidFill>
                <a:latin typeface="Arial"/>
              </a:rPr>
              <a:t> document </a:t>
            </a:r>
            <a:r>
              <a:rPr lang="en-US" sz="1200" dirty="0" err="1">
                <a:solidFill>
                  <a:srgbClr val="000000"/>
                </a:solidFill>
                <a:latin typeface="Arial"/>
              </a:rPr>
              <a:t>înainte</a:t>
            </a:r>
            <a:r>
              <a:rPr lang="en-US" sz="1200" dirty="0">
                <a:solidFill>
                  <a:srgbClr val="000000"/>
                </a:solidFill>
                <a:latin typeface="Arial"/>
              </a:rPr>
              <a:t> de a </a:t>
            </a:r>
            <a:r>
              <a:rPr lang="en-US" sz="1200" dirty="0" err="1">
                <a:solidFill>
                  <a:srgbClr val="000000"/>
                </a:solidFill>
                <a:latin typeface="Arial"/>
              </a:rPr>
              <a:t>adăuga</a:t>
            </a:r>
            <a:r>
              <a:rPr lang="en-US" sz="1200" dirty="0">
                <a:solidFill>
                  <a:srgbClr val="000000"/>
                </a:solidFill>
                <a:latin typeface="Arial"/>
              </a:rPr>
              <a:t> </a:t>
            </a:r>
            <a:r>
              <a:rPr lang="en-US" sz="1200" dirty="0" err="1">
                <a:solidFill>
                  <a:srgbClr val="000000"/>
                </a:solidFill>
                <a:latin typeface="Arial"/>
              </a:rPr>
              <a:t>produse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fișierul</a:t>
            </a:r>
            <a:r>
              <a:rPr lang="en-US" sz="1200" dirty="0">
                <a:solidFill>
                  <a:srgbClr val="000000"/>
                </a:solidFill>
                <a:latin typeface="Arial"/>
              </a:rPr>
              <a:t> CSV. </a:t>
            </a:r>
            <a:r>
              <a:rPr lang="en-US" sz="1200" dirty="0" err="1">
                <a:solidFill>
                  <a:srgbClr val="000000"/>
                </a:solidFill>
                <a:latin typeface="Arial"/>
              </a:rPr>
              <a:t>Instrucțiunile</a:t>
            </a:r>
            <a:r>
              <a:rPr lang="en-US" sz="1200" dirty="0">
                <a:solidFill>
                  <a:srgbClr val="000000"/>
                </a:solidFill>
                <a:latin typeface="Arial"/>
              </a:rPr>
              <a:t> </a:t>
            </a:r>
            <a:r>
              <a:rPr lang="en-US" sz="1200" dirty="0" err="1">
                <a:solidFill>
                  <a:srgbClr val="000000"/>
                </a:solidFill>
                <a:latin typeface="Arial"/>
              </a:rPr>
              <a:t>includ</a:t>
            </a:r>
            <a:r>
              <a:rPr lang="en-US" sz="1200" dirty="0">
                <a:solidFill>
                  <a:srgbClr val="000000"/>
                </a:solidFill>
                <a:latin typeface="Arial"/>
              </a:rPr>
              <a:t> </a:t>
            </a:r>
            <a:r>
              <a:rPr lang="en-US" sz="1200" dirty="0" err="1">
                <a:solidFill>
                  <a:srgbClr val="000000"/>
                </a:solidFill>
                <a:latin typeface="Arial"/>
              </a:rPr>
              <a:t>detalii</a:t>
            </a:r>
            <a:r>
              <a:rPr lang="en-US" sz="1200" dirty="0">
                <a:solidFill>
                  <a:srgbClr val="000000"/>
                </a:solidFill>
                <a:latin typeface="Arial"/>
              </a:rPr>
              <a:t> complete </a:t>
            </a:r>
            <a:r>
              <a:rPr lang="en-US" sz="1200" dirty="0" err="1">
                <a:solidFill>
                  <a:srgbClr val="000000"/>
                </a:solidFill>
                <a:latin typeface="Arial"/>
              </a:rPr>
              <a:t>despre</a:t>
            </a:r>
            <a:r>
              <a:rPr lang="en-US" sz="1200" dirty="0">
                <a:solidFill>
                  <a:srgbClr val="000000"/>
                </a:solidFill>
                <a:latin typeface="Arial"/>
              </a:rPr>
              <a:t> </a:t>
            </a:r>
            <a:r>
              <a:rPr lang="en-US" sz="1200" dirty="0" err="1">
                <a:solidFill>
                  <a:srgbClr val="000000"/>
                </a:solidFill>
                <a:latin typeface="Arial"/>
              </a:rPr>
              <a:t>câmpurile</a:t>
            </a:r>
            <a:r>
              <a:rPr lang="en-US" sz="1200" dirty="0">
                <a:solidFill>
                  <a:srgbClr val="000000"/>
                </a:solidFill>
                <a:latin typeface="Arial"/>
              </a:rPr>
              <a:t> </a:t>
            </a:r>
            <a:r>
              <a:rPr lang="en-US" sz="1200" dirty="0" err="1">
                <a:solidFill>
                  <a:srgbClr val="000000"/>
                </a:solidFill>
                <a:latin typeface="Arial"/>
              </a:rPr>
              <a:t>necesare</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despre</a:t>
            </a:r>
            <a:r>
              <a:rPr lang="en-US" sz="1200" dirty="0">
                <a:solidFill>
                  <a:srgbClr val="000000"/>
                </a:solidFill>
                <a:latin typeface="Arial"/>
              </a:rPr>
              <a:t> cum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a:t>
            </a:r>
            <a:r>
              <a:rPr lang="en-US" sz="1200" dirty="0" err="1">
                <a:solidFill>
                  <a:srgbClr val="000000"/>
                </a:solidFill>
                <a:latin typeface="Arial"/>
              </a:rPr>
              <a:t>corect</a:t>
            </a:r>
            <a:r>
              <a:rPr lang="en-US" sz="1200" dirty="0">
                <a:solidFill>
                  <a:srgbClr val="000000"/>
                </a:solidFill>
                <a:latin typeface="Arial"/>
              </a:rPr>
              <a:t> </a:t>
            </a:r>
            <a:r>
              <a:rPr lang="en-US" sz="1200" dirty="0" err="1">
                <a:solidFill>
                  <a:srgbClr val="000000"/>
                </a:solidFill>
                <a:latin typeface="Arial"/>
              </a:rPr>
              <a:t>detaliile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fiecare</a:t>
            </a:r>
            <a:r>
              <a:rPr lang="en-US" sz="1200" dirty="0">
                <a:solidFill>
                  <a:srgbClr val="000000"/>
                </a:solidFill>
                <a:latin typeface="Arial"/>
              </a:rPr>
              <a:t> </a:t>
            </a:r>
            <a:r>
              <a:rPr lang="en-US" sz="1200" dirty="0" err="1">
                <a:solidFill>
                  <a:srgbClr val="000000"/>
                </a:solidFill>
                <a:latin typeface="Arial"/>
              </a:rPr>
              <a:t>dintre</a:t>
            </a:r>
            <a:r>
              <a:rPr lang="en-US" sz="1200" dirty="0">
                <a:solidFill>
                  <a:srgbClr val="000000"/>
                </a:solidFill>
                <a:latin typeface="Arial"/>
              </a:rPr>
              <a:t> </a:t>
            </a:r>
            <a:r>
              <a:rPr lang="en-US" sz="1200" dirty="0" err="1">
                <a:solidFill>
                  <a:srgbClr val="000000"/>
                </a:solidFill>
                <a:latin typeface="Arial"/>
              </a:rPr>
              <a:t>produsele</a:t>
            </a:r>
            <a:r>
              <a:rPr lang="en-US" sz="1200" dirty="0">
                <a:solidFill>
                  <a:srgbClr val="000000"/>
                </a:solidFill>
                <a:latin typeface="Arial"/>
              </a:rPr>
              <a:t> </a:t>
            </a:r>
            <a:r>
              <a:rPr lang="en-US" sz="1200" dirty="0" err="1">
                <a:solidFill>
                  <a:srgbClr val="000000"/>
                </a:solidFill>
                <a:latin typeface="Arial"/>
              </a:rPr>
              <a:t>dumneavoastră</a:t>
            </a:r>
            <a:r>
              <a:rPr lang="en-US" sz="1200" dirty="0">
                <a:solidFill>
                  <a:srgbClr val="000000"/>
                </a:solidFill>
                <a:latin typeface="Arial"/>
              </a:rPr>
              <a:t>. </a:t>
            </a:r>
          </a:p>
          <a:p>
            <a:pPr>
              <a:lnSpc>
                <a:spcPts val="1680"/>
              </a:lnSpc>
              <a:spcBef>
                <a:spcPct val="0"/>
              </a:spcBef>
            </a:pPr>
            <a:endParaRPr lang="en-US" sz="1200" dirty="0">
              <a:solidFill>
                <a:srgbClr val="000000"/>
              </a:solidFill>
              <a:latin typeface="Arial"/>
            </a:endParaRPr>
          </a:p>
          <a:p>
            <a:pPr>
              <a:lnSpc>
                <a:spcPts val="1680"/>
              </a:lnSpc>
              <a:spcBef>
                <a:spcPct val="0"/>
              </a:spcBef>
            </a:pPr>
            <a:r>
              <a:rPr lang="en-US" sz="1200" dirty="0" err="1">
                <a:solidFill>
                  <a:srgbClr val="000000"/>
                </a:solidFill>
                <a:latin typeface="Arial"/>
              </a:rPr>
              <a:t>Dacă</a:t>
            </a:r>
            <a:r>
              <a:rPr lang="en-US" sz="1200" dirty="0">
                <a:solidFill>
                  <a:srgbClr val="000000"/>
                </a:solidFill>
                <a:latin typeface="Arial"/>
              </a:rPr>
              <a:t> </a:t>
            </a:r>
            <a:r>
              <a:rPr lang="en-US" sz="1200" dirty="0" err="1">
                <a:solidFill>
                  <a:srgbClr val="000000"/>
                </a:solidFill>
                <a:latin typeface="Arial"/>
              </a:rPr>
              <a:t>ați</a:t>
            </a:r>
            <a:r>
              <a:rPr lang="en-US" sz="1200" dirty="0">
                <a:solidFill>
                  <a:srgbClr val="000000"/>
                </a:solidFill>
                <a:latin typeface="Arial"/>
              </a:rPr>
              <a:t> </a:t>
            </a:r>
            <a:r>
              <a:rPr lang="en-US" sz="1200" dirty="0" err="1">
                <a:solidFill>
                  <a:srgbClr val="000000"/>
                </a:solidFill>
                <a:latin typeface="Arial"/>
              </a:rPr>
              <a:t>mai</a:t>
            </a:r>
            <a:r>
              <a:rPr lang="en-US" sz="1200" dirty="0">
                <a:solidFill>
                  <a:srgbClr val="000000"/>
                </a:solidFill>
                <a:latin typeface="Arial"/>
              </a:rPr>
              <a:t> </a:t>
            </a:r>
            <a:r>
              <a:rPr lang="en-US" sz="1200" dirty="0" err="1">
                <a:solidFill>
                  <a:srgbClr val="000000"/>
                </a:solidFill>
                <a:latin typeface="Arial"/>
              </a:rPr>
              <a:t>lucrat</a:t>
            </a:r>
            <a:r>
              <a:rPr lang="en-US" sz="1200" dirty="0">
                <a:solidFill>
                  <a:srgbClr val="000000"/>
                </a:solidFill>
                <a:latin typeface="Arial"/>
              </a:rPr>
              <a:t> </a:t>
            </a:r>
            <a:r>
              <a:rPr lang="en-US" sz="1200" dirty="0" err="1">
                <a:solidFill>
                  <a:srgbClr val="000000"/>
                </a:solidFill>
                <a:latin typeface="Arial"/>
              </a:rPr>
              <a:t>înainte</a:t>
            </a:r>
            <a:r>
              <a:rPr lang="en-US" sz="1200" dirty="0">
                <a:solidFill>
                  <a:srgbClr val="000000"/>
                </a:solidFill>
                <a:latin typeface="Arial"/>
              </a:rPr>
              <a:t> cu </a:t>
            </a:r>
            <a:r>
              <a:rPr lang="en-US" sz="1200" dirty="0" err="1">
                <a:solidFill>
                  <a:srgbClr val="000000"/>
                </a:solidFill>
                <a:latin typeface="Arial"/>
              </a:rPr>
              <a:t>fișiere</a:t>
            </a:r>
            <a:r>
              <a:rPr lang="en-US" sz="1200" dirty="0">
                <a:solidFill>
                  <a:srgbClr val="000000"/>
                </a:solidFill>
                <a:latin typeface="Arial"/>
              </a:rPr>
              <a:t> CSV, </a:t>
            </a:r>
            <a:r>
              <a:rPr lang="en-US" sz="1200" dirty="0" err="1">
                <a:solidFill>
                  <a:srgbClr val="000000"/>
                </a:solidFill>
                <a:latin typeface="Arial"/>
              </a:rPr>
              <a:t>știți</a:t>
            </a:r>
            <a:r>
              <a:rPr lang="en-US" sz="1200" dirty="0">
                <a:solidFill>
                  <a:srgbClr val="000000"/>
                </a:solidFill>
                <a:latin typeface="Arial"/>
              </a:rPr>
              <a:t> </a:t>
            </a:r>
            <a:r>
              <a:rPr lang="en-US" sz="1200" dirty="0" err="1">
                <a:solidFill>
                  <a:srgbClr val="000000"/>
                </a:solidFill>
                <a:latin typeface="Arial"/>
              </a:rPr>
              <a:t>deja</a:t>
            </a:r>
            <a:r>
              <a:rPr lang="en-US" sz="1200" dirty="0">
                <a:solidFill>
                  <a:srgbClr val="000000"/>
                </a:solidFill>
                <a:latin typeface="Arial"/>
              </a:rPr>
              <a:t> </a:t>
            </a:r>
            <a:r>
              <a:rPr lang="en-US" sz="1200" dirty="0" err="1">
                <a:solidFill>
                  <a:srgbClr val="000000"/>
                </a:solidFill>
                <a:latin typeface="Arial"/>
              </a:rPr>
              <a:t>că</a:t>
            </a:r>
            <a:r>
              <a:rPr lang="en-US" sz="1200" dirty="0">
                <a:solidFill>
                  <a:srgbClr val="000000"/>
                </a:solidFill>
                <a:latin typeface="Arial"/>
              </a:rPr>
              <a:t> o </a:t>
            </a:r>
            <a:r>
              <a:rPr lang="en-US" sz="1200" dirty="0" err="1">
                <a:solidFill>
                  <a:srgbClr val="000000"/>
                </a:solidFill>
                <a:latin typeface="Arial"/>
              </a:rPr>
              <a:t>mică</a:t>
            </a:r>
            <a:r>
              <a:rPr lang="en-US" sz="1200" dirty="0">
                <a:solidFill>
                  <a:srgbClr val="000000"/>
                </a:solidFill>
                <a:latin typeface="Arial"/>
              </a:rPr>
              <a:t> </a:t>
            </a:r>
            <a:r>
              <a:rPr lang="en-US" sz="1200" dirty="0" err="1">
                <a:solidFill>
                  <a:srgbClr val="000000"/>
                </a:solidFill>
                <a:latin typeface="Arial"/>
              </a:rPr>
              <a:t>greșeală</a:t>
            </a:r>
            <a:r>
              <a:rPr lang="en-US" sz="1200" dirty="0">
                <a:solidFill>
                  <a:srgbClr val="000000"/>
                </a:solidFill>
                <a:latin typeface="Arial"/>
              </a:rPr>
              <a:t> - cum </a:t>
            </a:r>
            <a:r>
              <a:rPr lang="en-US" sz="1200" dirty="0" err="1">
                <a:solidFill>
                  <a:srgbClr val="000000"/>
                </a:solidFill>
                <a:latin typeface="Arial"/>
              </a:rPr>
              <a:t>ar</a:t>
            </a:r>
            <a:r>
              <a:rPr lang="en-US" sz="1200" dirty="0">
                <a:solidFill>
                  <a:srgbClr val="000000"/>
                </a:solidFill>
                <a:latin typeface="Arial"/>
              </a:rPr>
              <a:t> fi o </a:t>
            </a:r>
            <a:r>
              <a:rPr lang="en-US" sz="1200" dirty="0" err="1">
                <a:solidFill>
                  <a:srgbClr val="000000"/>
                </a:solidFill>
                <a:latin typeface="Arial"/>
              </a:rPr>
              <a:t>virgulă</a:t>
            </a:r>
            <a:r>
              <a:rPr lang="en-US" sz="1200" dirty="0">
                <a:solidFill>
                  <a:srgbClr val="000000"/>
                </a:solidFill>
                <a:latin typeface="Arial"/>
              </a:rPr>
              <a:t> </a:t>
            </a:r>
            <a:r>
              <a:rPr lang="en-US" sz="1200" dirty="0" err="1">
                <a:solidFill>
                  <a:srgbClr val="000000"/>
                </a:solidFill>
                <a:latin typeface="Arial"/>
              </a:rPr>
              <a:t>lipsă</a:t>
            </a:r>
            <a:r>
              <a:rPr lang="en-US" sz="1200" dirty="0">
                <a:solidFill>
                  <a:srgbClr val="000000"/>
                </a:solidFill>
                <a:latin typeface="Arial"/>
              </a:rPr>
              <a:t> (,) </a:t>
            </a:r>
            <a:r>
              <a:rPr lang="en-US" sz="1200" dirty="0" err="1">
                <a:solidFill>
                  <a:srgbClr val="000000"/>
                </a:solidFill>
                <a:latin typeface="Arial"/>
              </a:rPr>
              <a:t>sau</a:t>
            </a:r>
            <a:r>
              <a:rPr lang="en-US" sz="1200" dirty="0">
                <a:solidFill>
                  <a:srgbClr val="000000"/>
                </a:solidFill>
                <a:latin typeface="Arial"/>
              </a:rPr>
              <a:t> un </a:t>
            </a:r>
            <a:r>
              <a:rPr lang="en-US" sz="1200" dirty="0" err="1">
                <a:solidFill>
                  <a:srgbClr val="000000"/>
                </a:solidFill>
                <a:latin typeface="Arial"/>
              </a:rPr>
              <a:t>punct</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plus (.) - </a:t>
            </a:r>
            <a:r>
              <a:rPr lang="en-US" sz="1200" dirty="0" err="1">
                <a:solidFill>
                  <a:srgbClr val="000000"/>
                </a:solidFill>
                <a:latin typeface="Arial"/>
              </a:rPr>
              <a:t>poate</a:t>
            </a:r>
            <a:r>
              <a:rPr lang="en-US" sz="1200" dirty="0">
                <a:solidFill>
                  <a:srgbClr val="000000"/>
                </a:solidFill>
                <a:latin typeface="Arial"/>
              </a:rPr>
              <a:t> </a:t>
            </a:r>
            <a:r>
              <a:rPr lang="en-US" sz="1200" dirty="0" err="1">
                <a:solidFill>
                  <a:srgbClr val="000000"/>
                </a:solidFill>
                <a:latin typeface="Arial"/>
              </a:rPr>
              <a:t>cauza</a:t>
            </a:r>
            <a:r>
              <a:rPr lang="en-US" sz="1200" dirty="0">
                <a:solidFill>
                  <a:srgbClr val="000000"/>
                </a:solidFill>
                <a:latin typeface="Arial"/>
              </a:rPr>
              <a:t> </a:t>
            </a:r>
            <a:r>
              <a:rPr lang="en-US" sz="1200" dirty="0" err="1">
                <a:solidFill>
                  <a:srgbClr val="000000"/>
                </a:solidFill>
                <a:latin typeface="Arial"/>
              </a:rPr>
              <a:t>erori</a:t>
            </a:r>
            <a:r>
              <a:rPr lang="en-US" sz="1200" dirty="0">
                <a:solidFill>
                  <a:srgbClr val="000000"/>
                </a:solidFill>
                <a:latin typeface="Arial"/>
              </a:rPr>
              <a:t>. </a:t>
            </a:r>
            <a:r>
              <a:rPr lang="en-US" sz="1200" dirty="0" err="1">
                <a:solidFill>
                  <a:srgbClr val="000000"/>
                </a:solidFill>
                <a:latin typeface="Arial"/>
              </a:rPr>
              <a:t>Urmând</a:t>
            </a:r>
            <a:r>
              <a:rPr lang="en-US" sz="1200" dirty="0">
                <a:solidFill>
                  <a:srgbClr val="000000"/>
                </a:solidFill>
                <a:latin typeface="Arial"/>
              </a:rPr>
              <a:t> cu </a:t>
            </a:r>
            <a:r>
              <a:rPr lang="en-US" sz="1200" dirty="0" err="1">
                <a:solidFill>
                  <a:srgbClr val="000000"/>
                </a:solidFill>
                <a:latin typeface="Arial"/>
              </a:rPr>
              <a:t>atenție</a:t>
            </a:r>
            <a:r>
              <a:rPr lang="en-US" sz="1200" dirty="0">
                <a:solidFill>
                  <a:srgbClr val="000000"/>
                </a:solidFill>
                <a:latin typeface="Arial"/>
              </a:rPr>
              <a:t> </a:t>
            </a:r>
            <a:r>
              <a:rPr lang="en-US" sz="1200" dirty="0" err="1">
                <a:solidFill>
                  <a:srgbClr val="000000"/>
                </a:solidFill>
                <a:latin typeface="Arial"/>
              </a:rPr>
              <a:t>aceste</a:t>
            </a:r>
            <a:r>
              <a:rPr lang="en-US" sz="1200" dirty="0">
                <a:solidFill>
                  <a:srgbClr val="000000"/>
                </a:solidFill>
                <a:latin typeface="Arial"/>
              </a:rPr>
              <a:t> </a:t>
            </a:r>
            <a:r>
              <a:rPr lang="en-US" sz="1200" dirty="0" err="1">
                <a:solidFill>
                  <a:srgbClr val="000000"/>
                </a:solidFill>
                <a:latin typeface="Arial"/>
              </a:rPr>
              <a:t>instrucțiuni</a:t>
            </a:r>
            <a:r>
              <a:rPr lang="en-US" sz="1200" dirty="0">
                <a:solidFill>
                  <a:srgbClr val="000000"/>
                </a:solidFill>
                <a:latin typeface="Arial"/>
              </a:rPr>
              <a:t>, </a:t>
            </a:r>
            <a:r>
              <a:rPr lang="en-US" sz="1200" dirty="0" err="1">
                <a:solidFill>
                  <a:srgbClr val="000000"/>
                </a:solidFill>
                <a:latin typeface="Arial"/>
              </a:rPr>
              <a:t>veți</a:t>
            </a:r>
            <a:r>
              <a:rPr lang="en-US" sz="1200" dirty="0">
                <a:solidFill>
                  <a:srgbClr val="000000"/>
                </a:solidFill>
                <a:latin typeface="Arial"/>
              </a:rPr>
              <a:t> </a:t>
            </a:r>
            <a:r>
              <a:rPr lang="en-US" sz="1200" dirty="0" err="1">
                <a:solidFill>
                  <a:srgbClr val="000000"/>
                </a:solidFill>
                <a:latin typeface="Arial"/>
              </a:rPr>
              <a:t>preveni</a:t>
            </a:r>
            <a:r>
              <a:rPr lang="en-US" sz="1200" dirty="0">
                <a:solidFill>
                  <a:srgbClr val="000000"/>
                </a:solidFill>
                <a:latin typeface="Arial"/>
              </a:rPr>
              <a:t> </a:t>
            </a:r>
            <a:r>
              <a:rPr lang="en-US" sz="1200" dirty="0" err="1">
                <a:solidFill>
                  <a:srgbClr val="000000"/>
                </a:solidFill>
                <a:latin typeface="Arial"/>
              </a:rPr>
              <a:t>erorile</a:t>
            </a:r>
            <a:r>
              <a:rPr lang="en-US" sz="1200" dirty="0">
                <a:solidFill>
                  <a:srgbClr val="000000"/>
                </a:solidFill>
                <a:latin typeface="Arial"/>
              </a:rPr>
              <a:t> </a:t>
            </a:r>
            <a:r>
              <a:rPr lang="en-US" sz="1200" dirty="0" err="1">
                <a:solidFill>
                  <a:srgbClr val="000000"/>
                </a:solidFill>
                <a:latin typeface="Arial"/>
              </a:rPr>
              <a:t>evitabile</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a:t>
            </a:r>
            <a:r>
              <a:rPr lang="en-US" sz="1200" dirty="0" err="1">
                <a:solidFill>
                  <a:srgbClr val="000000"/>
                </a:solidFill>
                <a:latin typeface="Arial"/>
              </a:rPr>
              <a:t>confuziile</a:t>
            </a:r>
            <a:r>
              <a:rPr lang="en-US" sz="1200" dirty="0">
                <a:solidFill>
                  <a:srgbClr val="000000"/>
                </a:solidFill>
                <a:latin typeface="Arial"/>
              </a:rPr>
              <a:t> inutile. </a:t>
            </a:r>
          </a:p>
          <a:p>
            <a:pPr>
              <a:lnSpc>
                <a:spcPts val="1680"/>
              </a:lnSpc>
              <a:spcBef>
                <a:spcPct val="0"/>
              </a:spcBef>
            </a:pPr>
            <a:endParaRPr lang="en-US" sz="1200" dirty="0">
              <a:solidFill>
                <a:srgbClr val="000000"/>
              </a:solidFill>
              <a:latin typeface="Arial"/>
            </a:endParaRPr>
          </a:p>
          <a:p>
            <a:pPr>
              <a:lnSpc>
                <a:spcPts val="1680"/>
              </a:lnSpc>
              <a:spcBef>
                <a:spcPct val="0"/>
              </a:spcBef>
            </a:pP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rugăm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rețineți</a:t>
            </a:r>
            <a:r>
              <a:rPr lang="en-US" sz="1200" dirty="0">
                <a:solidFill>
                  <a:srgbClr val="000000"/>
                </a:solidFill>
                <a:latin typeface="Arial"/>
              </a:rPr>
              <a:t> </a:t>
            </a:r>
            <a:r>
              <a:rPr lang="en-US" sz="1200" dirty="0" err="1">
                <a:solidFill>
                  <a:srgbClr val="000000"/>
                </a:solidFill>
                <a:latin typeface="Arial"/>
              </a:rPr>
              <a:t>că</a:t>
            </a:r>
            <a:r>
              <a:rPr lang="en-US" sz="1200" dirty="0">
                <a:solidFill>
                  <a:srgbClr val="000000"/>
                </a:solidFill>
                <a:latin typeface="Arial"/>
              </a:rPr>
              <a:t> </a:t>
            </a:r>
            <a:r>
              <a:rPr lang="en-US" sz="1200" dirty="0" err="1">
                <a:solidFill>
                  <a:srgbClr val="000000"/>
                </a:solidFill>
                <a:latin typeface="Arial"/>
              </a:rPr>
              <a:t>există</a:t>
            </a:r>
            <a:r>
              <a:rPr lang="en-US" sz="1200" dirty="0">
                <a:solidFill>
                  <a:srgbClr val="000000"/>
                </a:solidFill>
                <a:latin typeface="Arial"/>
              </a:rPr>
              <a:t> </a:t>
            </a:r>
            <a:r>
              <a:rPr lang="en-US" sz="1200" dirty="0" err="1">
                <a:solidFill>
                  <a:srgbClr val="000000"/>
                </a:solidFill>
                <a:latin typeface="Arial"/>
              </a:rPr>
              <a:t>mai</a:t>
            </a:r>
            <a:r>
              <a:rPr lang="en-US" sz="1200" dirty="0">
                <a:solidFill>
                  <a:srgbClr val="000000"/>
                </a:solidFill>
                <a:latin typeface="Arial"/>
              </a:rPr>
              <a:t> </a:t>
            </a:r>
            <a:r>
              <a:rPr lang="en-US" sz="1200" dirty="0" err="1">
                <a:solidFill>
                  <a:srgbClr val="000000"/>
                </a:solidFill>
                <a:latin typeface="Arial"/>
              </a:rPr>
              <a:t>multe</a:t>
            </a:r>
            <a:r>
              <a:rPr lang="en-US" sz="1200" dirty="0">
                <a:solidFill>
                  <a:srgbClr val="000000"/>
                </a:solidFill>
                <a:latin typeface="Arial"/>
              </a:rPr>
              <a:t> file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partea</a:t>
            </a:r>
            <a:r>
              <a:rPr lang="en-US" sz="1200" dirty="0">
                <a:solidFill>
                  <a:srgbClr val="000000"/>
                </a:solidFill>
                <a:latin typeface="Arial"/>
              </a:rPr>
              <a:t> de </a:t>
            </a:r>
            <a:r>
              <a:rPr lang="en-US" sz="1200" dirty="0" err="1">
                <a:solidFill>
                  <a:srgbClr val="000000"/>
                </a:solidFill>
                <a:latin typeface="Arial"/>
              </a:rPr>
              <a:t>jos</a:t>
            </a:r>
            <a:r>
              <a:rPr lang="en-US" sz="1200" dirty="0">
                <a:solidFill>
                  <a:srgbClr val="000000"/>
                </a:solidFill>
                <a:latin typeface="Arial"/>
              </a:rPr>
              <a:t> a </a:t>
            </a:r>
            <a:r>
              <a:rPr lang="en-US" sz="1200" dirty="0" err="1">
                <a:solidFill>
                  <a:srgbClr val="000000"/>
                </a:solidFill>
                <a:latin typeface="Arial"/>
              </a:rPr>
              <a:t>acestui</a:t>
            </a:r>
            <a:r>
              <a:rPr lang="en-US" sz="1200" dirty="0">
                <a:solidFill>
                  <a:srgbClr val="000000"/>
                </a:solidFill>
                <a:latin typeface="Arial"/>
              </a:rPr>
              <a:t> document.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rugăm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asigurați</a:t>
            </a:r>
            <a:r>
              <a:rPr lang="en-US" sz="1200" dirty="0">
                <a:solidFill>
                  <a:srgbClr val="000000"/>
                </a:solidFill>
                <a:latin typeface="Arial"/>
              </a:rPr>
              <a:t> </a:t>
            </a:r>
            <a:r>
              <a:rPr lang="en-US" sz="1200" dirty="0" err="1">
                <a:solidFill>
                  <a:srgbClr val="000000"/>
                </a:solidFill>
                <a:latin typeface="Arial"/>
              </a:rPr>
              <a:t>că</a:t>
            </a:r>
            <a:r>
              <a:rPr lang="en-US" sz="1200" dirty="0">
                <a:solidFill>
                  <a:srgbClr val="000000"/>
                </a:solidFill>
                <a:latin typeface="Arial"/>
              </a:rPr>
              <a:t> </a:t>
            </a:r>
            <a:r>
              <a:rPr lang="en-US" sz="1200" dirty="0" err="1">
                <a:solidFill>
                  <a:srgbClr val="000000"/>
                </a:solidFill>
                <a:latin typeface="Arial"/>
              </a:rPr>
              <a:t>analizați</a:t>
            </a:r>
            <a:r>
              <a:rPr lang="en-US" sz="1200" dirty="0">
                <a:solidFill>
                  <a:srgbClr val="000000"/>
                </a:solidFill>
                <a:latin typeface="Arial"/>
              </a:rPr>
              <a:t> </a:t>
            </a:r>
            <a:r>
              <a:rPr lang="en-US" sz="1200" dirty="0" err="1">
                <a:solidFill>
                  <a:srgbClr val="000000"/>
                </a:solidFill>
                <a:latin typeface="Arial"/>
              </a:rPr>
              <a:t>fiecare</a:t>
            </a:r>
            <a:r>
              <a:rPr lang="en-US" sz="1200" dirty="0">
                <a:solidFill>
                  <a:srgbClr val="000000"/>
                </a:solidFill>
                <a:latin typeface="Arial"/>
              </a:rPr>
              <a:t> </a:t>
            </a:r>
            <a:r>
              <a:rPr lang="en-US" sz="1200" dirty="0" err="1">
                <a:solidFill>
                  <a:srgbClr val="000000"/>
                </a:solidFill>
                <a:latin typeface="Arial"/>
              </a:rPr>
              <a:t>filă</a:t>
            </a:r>
            <a:r>
              <a:rPr lang="en-US" sz="1200" dirty="0">
                <a:solidFill>
                  <a:srgbClr val="000000"/>
                </a:solidFill>
                <a:latin typeface="Arial"/>
              </a:rPr>
              <a:t>. </a:t>
            </a:r>
          </a:p>
          <a:p>
            <a:pPr lvl="0" algn="l">
              <a:lnSpc>
                <a:spcPts val="1680"/>
              </a:lnSpc>
              <a:spcBef>
                <a:spcPct val="0"/>
              </a:spcBef>
            </a:pPr>
            <a:endParaRPr lang="en-US" sz="1200" dirty="0">
              <a:solidFill>
                <a:srgbClr val="000000"/>
              </a:solidFill>
              <a:latin typeface="Arial"/>
            </a:endParaRPr>
          </a:p>
          <a:p>
            <a:pPr lvl="0" algn="l">
              <a:lnSpc>
                <a:spcPts val="1680"/>
              </a:lnSpc>
              <a:spcBef>
                <a:spcPct val="0"/>
              </a:spcBef>
            </a:pPr>
            <a:r>
              <a:rPr lang="en-US" sz="1200" dirty="0" err="1">
                <a:solidFill>
                  <a:srgbClr val="000000"/>
                </a:solidFill>
                <a:latin typeface="Arial"/>
              </a:rPr>
              <a:t>Exemplu</a:t>
            </a:r>
            <a:r>
              <a:rPr lang="en-US" sz="1200" dirty="0">
                <a:solidFill>
                  <a:srgbClr val="000000"/>
                </a:solidFill>
                <a:latin typeface="Arial"/>
              </a:rPr>
              <a:t> de </a:t>
            </a:r>
            <a:r>
              <a:rPr lang="en-US" sz="1200" dirty="0" err="1">
                <a:solidFill>
                  <a:srgbClr val="000000"/>
                </a:solidFill>
                <a:latin typeface="Arial"/>
              </a:rPr>
              <a:t>încărcare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masă</a:t>
            </a:r>
            <a:r>
              <a:rPr lang="en-US" sz="1200" dirty="0">
                <a:solidFill>
                  <a:srgbClr val="000000"/>
                </a:solidFill>
                <a:latin typeface="Arial"/>
              </a:rPr>
              <a:t> - </a:t>
            </a:r>
            <a:r>
              <a:rPr lang="en-US" sz="1200" dirty="0" err="1">
                <a:solidFill>
                  <a:srgbClr val="000000"/>
                </a:solidFill>
                <a:latin typeface="Arial"/>
              </a:rPr>
              <a:t>Acest</a:t>
            </a:r>
            <a:r>
              <a:rPr lang="en-US" sz="1200" dirty="0">
                <a:solidFill>
                  <a:srgbClr val="000000"/>
                </a:solidFill>
                <a:latin typeface="Arial"/>
              </a:rPr>
              <a:t> document </a:t>
            </a:r>
            <a:r>
              <a:rPr lang="en-US" sz="1200" dirty="0" err="1">
                <a:solidFill>
                  <a:srgbClr val="000000"/>
                </a:solidFill>
                <a:latin typeface="Arial"/>
              </a:rPr>
              <a:t>este</a:t>
            </a:r>
            <a:r>
              <a:rPr lang="en-US" sz="1200" dirty="0">
                <a:solidFill>
                  <a:srgbClr val="000000"/>
                </a:solidFill>
                <a:latin typeface="Arial"/>
              </a:rPr>
              <a:t> un </a:t>
            </a:r>
            <a:r>
              <a:rPr lang="en-US" sz="1200" dirty="0" err="1">
                <a:solidFill>
                  <a:srgbClr val="000000"/>
                </a:solidFill>
                <a:latin typeface="Arial"/>
              </a:rPr>
              <a:t>exemplu</a:t>
            </a:r>
            <a:r>
              <a:rPr lang="en-US" sz="1200" dirty="0">
                <a:solidFill>
                  <a:srgbClr val="000000"/>
                </a:solidFill>
                <a:latin typeface="Arial"/>
              </a:rPr>
              <a:t> de </a:t>
            </a:r>
            <a:r>
              <a:rPr lang="en-US" sz="1200" dirty="0" err="1">
                <a:solidFill>
                  <a:srgbClr val="000000"/>
                </a:solidFill>
                <a:latin typeface="Arial"/>
              </a:rPr>
              <a:t>fișier</a:t>
            </a:r>
            <a:r>
              <a:rPr lang="en-US" sz="1200" dirty="0">
                <a:solidFill>
                  <a:srgbClr val="000000"/>
                </a:solidFill>
                <a:latin typeface="Arial"/>
              </a:rPr>
              <a:t> CSV de </a:t>
            </a:r>
            <a:r>
              <a:rPr lang="en-US" sz="1200" dirty="0" err="1">
                <a:solidFill>
                  <a:srgbClr val="000000"/>
                </a:solidFill>
                <a:latin typeface="Arial"/>
              </a:rPr>
              <a:t>încărcare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masă</a:t>
            </a:r>
            <a:r>
              <a:rPr lang="en-US" sz="1200" dirty="0">
                <a:solidFill>
                  <a:srgbClr val="000000"/>
                </a:solidFill>
                <a:latin typeface="Arial"/>
              </a:rPr>
              <a:t>. </a:t>
            </a:r>
            <a:r>
              <a:rPr lang="en-US" sz="1200" dirty="0" err="1">
                <a:solidFill>
                  <a:srgbClr val="000000"/>
                </a:solidFill>
                <a:latin typeface="Arial"/>
              </a:rPr>
              <a:t>Puteți</a:t>
            </a:r>
            <a:r>
              <a:rPr lang="en-US" sz="1200" dirty="0">
                <a:solidFill>
                  <a:srgbClr val="000000"/>
                </a:solidFill>
                <a:latin typeface="Arial"/>
              </a:rPr>
              <a:t> </a:t>
            </a:r>
            <a:r>
              <a:rPr lang="en-US" sz="1200" dirty="0" err="1">
                <a:solidFill>
                  <a:srgbClr val="000000"/>
                </a:solidFill>
                <a:latin typeface="Arial"/>
              </a:rPr>
              <a:t>utiliza</a:t>
            </a:r>
            <a:r>
              <a:rPr lang="en-US" sz="1200" dirty="0">
                <a:solidFill>
                  <a:srgbClr val="000000"/>
                </a:solidFill>
                <a:latin typeface="Arial"/>
              </a:rPr>
              <a:t> </a:t>
            </a:r>
            <a:r>
              <a:rPr lang="en-US" sz="1200" dirty="0" err="1">
                <a:solidFill>
                  <a:srgbClr val="000000"/>
                </a:solidFill>
                <a:latin typeface="Arial"/>
              </a:rPr>
              <a:t>acest</a:t>
            </a:r>
            <a:r>
              <a:rPr lang="en-US" sz="1200" dirty="0">
                <a:solidFill>
                  <a:srgbClr val="000000"/>
                </a:solidFill>
                <a:latin typeface="Arial"/>
              </a:rPr>
              <a:t> </a:t>
            </a:r>
            <a:r>
              <a:rPr lang="en-US" sz="1200" dirty="0" err="1">
                <a:solidFill>
                  <a:srgbClr val="000000"/>
                </a:solidFill>
                <a:latin typeface="Arial"/>
              </a:rPr>
              <a:t>fișier</a:t>
            </a:r>
            <a:r>
              <a:rPr lang="en-US" sz="1200" dirty="0">
                <a:solidFill>
                  <a:srgbClr val="000000"/>
                </a:solidFill>
                <a:latin typeface="Arial"/>
              </a:rPr>
              <a:t> ca </a:t>
            </a:r>
            <a:r>
              <a:rPr lang="en-US" sz="1200" dirty="0" err="1">
                <a:solidFill>
                  <a:srgbClr val="000000"/>
                </a:solidFill>
                <a:latin typeface="Arial"/>
              </a:rPr>
              <a:t>referință</a:t>
            </a:r>
            <a:r>
              <a:rPr lang="en-US" sz="1200" dirty="0">
                <a:solidFill>
                  <a:srgbClr val="000000"/>
                </a:solidFill>
                <a:latin typeface="Arial"/>
              </a:rPr>
              <a:t> </a:t>
            </a:r>
            <a:r>
              <a:rPr lang="en-US" sz="1200" dirty="0" err="1">
                <a:solidFill>
                  <a:srgbClr val="000000"/>
                </a:solidFill>
                <a:latin typeface="Arial"/>
              </a:rPr>
              <a:t>utilă</a:t>
            </a:r>
            <a:r>
              <a:rPr lang="en-US" sz="1200" dirty="0">
                <a:solidFill>
                  <a:srgbClr val="000000"/>
                </a:solidFill>
                <a:latin typeface="Arial"/>
              </a:rPr>
              <a:t> pe </a:t>
            </a:r>
            <a:r>
              <a:rPr lang="en-US" sz="1200" dirty="0" err="1">
                <a:solidFill>
                  <a:srgbClr val="000000"/>
                </a:solidFill>
                <a:latin typeface="Arial"/>
              </a:rPr>
              <a:t>măsură</a:t>
            </a:r>
            <a:r>
              <a:rPr lang="en-US" sz="1200" dirty="0">
                <a:solidFill>
                  <a:srgbClr val="000000"/>
                </a:solidFill>
                <a:latin typeface="Arial"/>
              </a:rPr>
              <a:t> </a:t>
            </a:r>
            <a:r>
              <a:rPr lang="en-US" sz="1200" dirty="0" err="1">
                <a:solidFill>
                  <a:srgbClr val="000000"/>
                </a:solidFill>
                <a:latin typeface="Arial"/>
              </a:rPr>
              <a:t>ce</a:t>
            </a:r>
            <a:r>
              <a:rPr lang="en-US" sz="1200" dirty="0">
                <a:solidFill>
                  <a:srgbClr val="000000"/>
                </a:solidFill>
                <a:latin typeface="Arial"/>
              </a:rPr>
              <a:t> </a:t>
            </a:r>
            <a:r>
              <a:rPr lang="en-US" sz="1200" dirty="0" err="1">
                <a:solidFill>
                  <a:srgbClr val="000000"/>
                </a:solidFill>
                <a:latin typeface="Arial"/>
              </a:rPr>
              <a:t>adăugați</a:t>
            </a:r>
            <a:r>
              <a:rPr lang="en-US" sz="1200" dirty="0">
                <a:solidFill>
                  <a:srgbClr val="000000"/>
                </a:solidFill>
                <a:latin typeface="Arial"/>
              </a:rPr>
              <a:t> </a:t>
            </a:r>
            <a:r>
              <a:rPr lang="en-US" sz="1200" dirty="0" err="1">
                <a:solidFill>
                  <a:srgbClr val="000000"/>
                </a:solidFill>
                <a:latin typeface="Arial"/>
              </a:rPr>
              <a:t>produse</a:t>
            </a:r>
            <a:r>
              <a:rPr lang="en-US" sz="1200" dirty="0">
                <a:solidFill>
                  <a:srgbClr val="000000"/>
                </a:solidFill>
                <a:latin typeface="Arial"/>
              </a:rPr>
              <a:t> la CSV-</a:t>
            </a:r>
            <a:r>
              <a:rPr lang="en-US" sz="1200" dirty="0" err="1">
                <a:solidFill>
                  <a:srgbClr val="000000"/>
                </a:solidFill>
                <a:latin typeface="Arial"/>
              </a:rPr>
              <a:t>ul</a:t>
            </a:r>
            <a:r>
              <a:rPr lang="en-US" sz="1200" dirty="0">
                <a:solidFill>
                  <a:srgbClr val="000000"/>
                </a:solidFill>
                <a:latin typeface="Arial"/>
              </a:rPr>
              <a:t> de </a:t>
            </a:r>
            <a:r>
              <a:rPr lang="en-US" sz="1200" dirty="0" err="1">
                <a:solidFill>
                  <a:srgbClr val="000000"/>
                </a:solidFill>
                <a:latin typeface="Arial"/>
              </a:rPr>
              <a:t>încărcare</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masă</a:t>
            </a:r>
            <a:r>
              <a:rPr lang="en-US" sz="1200" dirty="0">
                <a:solidFill>
                  <a:srgbClr val="000000"/>
                </a:solidFill>
                <a:latin typeface="Arial"/>
              </a:rPr>
              <a:t>.</a:t>
            </a:r>
            <a:endParaRPr lang="en-US" sz="1200" dirty="0">
              <a:solidFill>
                <a:srgbClr val="000000"/>
              </a:solidFill>
              <a:latin typeface="Arial"/>
              <a:cs typeface="Arial"/>
            </a:endParaRPr>
          </a:p>
          <a:p>
            <a:pPr lvl="0" algn="l">
              <a:lnSpc>
                <a:spcPts val="1680"/>
              </a:lnSpc>
              <a:spcBef>
                <a:spcPct val="0"/>
              </a:spcBef>
            </a:pPr>
            <a:endParaRPr lang="en-US" sz="1200" dirty="0">
              <a:solidFill>
                <a:srgbClr val="000000"/>
              </a:solidFill>
              <a:latin typeface="Arial"/>
            </a:endParaRPr>
          </a:p>
          <a:p>
            <a:pPr>
              <a:lnSpc>
                <a:spcPts val="1680"/>
              </a:lnSpc>
              <a:spcBef>
                <a:spcPct val="0"/>
              </a:spcBef>
            </a:pPr>
            <a:r>
              <a:rPr lang="en-GB" sz="1200" dirty="0" err="1">
                <a:solidFill>
                  <a:srgbClr val="000000"/>
                </a:solidFill>
                <a:effectLst/>
                <a:latin typeface="Arial"/>
                <a:ea typeface="Calibri"/>
                <a:cs typeface="Arial"/>
              </a:rPr>
              <a:t>Șablon</a:t>
            </a:r>
            <a:r>
              <a:rPr lang="en-GB" sz="1200" dirty="0">
                <a:solidFill>
                  <a:srgbClr val="000000"/>
                </a:solidFill>
                <a:effectLst/>
                <a:latin typeface="Arial"/>
                <a:ea typeface="Calibri"/>
                <a:cs typeface="Arial"/>
              </a:rPr>
              <a:t> CSV de </a:t>
            </a:r>
            <a:r>
              <a:rPr lang="en-US" sz="1200" b="1" dirty="0" err="1">
                <a:solidFill>
                  <a:srgbClr val="000000"/>
                </a:solidFill>
                <a:latin typeface="Arial"/>
              </a:rPr>
              <a:t>încărcare</a:t>
            </a:r>
            <a:r>
              <a:rPr lang="en-US" sz="1200" b="1" dirty="0">
                <a:solidFill>
                  <a:srgbClr val="000000"/>
                </a:solidFill>
                <a:latin typeface="Arial"/>
              </a:rPr>
              <a:t> </a:t>
            </a:r>
            <a:r>
              <a:rPr lang="en-US" sz="1200" b="1" dirty="0" err="1">
                <a:solidFill>
                  <a:srgbClr val="000000"/>
                </a:solidFill>
                <a:latin typeface="Arial"/>
              </a:rPr>
              <a:t>în</a:t>
            </a:r>
            <a:r>
              <a:rPr lang="en-US" sz="1200" b="1" dirty="0">
                <a:solidFill>
                  <a:srgbClr val="000000"/>
                </a:solidFill>
                <a:latin typeface="Arial"/>
              </a:rPr>
              <a:t> </a:t>
            </a:r>
            <a:r>
              <a:rPr lang="en-US" sz="1200" b="1" dirty="0" err="1">
                <a:solidFill>
                  <a:srgbClr val="000000"/>
                </a:solidFill>
                <a:latin typeface="Arial"/>
              </a:rPr>
              <a:t>masă</a:t>
            </a:r>
            <a:r>
              <a:rPr lang="en-US" sz="1200" b="1" dirty="0">
                <a:solidFill>
                  <a:srgbClr val="000000"/>
                </a:solidFill>
                <a:latin typeface="Arial"/>
              </a:rPr>
              <a:t> - </a:t>
            </a:r>
            <a:r>
              <a:rPr lang="en-US" sz="1200" dirty="0" err="1">
                <a:solidFill>
                  <a:srgbClr val="000000"/>
                </a:solidFill>
                <a:latin typeface="Arial"/>
              </a:rPr>
              <a:t>Acest</a:t>
            </a:r>
            <a:r>
              <a:rPr lang="en-US" sz="1200" dirty="0">
                <a:solidFill>
                  <a:srgbClr val="000000"/>
                </a:solidFill>
                <a:latin typeface="Arial"/>
              </a:rPr>
              <a:t> </a:t>
            </a:r>
            <a:r>
              <a:rPr lang="en-GB" sz="1200" dirty="0" err="1">
                <a:solidFill>
                  <a:srgbClr val="000000"/>
                </a:solidFill>
                <a:effectLst/>
                <a:latin typeface="Arial"/>
                <a:ea typeface="Calibri"/>
                <a:cs typeface="Arial"/>
              </a:rPr>
              <a:t>șablon</a:t>
            </a:r>
            <a:r>
              <a:rPr lang="en-GB" sz="1200" dirty="0">
                <a:solidFill>
                  <a:srgbClr val="000000"/>
                </a:solidFill>
                <a:effectLst/>
                <a:latin typeface="Arial"/>
                <a:ea typeface="Calibri"/>
                <a:cs typeface="Arial"/>
              </a:rPr>
              <a:t> CSV </a:t>
            </a:r>
            <a:r>
              <a:rPr lang="en-GB" sz="1200" dirty="0" err="1">
                <a:solidFill>
                  <a:srgbClr val="000000"/>
                </a:solidFill>
                <a:effectLst/>
                <a:latin typeface="Arial"/>
                <a:ea typeface="Calibri"/>
                <a:cs typeface="Arial"/>
              </a:rPr>
              <a:t>este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furnizat</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pentru</a:t>
            </a:r>
            <a:r>
              <a:rPr lang="en-GB" sz="1200" dirty="0">
                <a:solidFill>
                  <a:srgbClr val="000000"/>
                </a:solidFill>
                <a:effectLst/>
                <a:latin typeface="Arial"/>
                <a:ea typeface="Calibri"/>
                <a:cs typeface="Arial"/>
              </a:rPr>
              <a:t> a fi </a:t>
            </a:r>
            <a:r>
              <a:rPr lang="en-GB" sz="1200" dirty="0" err="1">
                <a:solidFill>
                  <a:srgbClr val="000000"/>
                </a:solidFill>
                <a:effectLst/>
                <a:latin typeface="Arial"/>
                <a:ea typeface="Calibri"/>
                <a:cs typeface="Arial"/>
              </a:rPr>
              <a:t>descărcat</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salvat</a:t>
            </a:r>
            <a:r>
              <a:rPr lang="en-GB" sz="1200" dirty="0">
                <a:solidFill>
                  <a:srgbClr val="000000"/>
                </a:solidFill>
                <a:effectLst/>
                <a:latin typeface="Arial"/>
                <a:ea typeface="Calibri"/>
                <a:cs typeface="Arial"/>
              </a:rPr>
              <a:t> ca" </a:t>
            </a:r>
            <a:r>
              <a:rPr lang="en-GB" sz="1200" dirty="0" err="1">
                <a:solidFill>
                  <a:srgbClr val="000000"/>
                </a:solidFill>
                <a:effectLst/>
                <a:latin typeface="Arial"/>
                <a:ea typeface="Calibri"/>
                <a:cs typeface="Arial"/>
              </a:rPr>
              <a:t>și</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pentru</a:t>
            </a:r>
            <a:r>
              <a:rPr lang="en-GB" sz="1200" dirty="0">
                <a:solidFill>
                  <a:srgbClr val="000000"/>
                </a:solidFill>
                <a:effectLst/>
                <a:latin typeface="Arial"/>
                <a:ea typeface="Calibri"/>
                <a:cs typeface="Arial"/>
              </a:rPr>
              <a:t> a introduce </a:t>
            </a:r>
            <a:r>
              <a:rPr lang="en-GB" sz="1200" dirty="0" err="1">
                <a:solidFill>
                  <a:srgbClr val="000000"/>
                </a:solidFill>
                <a:effectLst/>
                <a:latin typeface="Arial"/>
                <a:ea typeface="Calibri"/>
                <a:cs typeface="Arial"/>
              </a:rPr>
              <a:t>datele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despre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produsele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dumneavoastră</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în</a:t>
            </a:r>
            <a:r>
              <a:rPr lang="en-GB" sz="1200" dirty="0">
                <a:solidFill>
                  <a:srgbClr val="000000"/>
                </a:solidFill>
                <a:effectLst/>
                <a:latin typeface="Arial"/>
                <a:ea typeface="Calibri"/>
                <a:cs typeface="Arial"/>
              </a:rPr>
              <a:t> el. </a:t>
            </a:r>
            <a:r>
              <a:rPr lang="en-GB" sz="1200" dirty="0" err="1">
                <a:solidFill>
                  <a:srgbClr val="000000"/>
                </a:solidFill>
                <a:effectLst/>
                <a:latin typeface="Arial"/>
                <a:ea typeface="Calibri"/>
                <a:cs typeface="Arial"/>
              </a:rPr>
              <a:t>După</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ce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ați</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adăugat</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toate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produsele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și</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ați</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completat</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toate</a:t>
            </a:r>
            <a:r>
              <a:rPr lang="en-GB" sz="1200" dirty="0">
                <a:solidFill>
                  <a:srgbClr val="000000"/>
                </a:solidFill>
                <a:effectLst/>
                <a:latin typeface="Arial"/>
                <a:ea typeface="Calibri"/>
                <a:cs typeface="Arial"/>
              </a:rPr>
              <a:t> </a:t>
            </a:r>
            <a:r>
              <a:rPr lang="en-GB" sz="1200" dirty="0" err="1">
                <a:solidFill>
                  <a:srgbClr val="000000"/>
                </a:solidFill>
                <a:effectLst/>
                <a:latin typeface="Arial"/>
                <a:ea typeface="Calibri"/>
                <a:cs typeface="Arial"/>
              </a:rPr>
              <a:t>câmpurile</a:t>
            </a:r>
            <a:r>
              <a:rPr lang="en-GB" sz="1200" dirty="0">
                <a:solidFill>
                  <a:srgbClr val="000000"/>
                </a:solidFill>
                <a:effectLst/>
                <a:latin typeface="Arial"/>
                <a:ea typeface="Calibri"/>
                <a:cs typeface="Arial"/>
              </a:rPr>
              <a:t>, </a:t>
            </a:r>
            <a:r>
              <a:rPr lang="en-GB" sz="1200" dirty="0" err="1">
                <a:solidFill>
                  <a:srgbClr val="000000"/>
                </a:solidFill>
                <a:latin typeface="Arial"/>
                <a:ea typeface="Calibri"/>
                <a:cs typeface="Arial"/>
              </a:rPr>
              <a:t>vă</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rugăm</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să</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salvați</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fișierul</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și</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să</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îl</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pregătiți</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pentru</a:t>
            </a:r>
            <a:r>
              <a:rPr lang="en-GB" sz="1200" dirty="0">
                <a:solidFill>
                  <a:srgbClr val="000000"/>
                </a:solidFill>
                <a:latin typeface="Arial"/>
                <a:ea typeface="Calibri"/>
                <a:cs typeface="Arial"/>
              </a:rPr>
              <a:t> </a:t>
            </a:r>
            <a:r>
              <a:rPr lang="en-GB" sz="1200" dirty="0" err="1">
                <a:solidFill>
                  <a:srgbClr val="000000"/>
                </a:solidFill>
                <a:latin typeface="Arial"/>
                <a:ea typeface="Calibri"/>
                <a:cs typeface="Arial"/>
              </a:rPr>
              <a:t>încărcare</a:t>
            </a:r>
            <a:r>
              <a:rPr lang="en-GB" sz="1200" dirty="0">
                <a:solidFill>
                  <a:srgbClr val="000000"/>
                </a:solidFill>
                <a:latin typeface="Arial"/>
                <a:ea typeface="Calibri"/>
                <a:cs typeface="Arial"/>
              </a:rPr>
              <a:t>. </a:t>
            </a:r>
            <a:endParaRPr lang="en-US" sz="1200" dirty="0">
              <a:solidFill>
                <a:srgbClr val="000000"/>
              </a:solidFill>
              <a:latin typeface="Arial"/>
              <a:ea typeface="Calibri" panose="020F0502020204030204" pitchFamily="34" charset="0"/>
              <a:cs typeface="Arial"/>
            </a:endParaRPr>
          </a:p>
          <a:p>
            <a:pPr>
              <a:lnSpc>
                <a:spcPts val="1680"/>
              </a:lnSpc>
              <a:spcBef>
                <a:spcPct val="0"/>
              </a:spcBef>
            </a:pPr>
            <a:endParaRPr lang="en-GB" sz="1200" dirty="0">
              <a:solidFill>
                <a:srgbClr val="000000"/>
              </a:solidFill>
              <a:latin typeface="Arial"/>
              <a:ea typeface="Calibri"/>
              <a:cs typeface="Arial"/>
            </a:endParaRPr>
          </a:p>
          <a:p>
            <a:pPr>
              <a:lnSpc>
                <a:spcPts val="1680"/>
              </a:lnSpc>
              <a:spcBef>
                <a:spcPct val="0"/>
              </a:spcBef>
            </a:pPr>
            <a:r>
              <a:rPr lang="en-GB" sz="1200" b="1" dirty="0" err="1">
                <a:solidFill>
                  <a:srgbClr val="000000"/>
                </a:solidFill>
                <a:latin typeface="Arial"/>
                <a:ea typeface="Calibri"/>
                <a:cs typeface="Arial"/>
              </a:rPr>
              <a:t>Notă</a:t>
            </a:r>
            <a:r>
              <a:rPr lang="en-GB" sz="1200" b="1" dirty="0">
                <a:solidFill>
                  <a:srgbClr val="000000"/>
                </a:solidFill>
                <a:latin typeface="Arial"/>
                <a:ea typeface="Calibri"/>
                <a:cs typeface="Arial"/>
              </a:rPr>
              <a:t> </a:t>
            </a:r>
            <a:r>
              <a:rPr lang="en-GB" sz="1200" b="1" dirty="0" err="1">
                <a:solidFill>
                  <a:srgbClr val="000000"/>
                </a:solidFill>
                <a:latin typeface="Arial"/>
                <a:ea typeface="Calibri"/>
                <a:cs typeface="Arial"/>
              </a:rPr>
              <a:t>importantă</a:t>
            </a:r>
            <a:r>
              <a:rPr lang="en-GB" sz="1200" b="1" dirty="0">
                <a:solidFill>
                  <a:srgbClr val="000000"/>
                </a:solidFill>
                <a:latin typeface="Arial"/>
                <a:ea typeface="Calibri"/>
                <a:cs typeface="Arial"/>
              </a:rPr>
              <a:t> - </a:t>
            </a:r>
            <a:r>
              <a:rPr lang="en-US" sz="1200" dirty="0" err="1">
                <a:solidFill>
                  <a:srgbClr val="000000"/>
                </a:solidFill>
                <a:latin typeface="Arial"/>
              </a:rPr>
              <a:t>câmpurile</a:t>
            </a:r>
            <a:r>
              <a:rPr lang="en-US" sz="1200" dirty="0">
                <a:solidFill>
                  <a:srgbClr val="000000"/>
                </a:solidFill>
                <a:latin typeface="Arial"/>
              </a:rPr>
              <a:t> de </a:t>
            </a:r>
            <a:r>
              <a:rPr lang="en-US" sz="1200" dirty="0" err="1">
                <a:solidFill>
                  <a:srgbClr val="000000"/>
                </a:solidFill>
                <a:latin typeface="Arial"/>
              </a:rPr>
              <a:t>măsurare</a:t>
            </a:r>
            <a:r>
              <a:rPr lang="en-US" sz="1200" dirty="0">
                <a:solidFill>
                  <a:srgbClr val="000000"/>
                </a:solidFill>
                <a:latin typeface="Arial"/>
              </a:rPr>
              <a:t> a </a:t>
            </a:r>
            <a:r>
              <a:rPr lang="en-US" sz="1200" dirty="0" err="1">
                <a:solidFill>
                  <a:srgbClr val="000000"/>
                </a:solidFill>
                <a:latin typeface="Arial"/>
              </a:rPr>
              <a:t>recipientului</a:t>
            </a:r>
            <a:r>
              <a:rPr lang="en-US" sz="1200" dirty="0">
                <a:solidFill>
                  <a:srgbClr val="000000"/>
                </a:solidFill>
                <a:latin typeface="Arial"/>
              </a:rPr>
              <a:t> pot fi </a:t>
            </a:r>
            <a:r>
              <a:rPr lang="en-US" sz="1200" dirty="0" err="1">
                <a:solidFill>
                  <a:srgbClr val="000000"/>
                </a:solidFill>
                <a:latin typeface="Arial"/>
              </a:rPr>
              <a:t>completate</a:t>
            </a:r>
            <a:r>
              <a:rPr lang="en-US" sz="1200" dirty="0">
                <a:solidFill>
                  <a:srgbClr val="000000"/>
                </a:solidFill>
                <a:latin typeface="Arial"/>
              </a:rPr>
              <a:t> cu </a:t>
            </a:r>
            <a:r>
              <a:rPr lang="en-US" sz="1200" dirty="0" err="1">
                <a:solidFill>
                  <a:srgbClr val="000000"/>
                </a:solidFill>
                <a:latin typeface="Arial"/>
              </a:rPr>
              <a:t>sau</a:t>
            </a:r>
            <a:r>
              <a:rPr lang="en-US" sz="1200" dirty="0">
                <a:solidFill>
                  <a:srgbClr val="000000"/>
                </a:solidFill>
                <a:latin typeface="Arial"/>
              </a:rPr>
              <a:t> </a:t>
            </a:r>
            <a:r>
              <a:rPr lang="en-US" sz="1200" dirty="0" err="1">
                <a:solidFill>
                  <a:srgbClr val="000000"/>
                </a:solidFill>
                <a:latin typeface="Arial"/>
              </a:rPr>
              <a:t>fără</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evita</a:t>
            </a:r>
            <a:r>
              <a:rPr lang="en-US" sz="1200" dirty="0">
                <a:solidFill>
                  <a:srgbClr val="000000"/>
                </a:solidFill>
                <a:latin typeface="Arial"/>
              </a:rPr>
              <a:t> </a:t>
            </a:r>
            <a:r>
              <a:rPr lang="en-US" sz="1200" dirty="0" err="1">
                <a:solidFill>
                  <a:srgbClr val="000000"/>
                </a:solidFill>
                <a:latin typeface="Arial"/>
              </a:rPr>
              <a:t>erorile</a:t>
            </a:r>
            <a:r>
              <a:rPr lang="en-US" sz="1200" dirty="0">
                <a:solidFill>
                  <a:srgbClr val="000000"/>
                </a:solidFill>
                <a:latin typeface="Arial"/>
              </a:rPr>
              <a:t>, </a:t>
            </a:r>
            <a:r>
              <a:rPr lang="en-US" sz="1200" dirty="0" err="1">
                <a:solidFill>
                  <a:srgbClr val="000000"/>
                </a:solidFill>
                <a:latin typeface="Arial"/>
              </a:rPr>
              <a:t>vă</a:t>
            </a:r>
            <a:r>
              <a:rPr lang="en-US" sz="1200" dirty="0">
                <a:solidFill>
                  <a:srgbClr val="000000"/>
                </a:solidFill>
                <a:latin typeface="Arial"/>
              </a:rPr>
              <a:t> </a:t>
            </a:r>
            <a:r>
              <a:rPr lang="en-US" sz="1200" dirty="0" err="1">
                <a:solidFill>
                  <a:srgbClr val="000000"/>
                </a:solidFill>
                <a:latin typeface="Arial"/>
              </a:rPr>
              <a:t>recomandăm</a:t>
            </a:r>
            <a:r>
              <a:rPr lang="en-US" sz="1200" dirty="0">
                <a:solidFill>
                  <a:srgbClr val="000000"/>
                </a:solidFill>
                <a:latin typeface="Arial"/>
              </a:rPr>
              <a:t> </a:t>
            </a:r>
            <a:r>
              <a:rPr lang="en-US" sz="1200" dirty="0" err="1">
                <a:solidFill>
                  <a:srgbClr val="000000"/>
                </a:solidFill>
                <a:latin typeface="Arial"/>
              </a:rPr>
              <a:t>să</a:t>
            </a:r>
            <a:r>
              <a:rPr lang="en-US" sz="1200" dirty="0">
                <a:solidFill>
                  <a:srgbClr val="000000"/>
                </a:solidFill>
                <a:latin typeface="Arial"/>
              </a:rPr>
              <a:t> </a:t>
            </a:r>
            <a:r>
              <a:rPr lang="en-US" sz="1200" dirty="0" err="1">
                <a:solidFill>
                  <a:srgbClr val="000000"/>
                </a:solidFill>
                <a:latin typeface="Arial"/>
              </a:rPr>
              <a:t>introduceți</a:t>
            </a:r>
            <a:r>
              <a:rPr lang="en-US" sz="1200" dirty="0">
                <a:solidFill>
                  <a:srgbClr val="000000"/>
                </a:solidFill>
                <a:latin typeface="Arial"/>
              </a:rPr>
              <a:t> </a:t>
            </a:r>
            <a:r>
              <a:rPr lang="en-US" sz="1200" dirty="0" err="1">
                <a:solidFill>
                  <a:srgbClr val="000000"/>
                </a:solidFill>
                <a:latin typeface="Arial"/>
              </a:rPr>
              <a:t>același</a:t>
            </a:r>
            <a:r>
              <a:rPr lang="en-US" sz="1200" dirty="0">
                <a:solidFill>
                  <a:srgbClr val="000000"/>
                </a:solidFill>
                <a:latin typeface="Arial"/>
              </a:rPr>
              <a:t> </a:t>
            </a:r>
            <a:r>
              <a:rPr lang="en-US" sz="1200" dirty="0" err="1">
                <a:solidFill>
                  <a:srgbClr val="000000"/>
                </a:solidFill>
                <a:latin typeface="Arial"/>
              </a:rPr>
              <a:t>număr</a:t>
            </a:r>
            <a:r>
              <a:rPr lang="en-US" sz="1200" dirty="0">
                <a:solidFill>
                  <a:srgbClr val="000000"/>
                </a:solidFill>
                <a:latin typeface="Arial"/>
              </a:rPr>
              <a:t> de </a:t>
            </a:r>
            <a:r>
              <a:rPr lang="en-US" sz="1200" dirty="0" err="1">
                <a:solidFill>
                  <a:srgbClr val="000000"/>
                </a:solidFill>
                <a:latin typeface="Arial"/>
              </a:rPr>
              <a:t>zecimale</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t>
            </a:r>
            <a:r>
              <a:rPr lang="en-US" sz="1200" dirty="0" err="1">
                <a:solidFill>
                  <a:srgbClr val="000000"/>
                </a:solidFill>
                <a:latin typeface="Arial"/>
              </a:rPr>
              <a:t>toate</a:t>
            </a:r>
            <a:r>
              <a:rPr lang="en-US" sz="1200" dirty="0">
                <a:solidFill>
                  <a:srgbClr val="000000"/>
                </a:solidFill>
                <a:latin typeface="Arial"/>
              </a:rPr>
              <a:t> </a:t>
            </a:r>
            <a:r>
              <a:rPr lang="en-US" sz="1200" dirty="0" err="1">
                <a:solidFill>
                  <a:srgbClr val="000000"/>
                </a:solidFill>
                <a:latin typeface="Arial"/>
              </a:rPr>
              <a:t>câmpurile</a:t>
            </a:r>
            <a:r>
              <a:rPr lang="en-US" sz="1200" dirty="0">
                <a:solidFill>
                  <a:srgbClr val="000000"/>
                </a:solidFill>
                <a:latin typeface="Arial"/>
              </a:rPr>
              <a:t>, </a:t>
            </a:r>
            <a:r>
              <a:rPr lang="en-US" sz="1200" dirty="0" err="1">
                <a:solidFill>
                  <a:srgbClr val="000000"/>
                </a:solidFill>
                <a:latin typeface="Arial"/>
              </a:rPr>
              <a:t>chiar</a:t>
            </a:r>
            <a:r>
              <a:rPr lang="en-US" sz="1200" dirty="0">
                <a:solidFill>
                  <a:srgbClr val="000000"/>
                </a:solidFill>
                <a:latin typeface="Arial"/>
              </a:rPr>
              <a:t> </a:t>
            </a:r>
            <a:r>
              <a:rPr lang="en-US" sz="1200" dirty="0" err="1">
                <a:solidFill>
                  <a:srgbClr val="000000"/>
                </a:solidFill>
                <a:latin typeface="Arial"/>
              </a:rPr>
              <a:t>și</a:t>
            </a:r>
            <a:r>
              <a:rPr lang="en-US" sz="1200" dirty="0">
                <a:solidFill>
                  <a:srgbClr val="000000"/>
                </a:solidFill>
                <a:latin typeface="Arial"/>
              </a:rPr>
              <a:t> '0.00'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cazul</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care nu sunt </a:t>
            </a:r>
            <a:r>
              <a:rPr lang="en-US" sz="1200" dirty="0" err="1">
                <a:solidFill>
                  <a:srgbClr val="000000"/>
                </a:solidFill>
                <a:latin typeface="Arial"/>
              </a:rPr>
              <a:t>necesare</a:t>
            </a:r>
            <a:r>
              <a:rPr lang="en-US" sz="1200" dirty="0">
                <a:solidFill>
                  <a:srgbClr val="000000"/>
                </a:solidFill>
                <a:latin typeface="Arial"/>
              </a:rPr>
              <a:t> </a:t>
            </a:r>
            <a:r>
              <a:rPr lang="en-US" sz="1200" dirty="0" err="1">
                <a:solidFill>
                  <a:srgbClr val="000000"/>
                </a:solidFill>
                <a:latin typeface="Arial"/>
              </a:rPr>
              <a:t>zecimale</a:t>
            </a:r>
            <a:r>
              <a:rPr lang="en-US" sz="1200" dirty="0">
                <a:solidFill>
                  <a:srgbClr val="000000"/>
                </a:solidFill>
                <a:latin typeface="Arial"/>
              </a:rPr>
              <a:t>.</a:t>
            </a:r>
          </a:p>
          <a:p>
            <a:pPr>
              <a:lnSpc>
                <a:spcPts val="1680"/>
              </a:lnSpc>
              <a:spcBef>
                <a:spcPct val="0"/>
              </a:spcBef>
            </a:pPr>
            <a:endParaRPr lang="en-GB" sz="1200" dirty="0">
              <a:solidFill>
                <a:srgbClr val="000000"/>
              </a:solidFill>
              <a:latin typeface="Arial"/>
              <a:ea typeface="Calibri"/>
              <a:cs typeface="Arial"/>
            </a:endParaRPr>
          </a:p>
        </p:txBody>
      </p:sp>
      <p:sp>
        <p:nvSpPr>
          <p:cNvPr id="11" name="TextBox 6">
            <a:extLst>
              <a:ext uri="{FF2B5EF4-FFF2-40B4-BE49-F238E27FC236}">
                <a16:creationId xmlns:a16="http://schemas.microsoft.com/office/drawing/2014/main" id="{2A17FC51-86B6-8295-81C8-ACC6DA878C46}"/>
              </a:ext>
            </a:extLst>
          </p:cNvPr>
          <p:cNvSpPr txBox="1"/>
          <p:nvPr/>
        </p:nvSpPr>
        <p:spPr>
          <a:xfrm>
            <a:off x="841655" y="6515745"/>
            <a:ext cx="6040403" cy="416589"/>
          </a:xfrm>
          <a:prstGeom prst="rect">
            <a:avLst/>
          </a:prstGeom>
        </p:spPr>
        <p:txBody>
          <a:bodyPr wrap="square" lIns="0" tIns="0" rIns="0" bIns="0" rtlCol="0" anchor="t">
            <a:spAutoFit/>
          </a:bodyPr>
          <a:lstStyle/>
          <a:p>
            <a:pPr>
              <a:lnSpc>
                <a:spcPts val="1680"/>
              </a:lnSpc>
              <a:spcBef>
                <a:spcPct val="0"/>
              </a:spcBef>
            </a:pPr>
            <a:r>
              <a:rPr lang="en-US" sz="1200" b="1" dirty="0" err="1">
                <a:solidFill>
                  <a:srgbClr val="000000"/>
                </a:solidFill>
                <a:latin typeface="Arial"/>
                <a:cs typeface="Arial"/>
              </a:rPr>
              <a:t>Pentru</a:t>
            </a:r>
            <a:r>
              <a:rPr lang="en-US" sz="1200" b="1" dirty="0">
                <a:solidFill>
                  <a:srgbClr val="000000"/>
                </a:solidFill>
                <a:latin typeface="Arial"/>
                <a:cs typeface="Arial"/>
              </a:rPr>
              <a:t> a </a:t>
            </a:r>
            <a:r>
              <a:rPr lang="en-US" sz="1200" b="1" dirty="0" err="1">
                <a:solidFill>
                  <a:srgbClr val="000000"/>
                </a:solidFill>
                <a:latin typeface="Arial"/>
                <a:cs typeface="Arial"/>
              </a:rPr>
              <a:t>încărca</a:t>
            </a:r>
            <a:r>
              <a:rPr lang="en-US" sz="1200" b="1" dirty="0">
                <a:solidFill>
                  <a:srgbClr val="000000"/>
                </a:solidFill>
                <a:latin typeface="Arial"/>
                <a:cs typeface="Arial"/>
              </a:rPr>
              <a:t> </a:t>
            </a:r>
            <a:r>
              <a:rPr lang="en-US" sz="1200" b="1" dirty="0" err="1">
                <a:solidFill>
                  <a:srgbClr val="000000"/>
                </a:solidFill>
                <a:latin typeface="Arial"/>
                <a:cs typeface="Arial"/>
              </a:rPr>
              <a:t>fișierul</a:t>
            </a:r>
            <a:r>
              <a:rPr lang="en-US" sz="1200" b="1" dirty="0">
                <a:solidFill>
                  <a:srgbClr val="000000"/>
                </a:solidFill>
                <a:latin typeface="Arial"/>
                <a:cs typeface="Arial"/>
              </a:rPr>
              <a:t> </a:t>
            </a:r>
            <a:r>
              <a:rPr lang="en-US" sz="1200" b="1" dirty="0">
                <a:solidFill>
                  <a:srgbClr val="000000"/>
                </a:solidFill>
                <a:latin typeface="Arial"/>
              </a:rPr>
              <a:t>CSV- </a:t>
            </a:r>
            <a:r>
              <a:rPr lang="en-US" sz="1200" dirty="0" err="1">
                <a:solidFill>
                  <a:srgbClr val="000000"/>
                </a:solidFill>
                <a:latin typeface="Arial"/>
              </a:rPr>
              <a:t>Faceți</a:t>
            </a:r>
            <a:r>
              <a:rPr lang="en-US" sz="1200" dirty="0">
                <a:solidFill>
                  <a:srgbClr val="000000"/>
                </a:solidFill>
                <a:latin typeface="Arial"/>
              </a:rPr>
              <a:t> </a:t>
            </a:r>
            <a:r>
              <a:rPr lang="en-US" sz="1200" dirty="0" err="1">
                <a:solidFill>
                  <a:srgbClr val="000000"/>
                </a:solidFill>
                <a:latin typeface="Arial"/>
              </a:rPr>
              <a:t>clic</a:t>
            </a:r>
            <a:r>
              <a:rPr lang="en-US" sz="1200" dirty="0">
                <a:solidFill>
                  <a:srgbClr val="000000"/>
                </a:solidFill>
                <a:latin typeface="Arial"/>
              </a:rPr>
              <a:t> </a:t>
            </a:r>
            <a:r>
              <a:rPr lang="en-US" sz="1200" dirty="0" err="1">
                <a:solidFill>
                  <a:srgbClr val="000000"/>
                </a:solidFill>
                <a:latin typeface="Arial"/>
              </a:rPr>
              <a:t>pentru</a:t>
            </a:r>
            <a:r>
              <a:rPr lang="en-US" sz="1200" dirty="0">
                <a:solidFill>
                  <a:srgbClr val="000000"/>
                </a:solidFill>
                <a:latin typeface="Arial"/>
              </a:rPr>
              <a:t> a </a:t>
            </a:r>
            <a:r>
              <a:rPr lang="en-US" sz="1200" dirty="0" err="1">
                <a:solidFill>
                  <a:srgbClr val="000000"/>
                </a:solidFill>
                <a:latin typeface="Arial"/>
              </a:rPr>
              <a:t>trimite</a:t>
            </a:r>
            <a:r>
              <a:rPr lang="en-US" sz="1200" dirty="0">
                <a:solidFill>
                  <a:srgbClr val="000000"/>
                </a:solidFill>
                <a:latin typeface="Arial"/>
              </a:rPr>
              <a:t> </a:t>
            </a:r>
            <a:r>
              <a:rPr lang="en-US" sz="1200" dirty="0" err="1">
                <a:solidFill>
                  <a:srgbClr val="000000"/>
                </a:solidFill>
                <a:latin typeface="Arial"/>
              </a:rPr>
              <a:t>fișierul</a:t>
            </a:r>
            <a:r>
              <a:rPr lang="en-US" sz="1200" dirty="0">
                <a:solidFill>
                  <a:srgbClr val="000000"/>
                </a:solidFill>
                <a:latin typeface="Arial"/>
              </a:rPr>
              <a:t> </a:t>
            </a:r>
            <a:r>
              <a:rPr lang="en-US" sz="1200" dirty="0" err="1">
                <a:solidFill>
                  <a:srgbClr val="000000"/>
                </a:solidFill>
                <a:latin typeface="Arial"/>
              </a:rPr>
              <a:t>în</a:t>
            </a:r>
            <a:r>
              <a:rPr lang="en-US" sz="1200" dirty="0">
                <a:solidFill>
                  <a:srgbClr val="000000"/>
                </a:solidFill>
                <a:latin typeface="Arial"/>
              </a:rPr>
              <a:t> </a:t>
            </a:r>
            <a:r>
              <a:rPr lang="en-US" sz="1200" dirty="0" err="1">
                <a:solidFill>
                  <a:srgbClr val="000000"/>
                </a:solidFill>
                <a:latin typeface="Arial"/>
              </a:rPr>
              <a:t>caseta</a:t>
            </a:r>
            <a:r>
              <a:rPr lang="en-US" sz="1200" dirty="0">
                <a:solidFill>
                  <a:srgbClr val="000000"/>
                </a:solidFill>
                <a:latin typeface="Arial"/>
              </a:rPr>
              <a:t> "Submit File" (</a:t>
            </a:r>
            <a:r>
              <a:rPr lang="en-US" sz="1200" dirty="0" err="1">
                <a:solidFill>
                  <a:srgbClr val="000000"/>
                </a:solidFill>
                <a:latin typeface="Arial"/>
              </a:rPr>
              <a:t>Trimiteți</a:t>
            </a:r>
            <a:r>
              <a:rPr lang="en-US" sz="1200" dirty="0">
                <a:solidFill>
                  <a:srgbClr val="000000"/>
                </a:solidFill>
                <a:latin typeface="Arial"/>
              </a:rPr>
              <a:t> </a:t>
            </a:r>
            <a:r>
              <a:rPr lang="en-US" sz="1200" dirty="0" err="1">
                <a:solidFill>
                  <a:srgbClr val="000000"/>
                </a:solidFill>
                <a:latin typeface="Arial"/>
              </a:rPr>
              <a:t>fișierul</a:t>
            </a:r>
            <a:r>
              <a:rPr lang="en-US" sz="1200" dirty="0">
                <a:solidFill>
                  <a:srgbClr val="000000"/>
                </a:solidFill>
                <a:latin typeface="Arial"/>
              </a:rPr>
              <a:t>), </a:t>
            </a:r>
            <a:r>
              <a:rPr lang="en-US" sz="1200" dirty="0" err="1">
                <a:solidFill>
                  <a:srgbClr val="000000"/>
                </a:solidFill>
                <a:latin typeface="Arial"/>
              </a:rPr>
              <a:t>apoi</a:t>
            </a:r>
            <a:r>
              <a:rPr lang="en-US" sz="1200" dirty="0">
                <a:solidFill>
                  <a:srgbClr val="000000"/>
                </a:solidFill>
                <a:latin typeface="Arial"/>
              </a:rPr>
              <a:t> </a:t>
            </a:r>
            <a:r>
              <a:rPr lang="en-US" sz="1200" dirty="0" err="1">
                <a:solidFill>
                  <a:srgbClr val="000000"/>
                </a:solidFill>
                <a:latin typeface="Arial"/>
              </a:rPr>
              <a:t>selectați</a:t>
            </a:r>
            <a:r>
              <a:rPr lang="en-US" sz="1200" dirty="0">
                <a:solidFill>
                  <a:srgbClr val="000000"/>
                </a:solidFill>
                <a:latin typeface="Arial"/>
              </a:rPr>
              <a:t> "Confirm </a:t>
            </a:r>
            <a:r>
              <a:rPr lang="en-US" sz="1200" dirty="0">
                <a:solidFill>
                  <a:srgbClr val="000000"/>
                </a:solidFill>
                <a:latin typeface="Arial"/>
                <a:cs typeface="Arial"/>
              </a:rPr>
              <a:t>Upload" (</a:t>
            </a:r>
            <a:r>
              <a:rPr lang="en-US" sz="1200" dirty="0" err="1">
                <a:solidFill>
                  <a:srgbClr val="000000"/>
                </a:solidFill>
                <a:latin typeface="Arial"/>
              </a:rPr>
              <a:t>Confirmați</a:t>
            </a:r>
            <a:r>
              <a:rPr lang="en-US" sz="1200" dirty="0">
                <a:solidFill>
                  <a:srgbClr val="000000"/>
                </a:solidFill>
                <a:latin typeface="Arial"/>
              </a:rPr>
              <a:t> </a:t>
            </a:r>
            <a:r>
              <a:rPr lang="en-US" sz="1200" dirty="0" err="1">
                <a:solidFill>
                  <a:srgbClr val="000000"/>
                </a:solidFill>
                <a:latin typeface="Arial"/>
                <a:cs typeface="Arial"/>
              </a:rPr>
              <a:t>încărcarea</a:t>
            </a:r>
            <a:r>
              <a:rPr lang="en-US" sz="1200" dirty="0">
                <a:solidFill>
                  <a:srgbClr val="000000"/>
                </a:solidFill>
                <a:latin typeface="Arial"/>
                <a:cs typeface="Arial"/>
              </a:rPr>
              <a:t>).</a:t>
            </a:r>
          </a:p>
        </p:txBody>
      </p:sp>
      <p:pic>
        <p:nvPicPr>
          <p:cNvPr id="12" name="Picture 11">
            <a:extLst>
              <a:ext uri="{FF2B5EF4-FFF2-40B4-BE49-F238E27FC236}">
                <a16:creationId xmlns:a16="http://schemas.microsoft.com/office/drawing/2014/main" id="{EA8A500A-613D-2040-68C5-2FFD5C94A37F}"/>
              </a:ext>
            </a:extLst>
          </p:cNvPr>
          <p:cNvPicPr>
            <a:picLocks noChangeAspect="1"/>
          </p:cNvPicPr>
          <p:nvPr/>
        </p:nvPicPr>
        <p:blipFill rotWithShape="1">
          <a:blip r:embed="rId3"/>
          <a:srcRect l="-1" t="48284" r="-1203"/>
          <a:stretch/>
        </p:blipFill>
        <p:spPr>
          <a:xfrm>
            <a:off x="2228850" y="7077544"/>
            <a:ext cx="2838450" cy="1456007"/>
          </a:xfrm>
          <a:prstGeom prst="rect">
            <a:avLst/>
          </a:prstGeom>
          <a:ln w="15875">
            <a:solidFill>
              <a:schemeClr val="tx1"/>
            </a:solidFill>
          </a:ln>
        </p:spPr>
      </p:pic>
      <p:sp>
        <p:nvSpPr>
          <p:cNvPr id="13" name="TextBox 12">
            <a:extLst>
              <a:ext uri="{FF2B5EF4-FFF2-40B4-BE49-F238E27FC236}">
                <a16:creationId xmlns:a16="http://schemas.microsoft.com/office/drawing/2014/main" id="{6960F467-6A6D-DBE2-0682-E10A442F7F95}"/>
              </a:ext>
            </a:extLst>
          </p:cNvPr>
          <p:cNvSpPr txBox="1"/>
          <p:nvPr/>
        </p:nvSpPr>
        <p:spPr>
          <a:xfrm>
            <a:off x="841655" y="8602791"/>
            <a:ext cx="6040403" cy="1506631"/>
          </a:xfrm>
          <a:prstGeom prst="rect">
            <a:avLst/>
          </a:prstGeom>
        </p:spPr>
        <p:txBody>
          <a:bodyPr lIns="0" tIns="0" rIns="0" bIns="0" rtlCol="0" anchor="t">
            <a:spAutoFit/>
          </a:bodyPr>
          <a:lstStyle/>
          <a:p>
            <a:pPr>
              <a:lnSpc>
                <a:spcPts val="1680"/>
              </a:lnSpc>
              <a:spcBef>
                <a:spcPct val="0"/>
              </a:spcBef>
            </a:pPr>
            <a:r>
              <a:rPr lang="en-US" sz="1200" dirty="0" err="1">
                <a:solidFill>
                  <a:srgbClr val="000000"/>
                </a:solidFill>
                <a:latin typeface="Arial"/>
              </a:rPr>
              <a:t>Dacă</a:t>
            </a:r>
            <a:r>
              <a:rPr lang="en-US" sz="1200" dirty="0">
                <a:solidFill>
                  <a:srgbClr val="000000"/>
                </a:solidFill>
                <a:latin typeface="Arial"/>
              </a:rPr>
              <a:t> </a:t>
            </a:r>
            <a:r>
              <a:rPr lang="en-US" sz="1200" dirty="0" err="1">
                <a:solidFill>
                  <a:srgbClr val="000000"/>
                </a:solidFill>
                <a:latin typeface="Arial"/>
              </a:rPr>
              <a:t>fișierul</a:t>
            </a:r>
            <a:r>
              <a:rPr lang="en-US" sz="1200" dirty="0">
                <a:solidFill>
                  <a:srgbClr val="000000"/>
                </a:solidFill>
                <a:latin typeface="Arial"/>
              </a:rPr>
              <a:t> </a:t>
            </a:r>
            <a:r>
              <a:rPr lang="en-US" sz="1200" dirty="0" err="1">
                <a:solidFill>
                  <a:srgbClr val="000000"/>
                </a:solidFill>
                <a:latin typeface="Arial"/>
              </a:rPr>
              <a:t>dvs</a:t>
            </a:r>
            <a:r>
              <a:rPr lang="en-US" sz="1200" dirty="0">
                <a:solidFill>
                  <a:srgbClr val="000000"/>
                </a:solidFill>
                <a:latin typeface="Arial"/>
              </a:rPr>
              <a:t>. </a:t>
            </a:r>
            <a:r>
              <a:rPr lang="en-US" sz="1200" dirty="0" err="1">
                <a:solidFill>
                  <a:srgbClr val="000000"/>
                </a:solidFill>
                <a:latin typeface="Arial"/>
              </a:rPr>
              <a:t>este</a:t>
            </a:r>
            <a:r>
              <a:rPr lang="en-US" sz="1200" dirty="0">
                <a:solidFill>
                  <a:srgbClr val="000000"/>
                </a:solidFill>
                <a:latin typeface="Arial"/>
              </a:rPr>
              <a:t> </a:t>
            </a:r>
            <a:r>
              <a:rPr lang="en-US" sz="1200" dirty="0" err="1">
                <a:solidFill>
                  <a:srgbClr val="000000"/>
                </a:solidFill>
                <a:latin typeface="Arial"/>
              </a:rPr>
              <a:t>într</a:t>
            </a:r>
            <a:r>
              <a:rPr lang="en-US" sz="1200" dirty="0">
                <a:solidFill>
                  <a:srgbClr val="000000"/>
                </a:solidFill>
                <a:latin typeface="Arial"/>
              </a:rPr>
              <a:t>-un format </a:t>
            </a:r>
            <a:r>
              <a:rPr lang="en-US" sz="1200" dirty="0" err="1">
                <a:solidFill>
                  <a:srgbClr val="000000"/>
                </a:solidFill>
                <a:latin typeface="Arial"/>
              </a:rPr>
              <a:t>incorect</a:t>
            </a:r>
            <a:r>
              <a:rPr lang="en-US" sz="1200" dirty="0">
                <a:solidFill>
                  <a:srgbClr val="000000"/>
                </a:solidFill>
                <a:latin typeface="Arial"/>
              </a:rPr>
              <a:t>, </a:t>
            </a:r>
            <a:r>
              <a:rPr lang="en-US" sz="1200" dirty="0" err="1">
                <a:solidFill>
                  <a:srgbClr val="000000"/>
                </a:solidFill>
                <a:latin typeface="Arial"/>
              </a:rPr>
              <a:t>veți</a:t>
            </a:r>
            <a:r>
              <a:rPr lang="en-US" sz="1200" dirty="0">
                <a:solidFill>
                  <a:srgbClr val="000000"/>
                </a:solidFill>
                <a:latin typeface="Arial"/>
              </a:rPr>
              <a:t> </a:t>
            </a:r>
            <a:r>
              <a:rPr lang="en-US" sz="1200" dirty="0" err="1">
                <a:solidFill>
                  <a:srgbClr val="000000"/>
                </a:solidFill>
                <a:latin typeface="Arial"/>
              </a:rPr>
              <a:t>vedea</a:t>
            </a:r>
            <a:r>
              <a:rPr lang="en-US" sz="1200" dirty="0">
                <a:solidFill>
                  <a:srgbClr val="000000"/>
                </a:solidFill>
                <a:latin typeface="Arial"/>
              </a:rPr>
              <a:t> un </a:t>
            </a:r>
            <a:r>
              <a:rPr lang="en-US" sz="1200" dirty="0" err="1">
                <a:latin typeface="Arial"/>
              </a:rPr>
              <a:t>mesaj</a:t>
            </a:r>
            <a:r>
              <a:rPr lang="en-US" sz="1200" dirty="0">
                <a:latin typeface="Arial"/>
              </a:rPr>
              <a:t> de </a:t>
            </a:r>
            <a:r>
              <a:rPr lang="en-US" sz="1200" dirty="0" err="1">
                <a:latin typeface="Arial"/>
              </a:rPr>
              <a:t>eroare</a:t>
            </a:r>
            <a:r>
              <a:rPr lang="en-US" sz="1200" dirty="0">
                <a:latin typeface="Arial"/>
              </a:rPr>
              <a:t> </a:t>
            </a:r>
            <a:r>
              <a:rPr lang="en-US" sz="1200" dirty="0" err="1">
                <a:solidFill>
                  <a:srgbClr val="FF0000"/>
                </a:solidFill>
                <a:latin typeface="Arial"/>
              </a:rPr>
              <a:t>roșu</a:t>
            </a:r>
            <a:r>
              <a:rPr lang="en-US" sz="1200" dirty="0">
                <a:solidFill>
                  <a:srgbClr val="FF0000"/>
                </a:solidFill>
                <a:latin typeface="Arial"/>
              </a:rPr>
              <a:t> </a:t>
            </a:r>
            <a:r>
              <a:rPr lang="en-US" sz="1200" dirty="0" err="1">
                <a:latin typeface="Arial"/>
              </a:rPr>
              <a:t>în</a:t>
            </a:r>
            <a:r>
              <a:rPr lang="en-US" sz="1200" dirty="0">
                <a:latin typeface="Arial"/>
              </a:rPr>
              <a:t> </a:t>
            </a:r>
            <a:r>
              <a:rPr lang="en-US" sz="1200" dirty="0" err="1">
                <a:latin typeface="Arial"/>
              </a:rPr>
              <a:t>colțul</a:t>
            </a:r>
            <a:r>
              <a:rPr lang="en-US" sz="1200" dirty="0">
                <a:latin typeface="Arial"/>
              </a:rPr>
              <a:t> din </a:t>
            </a:r>
            <a:r>
              <a:rPr lang="en-US" sz="1200" dirty="0" err="1">
                <a:latin typeface="Arial"/>
              </a:rPr>
              <a:t>dreapta</a:t>
            </a:r>
            <a:r>
              <a:rPr lang="en-US" sz="1200" dirty="0">
                <a:latin typeface="Arial"/>
              </a:rPr>
              <a:t> sus al </a:t>
            </a:r>
            <a:r>
              <a:rPr lang="en-US" sz="1200" dirty="0" err="1">
                <a:latin typeface="Arial"/>
              </a:rPr>
              <a:t>ecranului</a:t>
            </a:r>
            <a:r>
              <a:rPr lang="en-US" sz="1200" dirty="0">
                <a:latin typeface="Arial"/>
              </a:rPr>
              <a:t>. </a:t>
            </a:r>
            <a:r>
              <a:rPr lang="en-US" sz="1200" dirty="0" err="1">
                <a:latin typeface="Arial"/>
              </a:rPr>
              <a:t>Cel</a:t>
            </a:r>
            <a:r>
              <a:rPr lang="en-US" sz="1200" dirty="0">
                <a:latin typeface="Arial"/>
              </a:rPr>
              <a:t> </a:t>
            </a:r>
            <a:r>
              <a:rPr lang="en-US" sz="1200" dirty="0" err="1">
                <a:latin typeface="Arial"/>
              </a:rPr>
              <a:t>mai</a:t>
            </a:r>
            <a:r>
              <a:rPr lang="en-US" sz="1200" dirty="0">
                <a:latin typeface="Arial"/>
              </a:rPr>
              <a:t> </a:t>
            </a:r>
            <a:r>
              <a:rPr lang="en-US" sz="1200" dirty="0" err="1">
                <a:latin typeface="Arial"/>
              </a:rPr>
              <a:t>probabil</a:t>
            </a:r>
            <a:r>
              <a:rPr lang="en-US" sz="1200" dirty="0">
                <a:latin typeface="Arial"/>
              </a:rPr>
              <a:t>, </a:t>
            </a:r>
            <a:r>
              <a:rPr lang="en-US" sz="1200" dirty="0" err="1">
                <a:latin typeface="Arial"/>
              </a:rPr>
              <a:t>acest</a:t>
            </a:r>
            <a:r>
              <a:rPr lang="en-US" sz="1200" dirty="0">
                <a:latin typeface="Arial"/>
              </a:rPr>
              <a:t> </a:t>
            </a:r>
            <a:r>
              <a:rPr lang="en-US" sz="1200" dirty="0" err="1">
                <a:latin typeface="Arial"/>
              </a:rPr>
              <a:t>lucru</a:t>
            </a:r>
            <a:r>
              <a:rPr lang="en-US" sz="1200" dirty="0">
                <a:latin typeface="Arial"/>
              </a:rPr>
              <a:t> se </a:t>
            </a:r>
            <a:r>
              <a:rPr lang="en-US" sz="1200" dirty="0" err="1">
                <a:latin typeface="Arial"/>
              </a:rPr>
              <a:t>datorează</a:t>
            </a:r>
            <a:r>
              <a:rPr lang="en-US" sz="1200" dirty="0">
                <a:latin typeface="Arial"/>
              </a:rPr>
              <a:t> </a:t>
            </a:r>
            <a:r>
              <a:rPr lang="en-US" sz="1200" dirty="0" err="1">
                <a:latin typeface="Arial"/>
              </a:rPr>
              <a:t>faptului</a:t>
            </a:r>
            <a:r>
              <a:rPr lang="en-US" sz="1200" dirty="0">
                <a:latin typeface="Arial"/>
              </a:rPr>
              <a:t> </a:t>
            </a:r>
            <a:r>
              <a:rPr lang="en-US" sz="1200" dirty="0" err="1">
                <a:latin typeface="Arial"/>
              </a:rPr>
              <a:t>că</a:t>
            </a:r>
            <a:r>
              <a:rPr lang="en-US" sz="1200" dirty="0">
                <a:latin typeface="Arial"/>
              </a:rPr>
              <a:t> </a:t>
            </a:r>
            <a:r>
              <a:rPr lang="en-US" sz="1200" dirty="0" err="1">
                <a:latin typeface="Arial"/>
              </a:rPr>
              <a:t>documentul</a:t>
            </a:r>
            <a:r>
              <a:rPr lang="en-US" sz="1200" dirty="0">
                <a:latin typeface="Arial"/>
              </a:rPr>
              <a:t> nu </a:t>
            </a:r>
            <a:r>
              <a:rPr lang="en-US" sz="1200" dirty="0" err="1">
                <a:latin typeface="Arial"/>
              </a:rPr>
              <a:t>este</a:t>
            </a:r>
            <a:r>
              <a:rPr lang="en-US" sz="1200" dirty="0">
                <a:latin typeface="Arial"/>
              </a:rPr>
              <a:t> </a:t>
            </a:r>
            <a:r>
              <a:rPr lang="en-US" sz="1200" dirty="0" err="1">
                <a:latin typeface="Arial"/>
              </a:rPr>
              <a:t>în</a:t>
            </a:r>
            <a:r>
              <a:rPr lang="en-US" sz="1200" dirty="0">
                <a:latin typeface="Arial"/>
              </a:rPr>
              <a:t> </a:t>
            </a:r>
            <a:r>
              <a:rPr lang="en-US" sz="1200" dirty="0" err="1">
                <a:latin typeface="Arial"/>
              </a:rPr>
              <a:t>formatul</a:t>
            </a:r>
            <a:r>
              <a:rPr lang="en-US" sz="1200" dirty="0">
                <a:latin typeface="Arial"/>
              </a:rPr>
              <a:t> CSV </a:t>
            </a:r>
            <a:r>
              <a:rPr lang="en-US" sz="1200" dirty="0" err="1">
                <a:latin typeface="Arial"/>
              </a:rPr>
              <a:t>necesar</a:t>
            </a:r>
            <a:r>
              <a:rPr lang="en-US" sz="1200" dirty="0">
                <a:latin typeface="Arial"/>
              </a:rPr>
              <a:t> (a se </a:t>
            </a:r>
            <a:r>
              <a:rPr lang="en-US" sz="1200" dirty="0" err="1">
                <a:latin typeface="Arial"/>
              </a:rPr>
              <a:t>vedea</a:t>
            </a:r>
            <a:r>
              <a:rPr lang="en-US" sz="1200" dirty="0">
                <a:latin typeface="Arial"/>
              </a:rPr>
              <a:t> </a:t>
            </a:r>
            <a:r>
              <a:rPr lang="en-US" sz="1200" dirty="0" err="1">
                <a:latin typeface="Arial"/>
              </a:rPr>
              <a:t>următoarea</a:t>
            </a:r>
            <a:r>
              <a:rPr lang="en-US" sz="1200" dirty="0">
                <a:latin typeface="Arial"/>
              </a:rPr>
              <a:t> </a:t>
            </a:r>
            <a:r>
              <a:rPr lang="en-US" sz="1200" dirty="0" err="1">
                <a:latin typeface="Arial"/>
              </a:rPr>
              <a:t>ilustrație</a:t>
            </a:r>
            <a:r>
              <a:rPr lang="en-US" sz="1200" dirty="0">
                <a:latin typeface="Arial"/>
              </a:rPr>
              <a:t>).</a:t>
            </a:r>
            <a:endParaRPr lang="en-US" dirty="0">
              <a:ea typeface="Calibri"/>
              <a:cs typeface="Calibri"/>
            </a:endParaRPr>
          </a:p>
          <a:p>
            <a:pPr marL="0" lvl="0" indent="0" algn="l">
              <a:lnSpc>
                <a:spcPts val="1680"/>
              </a:lnSpc>
              <a:spcBef>
                <a:spcPct val="0"/>
              </a:spcBef>
            </a:pPr>
            <a:endParaRPr lang="en-US" sz="1200" dirty="0">
              <a:solidFill>
                <a:srgbClr val="000000"/>
              </a:solidFill>
              <a:latin typeface="Arial"/>
              <a:cs typeface="Arial"/>
            </a:endParaRPr>
          </a:p>
          <a:p>
            <a:pPr>
              <a:lnSpc>
                <a:spcPts val="1680"/>
              </a:lnSpc>
              <a:spcBef>
                <a:spcPct val="0"/>
              </a:spcBef>
            </a:pPr>
            <a:r>
              <a:rPr lang="en-US" sz="1200" dirty="0" err="1">
                <a:solidFill>
                  <a:srgbClr val="000000"/>
                </a:solidFill>
                <a:latin typeface="Arial"/>
                <a:cs typeface="Arial"/>
              </a:rPr>
              <a:t>Dacă</a:t>
            </a:r>
            <a:r>
              <a:rPr lang="en-US" sz="1200" dirty="0">
                <a:solidFill>
                  <a:srgbClr val="000000"/>
                </a:solidFill>
                <a:latin typeface="Arial"/>
                <a:cs typeface="Arial"/>
              </a:rPr>
              <a:t> </a:t>
            </a:r>
            <a:r>
              <a:rPr lang="en-US" sz="1200" dirty="0" err="1">
                <a:solidFill>
                  <a:srgbClr val="000000"/>
                </a:solidFill>
                <a:latin typeface="Arial"/>
                <a:cs typeface="Arial"/>
              </a:rPr>
              <a:t>fișierul</a:t>
            </a:r>
            <a:r>
              <a:rPr lang="en-US" sz="1200" dirty="0">
                <a:solidFill>
                  <a:srgbClr val="000000"/>
                </a:solidFill>
                <a:latin typeface="Arial"/>
                <a:cs typeface="Arial"/>
              </a:rPr>
              <a:t> </a:t>
            </a:r>
            <a:r>
              <a:rPr lang="en-US" sz="1200" dirty="0" err="1">
                <a:solidFill>
                  <a:srgbClr val="000000"/>
                </a:solidFill>
                <a:latin typeface="Arial"/>
                <a:cs typeface="Arial"/>
              </a:rPr>
              <a:t>dvs</a:t>
            </a:r>
            <a:r>
              <a:rPr lang="en-US" sz="1200" dirty="0">
                <a:solidFill>
                  <a:srgbClr val="000000"/>
                </a:solidFill>
                <a:latin typeface="Arial"/>
                <a:cs typeface="Arial"/>
              </a:rPr>
              <a:t>. a </a:t>
            </a:r>
            <a:r>
              <a:rPr lang="en-US" sz="1200" dirty="0" err="1">
                <a:solidFill>
                  <a:srgbClr val="000000"/>
                </a:solidFill>
                <a:latin typeface="Arial"/>
                <a:cs typeface="Arial"/>
              </a:rPr>
              <a:t>fost</a:t>
            </a:r>
            <a:r>
              <a:rPr lang="en-US" sz="1200" dirty="0">
                <a:solidFill>
                  <a:srgbClr val="000000"/>
                </a:solidFill>
                <a:latin typeface="Arial"/>
                <a:cs typeface="Arial"/>
              </a:rPr>
              <a:t> </a:t>
            </a:r>
            <a:r>
              <a:rPr lang="en-US" sz="1200" dirty="0" err="1">
                <a:solidFill>
                  <a:srgbClr val="000000"/>
                </a:solidFill>
                <a:latin typeface="Arial"/>
                <a:cs typeface="Arial"/>
              </a:rPr>
              <a:t>încărcat</a:t>
            </a:r>
            <a:r>
              <a:rPr lang="en-US" sz="1200" dirty="0">
                <a:solidFill>
                  <a:srgbClr val="000000"/>
                </a:solidFill>
                <a:latin typeface="Arial"/>
                <a:cs typeface="Arial"/>
              </a:rPr>
              <a:t> cu </a:t>
            </a:r>
            <a:r>
              <a:rPr lang="en-US" sz="1200" dirty="0" err="1">
                <a:solidFill>
                  <a:srgbClr val="000000"/>
                </a:solidFill>
                <a:latin typeface="Arial"/>
                <a:cs typeface="Arial"/>
              </a:rPr>
              <a:t>succes</a:t>
            </a:r>
            <a:r>
              <a:rPr lang="en-US" sz="1200" dirty="0">
                <a:solidFill>
                  <a:srgbClr val="000000"/>
                </a:solidFill>
                <a:latin typeface="Arial"/>
                <a:cs typeface="Arial"/>
              </a:rPr>
              <a:t>, </a:t>
            </a:r>
            <a:r>
              <a:rPr lang="en-US" sz="1200" dirty="0" err="1">
                <a:solidFill>
                  <a:srgbClr val="000000"/>
                </a:solidFill>
                <a:latin typeface="Arial"/>
                <a:cs typeface="Arial"/>
              </a:rPr>
              <a:t>veți</a:t>
            </a:r>
            <a:r>
              <a:rPr lang="en-US" sz="1200" dirty="0">
                <a:solidFill>
                  <a:srgbClr val="000000"/>
                </a:solidFill>
                <a:latin typeface="Arial"/>
                <a:cs typeface="Arial"/>
              </a:rPr>
              <a:t> </a:t>
            </a:r>
            <a:r>
              <a:rPr lang="en-US" sz="1200" dirty="0" err="1">
                <a:solidFill>
                  <a:srgbClr val="000000"/>
                </a:solidFill>
                <a:latin typeface="Arial"/>
                <a:cs typeface="Arial"/>
              </a:rPr>
              <a:t>vedea</a:t>
            </a:r>
            <a:r>
              <a:rPr lang="en-US" sz="1200" dirty="0">
                <a:solidFill>
                  <a:srgbClr val="000000"/>
                </a:solidFill>
                <a:latin typeface="Arial"/>
                <a:cs typeface="Arial"/>
              </a:rPr>
              <a:t> un </a:t>
            </a:r>
            <a:r>
              <a:rPr lang="en-US" sz="1200" dirty="0" err="1">
                <a:solidFill>
                  <a:srgbClr val="000000"/>
                </a:solidFill>
                <a:latin typeface="Arial"/>
                <a:cs typeface="Arial"/>
              </a:rPr>
              <a:t>mesaj</a:t>
            </a:r>
            <a:r>
              <a:rPr lang="en-US" sz="1200" dirty="0">
                <a:solidFill>
                  <a:srgbClr val="000000"/>
                </a:solidFill>
                <a:latin typeface="Arial"/>
                <a:cs typeface="Arial"/>
              </a:rPr>
              <a:t> de </a:t>
            </a:r>
            <a:r>
              <a:rPr lang="en-US" sz="1200" dirty="0" err="1">
                <a:solidFill>
                  <a:srgbClr val="000000"/>
                </a:solidFill>
                <a:latin typeface="Arial"/>
                <a:cs typeface="Arial"/>
              </a:rPr>
              <a:t>confirmare</a:t>
            </a:r>
            <a:r>
              <a:rPr lang="en-US" sz="1200" dirty="0">
                <a:solidFill>
                  <a:srgbClr val="000000"/>
                </a:solidFill>
                <a:latin typeface="Arial"/>
                <a:cs typeface="Arial"/>
              </a:rPr>
              <a:t> </a:t>
            </a:r>
            <a:r>
              <a:rPr lang="en-US" sz="1200" dirty="0" err="1">
                <a:solidFill>
                  <a:srgbClr val="00B050"/>
                </a:solidFill>
                <a:latin typeface="Arial"/>
                <a:cs typeface="Arial"/>
              </a:rPr>
              <a:t>verde</a:t>
            </a:r>
            <a:r>
              <a:rPr lang="en-US" sz="1200" dirty="0">
                <a:solidFill>
                  <a:srgbClr val="00B050"/>
                </a:solidFill>
                <a:latin typeface="Arial"/>
                <a:cs typeface="Arial"/>
              </a:rPr>
              <a:t> </a:t>
            </a:r>
            <a:r>
              <a:rPr lang="en-US" sz="1200" dirty="0" err="1">
                <a:solidFill>
                  <a:srgbClr val="000000"/>
                </a:solidFill>
                <a:latin typeface="Arial"/>
                <a:cs typeface="Arial"/>
              </a:rPr>
              <a:t>în</a:t>
            </a:r>
            <a:r>
              <a:rPr lang="en-US" sz="1200" dirty="0">
                <a:solidFill>
                  <a:srgbClr val="000000"/>
                </a:solidFill>
                <a:latin typeface="Arial"/>
                <a:cs typeface="Arial"/>
              </a:rPr>
              <a:t> </a:t>
            </a:r>
            <a:r>
              <a:rPr lang="en-US" sz="1200" dirty="0" err="1">
                <a:solidFill>
                  <a:srgbClr val="000000"/>
                </a:solidFill>
                <a:latin typeface="Arial"/>
                <a:cs typeface="Arial"/>
              </a:rPr>
              <a:t>colțul</a:t>
            </a:r>
            <a:r>
              <a:rPr lang="en-US" sz="1200" dirty="0">
                <a:solidFill>
                  <a:srgbClr val="000000"/>
                </a:solidFill>
                <a:latin typeface="Arial"/>
                <a:cs typeface="Arial"/>
              </a:rPr>
              <a:t> din </a:t>
            </a:r>
            <a:r>
              <a:rPr lang="en-US" sz="1200" dirty="0" err="1">
                <a:solidFill>
                  <a:srgbClr val="000000"/>
                </a:solidFill>
                <a:latin typeface="Arial"/>
                <a:cs typeface="Arial"/>
              </a:rPr>
              <a:t>dreapta</a:t>
            </a:r>
            <a:r>
              <a:rPr lang="en-US" sz="1200" dirty="0">
                <a:solidFill>
                  <a:srgbClr val="000000"/>
                </a:solidFill>
                <a:latin typeface="Arial"/>
                <a:cs typeface="Arial"/>
              </a:rPr>
              <a:t> sus al </a:t>
            </a:r>
            <a:r>
              <a:rPr lang="en-US" sz="1200" dirty="0" err="1">
                <a:solidFill>
                  <a:srgbClr val="000000"/>
                </a:solidFill>
                <a:latin typeface="Arial"/>
                <a:cs typeface="Arial"/>
              </a:rPr>
              <a:t>ecranului</a:t>
            </a:r>
            <a:r>
              <a:rPr lang="en-US" sz="1200" dirty="0">
                <a:solidFill>
                  <a:srgbClr val="000000"/>
                </a:solidFill>
                <a:latin typeface="Arial"/>
                <a:cs typeface="Arial"/>
              </a:rPr>
              <a:t>. </a:t>
            </a:r>
          </a:p>
          <a:p>
            <a:pPr>
              <a:lnSpc>
                <a:spcPts val="1680"/>
              </a:lnSpc>
              <a:spcBef>
                <a:spcPct val="0"/>
              </a:spcBef>
            </a:pPr>
            <a:endParaRPr lang="en-US" sz="1200" dirty="0">
              <a:solidFill>
                <a:srgbClr val="000000"/>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DF1D02C885964F991DEDABFB5F61B9" ma:contentTypeVersion="15" ma:contentTypeDescription="Create a new document." ma:contentTypeScope="" ma:versionID="23cca15fbe5e0ebf8baa3f7aa8154377">
  <xsd:schema xmlns:xsd="http://www.w3.org/2001/XMLSchema" xmlns:xs="http://www.w3.org/2001/XMLSchema" xmlns:p="http://schemas.microsoft.com/office/2006/metadata/properties" xmlns:ns2="95ddf7be-9025-4aa7-8e8c-204a227d57ef" xmlns:ns3="c018536c-8379-4380-becb-27cc5ad259e2" targetNamespace="http://schemas.microsoft.com/office/2006/metadata/properties" ma:root="true" ma:fieldsID="450dbfc9ff4406cad1e0d2f158af6bac" ns2:_="" ns3:_="">
    <xsd:import namespace="95ddf7be-9025-4aa7-8e8c-204a227d57ef"/>
    <xsd:import namespace="c018536c-8379-4380-becb-27cc5ad259e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df7be-9025-4aa7-8e8c-204a227d5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8d5bbb1-edc5-4f96-b119-8b82b80783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18536c-8379-4380-becb-27cc5ad259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62f44d4-105d-47f1-b035-c89fe732bacd}" ma:internalName="TaxCatchAll" ma:showField="CatchAllData" ma:web="c018536c-8379-4380-becb-27cc5ad259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018536c-8379-4380-becb-27cc5ad259e2" xsi:nil="true"/>
    <lcf76f155ced4ddcb4097134ff3c332f xmlns="95ddf7be-9025-4aa7-8e8c-204a227d57ef">
      <Terms xmlns="http://schemas.microsoft.com/office/infopath/2007/PartnerControls"/>
    </lcf76f155ced4ddcb4097134ff3c332f>
    <SharedWithUsers xmlns="c018536c-8379-4380-becb-27cc5ad259e2">
      <UserInfo>
        <DisplayName>Cristian Mihai</DisplayName>
        <AccountId>6</AccountId>
        <AccountType/>
      </UserInfo>
      <UserInfo>
        <DisplayName>Oana Aftenii</DisplayName>
        <AccountId>21</AccountId>
        <AccountType/>
      </UserInfo>
      <UserInfo>
        <DisplayName>Ioana Ciobotariu</DisplayName>
        <AccountId>18</AccountId>
        <AccountType/>
      </UserInfo>
      <UserInfo>
        <DisplayName>Grant Barbour (e)</DisplayName>
        <AccountId>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4DB78-7D96-4725-BABA-E91AC7CC62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ddf7be-9025-4aa7-8e8c-204a227d57ef"/>
    <ds:schemaRef ds:uri="c018536c-8379-4380-becb-27cc5ad25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4D898-0410-43F6-949E-99BC9026704F}">
  <ds:schemaRefs>
    <ds:schemaRef ds:uri="95ddf7be-9025-4aa7-8e8c-204a227d57ef"/>
    <ds:schemaRef ds:uri="c018536c-8379-4380-becb-27cc5ad259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B92DD3B-C69D-4843-BD08-0B7F5C214D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2880</Words>
  <Application>Microsoft Office PowerPoint</Application>
  <PresentationFormat>Custom</PresentationFormat>
  <Paragraphs>237</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Bold</vt:lpstr>
      <vt:lpstr>Calibri</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Barcode &amp; DRS logo requirements</dc:title>
  <dc:creator>Beatrice Mocanu</dc:creator>
  <cp:keywords>, docId:40559B5AD506FE18CC09A76F13EF050B</cp:keywords>
  <cp:lastModifiedBy>Beatrice Mocanu</cp:lastModifiedBy>
  <cp:revision>5</cp:revision>
  <dcterms:created xsi:type="dcterms:W3CDTF">2006-08-16T00:00:00Z</dcterms:created>
  <dcterms:modified xsi:type="dcterms:W3CDTF">2025-03-28T14:47:35Z</dcterms:modified>
  <dc:identifier>DAFnGaU-BOI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0x010100A3DF1D02C885964F991DEDABFB5F61B9</vt:lpwstr>
  </property>
  <property fmtid="{D5CDD505-2E9C-101B-9397-08002B2CF9AE}" pid="3" name="MediaServiceImageTags">
    <vt:lpwstr/>
  </property>
</Properties>
</file>