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5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92" r:id="rId4"/>
    <p:sldMasterId id="2147483836" r:id="rId5"/>
    <p:sldMasterId id="2147483848" r:id="rId6"/>
  </p:sldMasterIdLst>
  <p:notesMasterIdLst>
    <p:notesMasterId r:id="rId49"/>
  </p:notesMasterIdLst>
  <p:sldIdLst>
    <p:sldId id="483" r:id="rId7"/>
    <p:sldId id="2105884508" r:id="rId8"/>
    <p:sldId id="2105884496" r:id="rId9"/>
    <p:sldId id="439" r:id="rId10"/>
    <p:sldId id="417" r:id="rId11"/>
    <p:sldId id="418" r:id="rId12"/>
    <p:sldId id="2105884537" r:id="rId13"/>
    <p:sldId id="2105884525" r:id="rId14"/>
    <p:sldId id="259" r:id="rId15"/>
    <p:sldId id="2147474387" r:id="rId16"/>
    <p:sldId id="2147474388" r:id="rId17"/>
    <p:sldId id="2147474510" r:id="rId18"/>
    <p:sldId id="2147474493" r:id="rId19"/>
    <p:sldId id="2147474511" r:id="rId20"/>
    <p:sldId id="2147474494" r:id="rId21"/>
    <p:sldId id="2147474503" r:id="rId22"/>
    <p:sldId id="2147474504" r:id="rId23"/>
    <p:sldId id="2147474505" r:id="rId24"/>
    <p:sldId id="2147474506" r:id="rId25"/>
    <p:sldId id="2147474508" r:id="rId26"/>
    <p:sldId id="2147474495" r:id="rId27"/>
    <p:sldId id="2147474499" r:id="rId28"/>
    <p:sldId id="2147474497" r:id="rId29"/>
    <p:sldId id="2147474500" r:id="rId30"/>
    <p:sldId id="2147474498" r:id="rId31"/>
    <p:sldId id="2147474501" r:id="rId32"/>
    <p:sldId id="2147474496" r:id="rId33"/>
    <p:sldId id="2147474492" r:id="rId34"/>
    <p:sldId id="2105884520" r:id="rId35"/>
    <p:sldId id="419" r:id="rId36"/>
    <p:sldId id="420" r:id="rId37"/>
    <p:sldId id="2105884521" r:id="rId38"/>
    <p:sldId id="2147474491" r:id="rId39"/>
    <p:sldId id="2105884524" r:id="rId40"/>
    <p:sldId id="2147481383" r:id="rId41"/>
    <p:sldId id="2147481386" r:id="rId42"/>
    <p:sldId id="2147481390" r:id="rId43"/>
    <p:sldId id="2147481379" r:id="rId44"/>
    <p:sldId id="2147474490" r:id="rId45"/>
    <p:sldId id="2147481392" r:id="rId46"/>
    <p:sldId id="2147481395" r:id="rId47"/>
    <p:sldId id="214748139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6A151-1909-4206-BF8E-94D5277D8E23}" v="6" dt="2025-03-26T07:40:48.5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9" autoAdjust="0"/>
    <p:restoredTop sz="94660"/>
  </p:normalViewPr>
  <p:slideViewPr>
    <p:cSldViewPr snapToGrid="0">
      <p:cViewPr varScale="1">
        <p:scale>
          <a:sx n="95" d="100"/>
          <a:sy n="95" d="100"/>
        </p:scale>
        <p:origin x="3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ana Paraschiv" userId="6442f1c7-461b-4dad-aae7-0bdfecc6ff07" providerId="ADAL" clId="{8236C8BA-0593-466D-8BF6-8470B7C7A97D}"/>
    <pc:docChg chg="custSel addSld delSld modSld delMainMaster">
      <pc:chgData name="Oana Paraschiv" userId="6442f1c7-461b-4dad-aae7-0bdfecc6ff07" providerId="ADAL" clId="{8236C8BA-0593-466D-8BF6-8470B7C7A97D}" dt="2025-03-26T09:27:13.611" v="114" actId="20577"/>
      <pc:docMkLst>
        <pc:docMk/>
      </pc:docMkLst>
      <pc:sldChg chg="del">
        <pc:chgData name="Oana Paraschiv" userId="6442f1c7-461b-4dad-aae7-0bdfecc6ff07" providerId="ADAL" clId="{8236C8BA-0593-466D-8BF6-8470B7C7A97D}" dt="2025-03-26T09:16:03.521" v="63" actId="47"/>
        <pc:sldMkLst>
          <pc:docMk/>
          <pc:sldMk cId="3314131650" sldId="384"/>
        </pc:sldMkLst>
      </pc:sldChg>
      <pc:sldChg chg="modSp mod">
        <pc:chgData name="Oana Paraschiv" userId="6442f1c7-461b-4dad-aae7-0bdfecc6ff07" providerId="ADAL" clId="{8236C8BA-0593-466D-8BF6-8470B7C7A97D}" dt="2025-03-26T09:27:13.611" v="114" actId="20577"/>
        <pc:sldMkLst>
          <pc:docMk/>
          <pc:sldMk cId="1424911143" sldId="420"/>
        </pc:sldMkLst>
        <pc:spChg chg="mod">
          <ac:chgData name="Oana Paraschiv" userId="6442f1c7-461b-4dad-aae7-0bdfecc6ff07" providerId="ADAL" clId="{8236C8BA-0593-466D-8BF6-8470B7C7A97D}" dt="2025-03-26T09:27:13.611" v="114" actId="20577"/>
          <ac:spMkLst>
            <pc:docMk/>
            <pc:sldMk cId="1424911143" sldId="420"/>
            <ac:spMk id="35" creationId="{5A4E540A-9E0D-EEDA-CD7B-512A3F103134}"/>
          </ac:spMkLst>
        </pc:spChg>
      </pc:sldChg>
      <pc:sldChg chg="modSp mod">
        <pc:chgData name="Oana Paraschiv" userId="6442f1c7-461b-4dad-aae7-0bdfecc6ff07" providerId="ADAL" clId="{8236C8BA-0593-466D-8BF6-8470B7C7A97D}" dt="2025-03-26T08:12:13.776" v="12" actId="20577"/>
        <pc:sldMkLst>
          <pc:docMk/>
          <pc:sldMk cId="2827709855" sldId="483"/>
        </pc:sldMkLst>
        <pc:spChg chg="mod">
          <ac:chgData name="Oana Paraschiv" userId="6442f1c7-461b-4dad-aae7-0bdfecc6ff07" providerId="ADAL" clId="{8236C8BA-0593-466D-8BF6-8470B7C7A97D}" dt="2025-03-26T08:12:13.776" v="12" actId="20577"/>
          <ac:spMkLst>
            <pc:docMk/>
            <pc:sldMk cId="2827709855" sldId="483"/>
            <ac:spMk id="2" creationId="{BE38FA23-89AE-4CAC-8219-82D0CA917BC4}"/>
          </ac:spMkLst>
        </pc:spChg>
      </pc:sldChg>
      <pc:sldChg chg="modSp del mod">
        <pc:chgData name="Oana Paraschiv" userId="6442f1c7-461b-4dad-aae7-0bdfecc6ff07" providerId="ADAL" clId="{8236C8BA-0593-466D-8BF6-8470B7C7A97D}" dt="2025-03-26T09:16:02.204" v="62" actId="47"/>
        <pc:sldMkLst>
          <pc:docMk/>
          <pc:sldMk cId="2178040576" sldId="484"/>
        </pc:sldMkLst>
      </pc:sldChg>
      <pc:sldChg chg="del">
        <pc:chgData name="Oana Paraschiv" userId="6442f1c7-461b-4dad-aae7-0bdfecc6ff07" providerId="ADAL" clId="{8236C8BA-0593-466D-8BF6-8470B7C7A97D}" dt="2025-03-26T09:16:11.237" v="69" actId="47"/>
        <pc:sldMkLst>
          <pc:docMk/>
          <pc:sldMk cId="3791018738" sldId="2105884426"/>
        </pc:sldMkLst>
      </pc:sldChg>
      <pc:sldChg chg="del">
        <pc:chgData name="Oana Paraschiv" userId="6442f1c7-461b-4dad-aae7-0bdfecc6ff07" providerId="ADAL" clId="{8236C8BA-0593-466D-8BF6-8470B7C7A97D}" dt="2025-03-26T07:44:48.140" v="9" actId="47"/>
        <pc:sldMkLst>
          <pc:docMk/>
          <pc:sldMk cId="1846696593" sldId="2105884427"/>
        </pc:sldMkLst>
      </pc:sldChg>
      <pc:sldChg chg="modSp mod">
        <pc:chgData name="Oana Paraschiv" userId="6442f1c7-461b-4dad-aae7-0bdfecc6ff07" providerId="ADAL" clId="{8236C8BA-0593-466D-8BF6-8470B7C7A97D}" dt="2025-03-26T08:36:50.175" v="36" actId="20577"/>
        <pc:sldMkLst>
          <pc:docMk/>
          <pc:sldMk cId="3458469415" sldId="2105884521"/>
        </pc:sldMkLst>
        <pc:spChg chg="mod">
          <ac:chgData name="Oana Paraschiv" userId="6442f1c7-461b-4dad-aae7-0bdfecc6ff07" providerId="ADAL" clId="{8236C8BA-0593-466D-8BF6-8470B7C7A97D}" dt="2025-03-26T08:36:50.175" v="36" actId="20577"/>
          <ac:spMkLst>
            <pc:docMk/>
            <pc:sldMk cId="3458469415" sldId="2105884521"/>
            <ac:spMk id="14" creationId="{F7540B12-CDB8-D738-D2E6-AA922CD98305}"/>
          </ac:spMkLst>
        </pc:spChg>
      </pc:sldChg>
      <pc:sldChg chg="del">
        <pc:chgData name="Oana Paraschiv" userId="6442f1c7-461b-4dad-aae7-0bdfecc6ff07" providerId="ADAL" clId="{8236C8BA-0593-466D-8BF6-8470B7C7A97D}" dt="2025-03-26T07:43:09.081" v="1" actId="47"/>
        <pc:sldMkLst>
          <pc:docMk/>
          <pc:sldMk cId="660818331" sldId="2105884523"/>
        </pc:sldMkLst>
      </pc:sldChg>
      <pc:sldChg chg="del">
        <pc:chgData name="Oana Paraschiv" userId="6442f1c7-461b-4dad-aae7-0bdfecc6ff07" providerId="ADAL" clId="{8236C8BA-0593-466D-8BF6-8470B7C7A97D}" dt="2025-03-26T07:43:08.281" v="0" actId="47"/>
        <pc:sldMkLst>
          <pc:docMk/>
          <pc:sldMk cId="3191171942" sldId="2105884524"/>
        </pc:sldMkLst>
      </pc:sldChg>
      <pc:sldChg chg="del">
        <pc:chgData name="Oana Paraschiv" userId="6442f1c7-461b-4dad-aae7-0bdfecc6ff07" providerId="ADAL" clId="{8236C8BA-0593-466D-8BF6-8470B7C7A97D}" dt="2025-03-26T09:16:10.633" v="68" actId="47"/>
        <pc:sldMkLst>
          <pc:docMk/>
          <pc:sldMk cId="4201224006" sldId="2105884536"/>
        </pc:sldMkLst>
      </pc:sldChg>
      <pc:sldChg chg="del">
        <pc:chgData name="Oana Paraschiv" userId="6442f1c7-461b-4dad-aae7-0bdfecc6ff07" providerId="ADAL" clId="{8236C8BA-0593-466D-8BF6-8470B7C7A97D}" dt="2025-03-26T09:16:04.198" v="64" actId="47"/>
        <pc:sldMkLst>
          <pc:docMk/>
          <pc:sldMk cId="3030599936" sldId="2105884538"/>
        </pc:sldMkLst>
      </pc:sldChg>
      <pc:sldChg chg="del">
        <pc:chgData name="Oana Paraschiv" userId="6442f1c7-461b-4dad-aae7-0bdfecc6ff07" providerId="ADAL" clId="{8236C8BA-0593-466D-8BF6-8470B7C7A97D}" dt="2025-03-26T09:16:04.795" v="65" actId="47"/>
        <pc:sldMkLst>
          <pc:docMk/>
          <pc:sldMk cId="1780346668" sldId="2105884539"/>
        </pc:sldMkLst>
      </pc:sldChg>
      <pc:sldChg chg="del">
        <pc:chgData name="Oana Paraschiv" userId="6442f1c7-461b-4dad-aae7-0bdfecc6ff07" providerId="ADAL" clId="{8236C8BA-0593-466D-8BF6-8470B7C7A97D}" dt="2025-03-26T09:16:06.462" v="66" actId="47"/>
        <pc:sldMkLst>
          <pc:docMk/>
          <pc:sldMk cId="2233872918" sldId="2105884540"/>
        </pc:sldMkLst>
      </pc:sldChg>
      <pc:sldChg chg="del">
        <pc:chgData name="Oana Paraschiv" userId="6442f1c7-461b-4dad-aae7-0bdfecc6ff07" providerId="ADAL" clId="{8236C8BA-0593-466D-8BF6-8470B7C7A97D}" dt="2025-03-26T07:43:10.237" v="2" actId="47"/>
        <pc:sldMkLst>
          <pc:docMk/>
          <pc:sldMk cId="2647693338" sldId="2147474490"/>
        </pc:sldMkLst>
      </pc:sldChg>
      <pc:sldChg chg="modSp mod">
        <pc:chgData name="Oana Paraschiv" userId="6442f1c7-461b-4dad-aae7-0bdfecc6ff07" providerId="ADAL" clId="{8236C8BA-0593-466D-8BF6-8470B7C7A97D}" dt="2025-03-26T07:44:02.664" v="3" actId="403"/>
        <pc:sldMkLst>
          <pc:docMk/>
          <pc:sldMk cId="3406864146" sldId="2147474491"/>
        </pc:sldMkLst>
        <pc:spChg chg="mod">
          <ac:chgData name="Oana Paraschiv" userId="6442f1c7-461b-4dad-aae7-0bdfecc6ff07" providerId="ADAL" clId="{8236C8BA-0593-466D-8BF6-8470B7C7A97D}" dt="2025-03-26T07:44:02.664" v="3" actId="403"/>
          <ac:spMkLst>
            <pc:docMk/>
            <pc:sldMk cId="3406864146" sldId="2147474491"/>
            <ac:spMk id="14" creationId="{F7540B12-CDB8-D738-D2E6-AA922CD98305}"/>
          </ac:spMkLst>
        </pc:spChg>
      </pc:sldChg>
      <pc:sldChg chg="modSp mod">
        <pc:chgData name="Oana Paraschiv" userId="6442f1c7-461b-4dad-aae7-0bdfecc6ff07" providerId="ADAL" clId="{8236C8BA-0593-466D-8BF6-8470B7C7A97D}" dt="2025-03-26T08:14:30.990" v="24" actId="1076"/>
        <pc:sldMkLst>
          <pc:docMk/>
          <pc:sldMk cId="1315372675" sldId="2147481388"/>
        </pc:sldMkLst>
      </pc:sldChg>
      <pc:sldChg chg="delSp mod">
        <pc:chgData name="Oana Paraschiv" userId="6442f1c7-461b-4dad-aae7-0bdfecc6ff07" providerId="ADAL" clId="{8236C8BA-0593-466D-8BF6-8470B7C7A97D}" dt="2025-03-26T08:17:12.420" v="28" actId="478"/>
        <pc:sldMkLst>
          <pc:docMk/>
          <pc:sldMk cId="2243180698" sldId="2147481389"/>
        </pc:sldMkLst>
      </pc:sldChg>
      <pc:sldChg chg="modSp mod">
        <pc:chgData name="Oana Paraschiv" userId="6442f1c7-461b-4dad-aae7-0bdfecc6ff07" providerId="ADAL" clId="{8236C8BA-0593-466D-8BF6-8470B7C7A97D}" dt="2025-03-26T08:50:30.513" v="43" actId="20577"/>
        <pc:sldMkLst>
          <pc:docMk/>
          <pc:sldMk cId="1807370996" sldId="2147481390"/>
        </pc:sldMkLst>
        <pc:spChg chg="mod">
          <ac:chgData name="Oana Paraschiv" userId="6442f1c7-461b-4dad-aae7-0bdfecc6ff07" providerId="ADAL" clId="{8236C8BA-0593-466D-8BF6-8470B7C7A97D}" dt="2025-03-26T08:50:30.513" v="43" actId="20577"/>
          <ac:spMkLst>
            <pc:docMk/>
            <pc:sldMk cId="1807370996" sldId="2147481390"/>
            <ac:spMk id="49" creationId="{8CB74634-5F7E-BC38-A5CF-90829D7A7375}"/>
          </ac:spMkLst>
        </pc:spChg>
      </pc:sldChg>
      <pc:sldChg chg="modSp mod">
        <pc:chgData name="Oana Paraschiv" userId="6442f1c7-461b-4dad-aae7-0bdfecc6ff07" providerId="ADAL" clId="{8236C8BA-0593-466D-8BF6-8470B7C7A97D}" dt="2025-03-26T09:16:40.400" v="79" actId="20577"/>
        <pc:sldMkLst>
          <pc:docMk/>
          <pc:sldMk cId="339189956" sldId="2147481391"/>
        </pc:sldMkLst>
      </pc:sldChg>
      <pc:sldChg chg="del">
        <pc:chgData name="Oana Paraschiv" userId="6442f1c7-461b-4dad-aae7-0bdfecc6ff07" providerId="ADAL" clId="{8236C8BA-0593-466D-8BF6-8470B7C7A97D}" dt="2025-03-26T09:16:07.505" v="67" actId="47"/>
        <pc:sldMkLst>
          <pc:docMk/>
          <pc:sldMk cId="2615531369" sldId="2147481393"/>
        </pc:sldMkLst>
      </pc:sldChg>
      <pc:sldChg chg="addSp delSp modSp add mod">
        <pc:chgData name="Oana Paraschiv" userId="6442f1c7-461b-4dad-aae7-0bdfecc6ff07" providerId="ADAL" clId="{8236C8BA-0593-466D-8BF6-8470B7C7A97D}" dt="2025-03-26T09:15:56.214" v="61" actId="1076"/>
        <pc:sldMkLst>
          <pc:docMk/>
          <pc:sldMk cId="3028476362" sldId="2147481395"/>
        </pc:sldMkLst>
        <pc:spChg chg="mod">
          <ac:chgData name="Oana Paraschiv" userId="6442f1c7-461b-4dad-aae7-0bdfecc6ff07" providerId="ADAL" clId="{8236C8BA-0593-466D-8BF6-8470B7C7A97D}" dt="2025-03-26T09:15:51.166" v="57" actId="1076"/>
          <ac:spMkLst>
            <pc:docMk/>
            <pc:sldMk cId="3028476362" sldId="2147481395"/>
            <ac:spMk id="3" creationId="{C8FD3CE0-039A-E963-2454-A65DDEC0777A}"/>
          </ac:spMkLst>
        </pc:spChg>
        <pc:spChg chg="mod">
          <ac:chgData name="Oana Paraschiv" userId="6442f1c7-461b-4dad-aae7-0bdfecc6ff07" providerId="ADAL" clId="{8236C8BA-0593-466D-8BF6-8470B7C7A97D}" dt="2025-03-26T09:15:51.166" v="57" actId="1076"/>
          <ac:spMkLst>
            <pc:docMk/>
            <pc:sldMk cId="3028476362" sldId="2147481395"/>
            <ac:spMk id="4" creationId="{0BEF08A0-5A15-EDB5-C674-57EACFBFAD7C}"/>
          </ac:spMkLst>
        </pc:spChg>
        <pc:picChg chg="add mod">
          <ac:chgData name="Oana Paraschiv" userId="6442f1c7-461b-4dad-aae7-0bdfecc6ff07" providerId="ADAL" clId="{8236C8BA-0593-466D-8BF6-8470B7C7A97D}" dt="2025-03-26T09:15:56.214" v="61" actId="1076"/>
          <ac:picMkLst>
            <pc:docMk/>
            <pc:sldMk cId="3028476362" sldId="2147481395"/>
            <ac:picMk id="2" creationId="{1FC9A757-1966-4BE9-B23E-650A8475CBC5}"/>
          </ac:picMkLst>
        </pc:picChg>
      </pc:sldChg>
      <pc:sldChg chg="add del setBg">
        <pc:chgData name="Oana Paraschiv" userId="6442f1c7-461b-4dad-aae7-0bdfecc6ff07" providerId="ADAL" clId="{8236C8BA-0593-466D-8BF6-8470B7C7A97D}" dt="2025-03-26T07:45:10.288" v="11" actId="47"/>
        <pc:sldMkLst>
          <pc:docMk/>
          <pc:sldMk cId="2435040740" sldId="2147481396"/>
        </pc:sldMkLst>
      </pc:sldChg>
      <pc:sldChg chg="delSp modSp add mod">
        <pc:chgData name="Oana Paraschiv" userId="6442f1c7-461b-4dad-aae7-0bdfecc6ff07" providerId="ADAL" clId="{8236C8BA-0593-466D-8BF6-8470B7C7A97D}" dt="2025-03-26T09:23:41.726" v="95" actId="20577"/>
        <pc:sldMkLst>
          <pc:docMk/>
          <pc:sldMk cId="3376423145" sldId="2147481396"/>
        </pc:sldMkLst>
      </pc:sldChg>
      <pc:sldMasterChg chg="del delSldLayout">
        <pc:chgData name="Oana Paraschiv" userId="6442f1c7-461b-4dad-aae7-0bdfecc6ff07" providerId="ADAL" clId="{8236C8BA-0593-466D-8BF6-8470B7C7A97D}" dt="2025-03-26T07:43:10.237" v="2" actId="47"/>
        <pc:sldMasterMkLst>
          <pc:docMk/>
          <pc:sldMasterMk cId="230215834" sldId="2147483745"/>
        </pc:sldMasterMkLst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2474136063" sldId="2147483746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159693390" sldId="2147483747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2822116612" sldId="2147483748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4263227752" sldId="2147483749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08726230" sldId="2147483750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366669748" sldId="2147483751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822684336" sldId="2147483752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2649635849" sldId="2147483753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528275057" sldId="2147483754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013518618" sldId="2147483755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4050567251" sldId="2147483756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331402848" sldId="2147483757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97009790" sldId="2147483758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332593962" sldId="2147483759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883065942" sldId="2147483760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2360451302" sldId="2147483761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090080876" sldId="2147483762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877782297" sldId="2147483763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2827943167" sldId="2147483764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2854740999" sldId="2147483765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598416324" sldId="2147483766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70301001" sldId="2147483767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21914928" sldId="2147483768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53516157" sldId="2147483769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928438763" sldId="2147483770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070789089" sldId="2147483771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229877851" sldId="2147483772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4068897619" sldId="2147483773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3579725" sldId="2147483774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170086207" sldId="2147483775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69168091" sldId="2147483776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168499937" sldId="2147483777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317377760" sldId="2147483778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2180781928" sldId="2147483779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2844882085" sldId="2147483780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98492774" sldId="2147483781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1477058575" sldId="2147483782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148513104" sldId="2147483783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579251337" sldId="2147483784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822284502" sldId="2147483785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761908720" sldId="2147483786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996294219" sldId="2147483787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924099118" sldId="2147483788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92495922" sldId="2147483789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2457229919" sldId="2147483790"/>
          </pc:sldLayoutMkLst>
        </pc:sldLayoutChg>
        <pc:sldLayoutChg chg="del">
          <pc:chgData name="Oana Paraschiv" userId="6442f1c7-461b-4dad-aae7-0bdfecc6ff07" providerId="ADAL" clId="{8236C8BA-0593-466D-8BF6-8470B7C7A97D}" dt="2025-03-26T07:43:10.237" v="2" actId="47"/>
          <pc:sldLayoutMkLst>
            <pc:docMk/>
            <pc:sldMasterMk cId="230215834" sldId="2147483745"/>
            <pc:sldLayoutMk cId="3678982943" sldId="2147483791"/>
          </pc:sldLayoutMkLst>
        </pc:sldLayoutChg>
      </pc:sldMasterChg>
      <pc:sldMasterChg chg="delSldLayout">
        <pc:chgData name="Oana Paraschiv" userId="6442f1c7-461b-4dad-aae7-0bdfecc6ff07" providerId="ADAL" clId="{8236C8BA-0593-466D-8BF6-8470B7C7A97D}" dt="2025-03-26T07:45:10.288" v="11" actId="47"/>
        <pc:sldMasterMkLst>
          <pc:docMk/>
          <pc:sldMasterMk cId="1579773708" sldId="2147483848"/>
        </pc:sldMasterMkLst>
        <pc:sldLayoutChg chg="del">
          <pc:chgData name="Oana Paraschiv" userId="6442f1c7-461b-4dad-aae7-0bdfecc6ff07" providerId="ADAL" clId="{8236C8BA-0593-466D-8BF6-8470B7C7A97D}" dt="2025-03-26T07:45:10.288" v="11" actId="47"/>
          <pc:sldLayoutMkLst>
            <pc:docMk/>
            <pc:sldMasterMk cId="1579773708" sldId="2147483848"/>
            <pc:sldLayoutMk cId="182331096" sldId="2147483890"/>
          </pc:sldLayoutMkLst>
        </pc:sldLayoutChg>
      </pc:sldMasterChg>
      <pc:sldMasterChg chg="del delSldLayout">
        <pc:chgData name="Oana Paraschiv" userId="6442f1c7-461b-4dad-aae7-0bdfecc6ff07" providerId="ADAL" clId="{8236C8BA-0593-466D-8BF6-8470B7C7A97D}" dt="2025-03-26T09:16:07.505" v="67" actId="47"/>
        <pc:sldMasterMkLst>
          <pc:docMk/>
          <pc:sldMasterMk cId="3660125573" sldId="2147483895"/>
        </pc:sldMasterMkLst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1795429801" sldId="2147483896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1688089607" sldId="2147483897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3362261861" sldId="2147483898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2925418610" sldId="2147483899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1833314300" sldId="2147483900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1756369422" sldId="2147483901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2414562307" sldId="2147483902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197217061" sldId="2147483903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4172993389" sldId="2147483904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3131119986" sldId="2147483905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238763443" sldId="2147483906"/>
          </pc:sldLayoutMkLst>
        </pc:sldLayoutChg>
        <pc:sldLayoutChg chg="del">
          <pc:chgData name="Oana Paraschiv" userId="6442f1c7-461b-4dad-aae7-0bdfecc6ff07" providerId="ADAL" clId="{8236C8BA-0593-466D-8BF6-8470B7C7A97D}" dt="2025-03-26T09:16:07.505" v="67" actId="47"/>
          <pc:sldLayoutMkLst>
            <pc:docMk/>
            <pc:sldMasterMk cId="3660125573" sldId="2147483895"/>
            <pc:sldLayoutMk cId="4055099955" sldId="2147483907"/>
          </pc:sldLayoutMkLst>
        </pc:sldLayoutChg>
      </pc:sldMasterChg>
    </pc:docChg>
  </pc:docChgLst>
  <pc:docChgLst>
    <pc:chgData name="Oana Paraschiv" userId="S::oana.paraschiv@returosgr.ro::6442f1c7-461b-4dad-aae7-0bdfecc6ff07" providerId="AD" clId="Web-{CD513EE9-FD9C-A033-8F4D-21AE782DDE75}"/>
    <pc:docChg chg="modSld">
      <pc:chgData name="Oana Paraschiv" userId="S::oana.paraschiv@returosgr.ro::6442f1c7-461b-4dad-aae7-0bdfecc6ff07" providerId="AD" clId="Web-{CD513EE9-FD9C-A033-8F4D-21AE782DDE75}" dt="2025-03-26T09:29:23.983" v="4" actId="20577"/>
      <pc:docMkLst>
        <pc:docMk/>
      </pc:docMkLst>
      <pc:sldChg chg="modSp">
        <pc:chgData name="Oana Paraschiv" userId="S::oana.paraschiv@returosgr.ro::6442f1c7-461b-4dad-aae7-0bdfecc6ff07" providerId="AD" clId="Web-{CD513EE9-FD9C-A033-8F4D-21AE782DDE75}" dt="2025-03-26T09:29:23.983" v="4" actId="20577"/>
        <pc:sldMkLst>
          <pc:docMk/>
          <pc:sldMk cId="3360596527" sldId="2105884508"/>
        </pc:sldMkLst>
        <pc:spChg chg="mod">
          <ac:chgData name="Oana Paraschiv" userId="S::oana.paraschiv@returosgr.ro::6442f1c7-461b-4dad-aae7-0bdfecc6ff07" providerId="AD" clId="Web-{CD513EE9-FD9C-A033-8F4D-21AE782DDE75}" dt="2025-03-26T09:29:23.983" v="4" actId="20577"/>
          <ac:spMkLst>
            <pc:docMk/>
            <pc:sldMk cId="3360596527" sldId="2105884508"/>
            <ac:spMk id="9" creationId="{31BE0EF8-2D28-450E-BE81-41B5B595E785}"/>
          </ac:spMkLst>
        </pc:spChg>
      </pc:sldChg>
    </pc:docChg>
  </pc:docChgLst>
  <pc:docChgLst>
    <pc:chgData name="Catalina Marga" userId="5c75c25b-a098-4791-b02e-d54eb33e4305" providerId="ADAL" clId="{9656A151-1909-4206-BF8E-94D5277D8E23}"/>
    <pc:docChg chg="custSel modSld">
      <pc:chgData name="Catalina Marga" userId="5c75c25b-a098-4791-b02e-d54eb33e4305" providerId="ADAL" clId="{9656A151-1909-4206-BF8E-94D5277D8E23}" dt="2025-04-07T10:49:08.803" v="124" actId="255"/>
      <pc:docMkLst>
        <pc:docMk/>
      </pc:docMkLst>
      <pc:sldChg chg="modSp mod">
        <pc:chgData name="Catalina Marga" userId="5c75c25b-a098-4791-b02e-d54eb33e4305" providerId="ADAL" clId="{9656A151-1909-4206-BF8E-94D5277D8E23}" dt="2025-04-07T10:49:08.803" v="124" actId="255"/>
        <pc:sldMkLst>
          <pc:docMk/>
          <pc:sldMk cId="236226831" sldId="2147474499"/>
        </pc:sldMkLst>
        <pc:spChg chg="mod">
          <ac:chgData name="Catalina Marga" userId="5c75c25b-a098-4791-b02e-d54eb33e4305" providerId="ADAL" clId="{9656A151-1909-4206-BF8E-94D5277D8E23}" dt="2025-04-07T10:49:08.803" v="124" actId="255"/>
          <ac:spMkLst>
            <pc:docMk/>
            <pc:sldMk cId="236226831" sldId="2147474499"/>
            <ac:spMk id="2" creationId="{50B1CEA7-CF8A-316F-74B2-D71C3AD28893}"/>
          </ac:spMkLst>
        </pc:spChg>
      </pc:sldChg>
      <pc:sldChg chg="modSp mod">
        <pc:chgData name="Catalina Marga" userId="5c75c25b-a098-4791-b02e-d54eb33e4305" providerId="ADAL" clId="{9656A151-1909-4206-BF8E-94D5277D8E23}" dt="2025-04-07T10:47:47.256" v="26" actId="1076"/>
        <pc:sldMkLst>
          <pc:docMk/>
          <pc:sldMk cId="1882199167" sldId="2147474511"/>
        </pc:sldMkLst>
        <pc:spChg chg="mod">
          <ac:chgData name="Catalina Marga" userId="5c75c25b-a098-4791-b02e-d54eb33e4305" providerId="ADAL" clId="{9656A151-1909-4206-BF8E-94D5277D8E23}" dt="2025-04-07T10:47:43.556" v="25" actId="20577"/>
          <ac:spMkLst>
            <pc:docMk/>
            <pc:sldMk cId="1882199167" sldId="2147474511"/>
            <ac:spMk id="2" creationId="{41CF86D6-C938-300E-0E29-D1D081495BC0}"/>
          </ac:spMkLst>
        </pc:spChg>
        <pc:picChg chg="mod">
          <ac:chgData name="Catalina Marga" userId="5c75c25b-a098-4791-b02e-d54eb33e4305" providerId="ADAL" clId="{9656A151-1909-4206-BF8E-94D5277D8E23}" dt="2025-04-07T10:47:47.256" v="26" actId="1076"/>
          <ac:picMkLst>
            <pc:docMk/>
            <pc:sldMk cId="1882199167" sldId="2147474511"/>
            <ac:picMk id="5" creationId="{1FBCE179-03FA-B219-3292-23A4FE9B3ED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89DE-7B29-4EA8-BA36-5184D5549E2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4854595-6096-4419-9603-A068FBBE4CA6}">
      <dgm:prSet phldrT="[Text]"/>
      <dgm:spPr/>
      <dgm:t>
        <a:bodyPr/>
        <a:lstStyle/>
        <a:p>
          <a:pPr>
            <a:buAutoNum type="arabicPeriod"/>
          </a:pPr>
          <a:r>
            <a:rPr lang="ro-RO" dirty="0"/>
            <a:t>1. </a:t>
          </a:r>
          <a:r>
            <a:rPr lang="en-US" dirty="0" err="1"/>
            <a:t>Metodologia</a:t>
          </a:r>
          <a:r>
            <a:rPr lang="en-US" dirty="0"/>
            <a:t> </a:t>
          </a:r>
          <a:r>
            <a:rPr lang="en-US" dirty="0" err="1"/>
            <a:t>propusa</a:t>
          </a:r>
          <a:r>
            <a:rPr lang="ro-RO" dirty="0"/>
            <a:t> </a:t>
          </a:r>
          <a:endParaRPr lang="en-US" dirty="0"/>
        </a:p>
      </dgm:t>
    </dgm:pt>
    <dgm:pt modelId="{8E62895B-04B6-4321-95BA-BE3EF2AAE1B0}" type="parTrans" cxnId="{4D0284C6-C0DE-43F6-8DA3-E1EBF34C5537}">
      <dgm:prSet/>
      <dgm:spPr/>
      <dgm:t>
        <a:bodyPr/>
        <a:lstStyle/>
        <a:p>
          <a:endParaRPr lang="en-US"/>
        </a:p>
      </dgm:t>
    </dgm:pt>
    <dgm:pt modelId="{2FC25878-89A0-4D74-8E94-12E6EE58A59A}" type="sibTrans" cxnId="{4D0284C6-C0DE-43F6-8DA3-E1EBF34C5537}">
      <dgm:prSet/>
      <dgm:spPr/>
      <dgm:t>
        <a:bodyPr/>
        <a:lstStyle/>
        <a:p>
          <a:endParaRPr lang="en-US"/>
        </a:p>
      </dgm:t>
    </dgm:pt>
    <dgm:pt modelId="{489F1BEF-D772-449D-B69D-F96760EE5466}">
      <dgm:prSet/>
      <dgm:spPr/>
      <dgm:t>
        <a:bodyPr/>
        <a:lstStyle/>
        <a:p>
          <a:r>
            <a:rPr lang="ro-RO" dirty="0"/>
            <a:t>2. </a:t>
          </a:r>
          <a:r>
            <a:rPr lang="en-US" dirty="0" err="1"/>
            <a:t>Eficiența</a:t>
          </a:r>
          <a:r>
            <a:rPr lang="en-US" dirty="0"/>
            <a:t> </a:t>
          </a:r>
          <a:r>
            <a:rPr lang="en-US" dirty="0" err="1"/>
            <a:t>costurilor</a:t>
          </a:r>
          <a:r>
            <a:rPr lang="ro-RO" dirty="0"/>
            <a:t> </a:t>
          </a:r>
        </a:p>
      </dgm:t>
    </dgm:pt>
    <dgm:pt modelId="{E37E76F1-2957-488E-863D-6633F9BE5A2F}" type="parTrans" cxnId="{BCBAC8CA-5A69-4E7C-A796-6936252E7B70}">
      <dgm:prSet/>
      <dgm:spPr/>
      <dgm:t>
        <a:bodyPr/>
        <a:lstStyle/>
        <a:p>
          <a:endParaRPr lang="en-US"/>
        </a:p>
      </dgm:t>
    </dgm:pt>
    <dgm:pt modelId="{B2AADDDF-4384-4742-BB87-552BB630EC44}" type="sibTrans" cxnId="{BCBAC8CA-5A69-4E7C-A796-6936252E7B70}">
      <dgm:prSet/>
      <dgm:spPr/>
      <dgm:t>
        <a:bodyPr/>
        <a:lstStyle/>
        <a:p>
          <a:endParaRPr lang="en-US"/>
        </a:p>
      </dgm:t>
    </dgm:pt>
    <dgm:pt modelId="{1FDBAFDD-CD74-4DA1-ADFB-DBC0899864FA}">
      <dgm:prSet/>
      <dgm:spPr/>
      <dgm:t>
        <a:bodyPr/>
        <a:lstStyle/>
        <a:p>
          <a:r>
            <a:rPr lang="ro-RO" dirty="0"/>
            <a:t>3. </a:t>
          </a:r>
          <a:r>
            <a:rPr lang="en-US" dirty="0"/>
            <a:t>Plan de </a:t>
          </a:r>
          <a:r>
            <a:rPr lang="en-US" dirty="0" err="1"/>
            <a:t>implementare</a:t>
          </a:r>
          <a:endParaRPr lang="ro-RO" dirty="0"/>
        </a:p>
      </dgm:t>
    </dgm:pt>
    <dgm:pt modelId="{50E596A0-565D-4025-BB30-E5197FAD99A2}" type="parTrans" cxnId="{CD7C4120-BDAB-41F9-8B81-168D35D54497}">
      <dgm:prSet/>
      <dgm:spPr/>
      <dgm:t>
        <a:bodyPr/>
        <a:lstStyle/>
        <a:p>
          <a:endParaRPr lang="en-US"/>
        </a:p>
      </dgm:t>
    </dgm:pt>
    <dgm:pt modelId="{337C422B-2E1C-4390-966C-79E8992E9AA6}" type="sibTrans" cxnId="{CD7C4120-BDAB-41F9-8B81-168D35D54497}">
      <dgm:prSet/>
      <dgm:spPr/>
      <dgm:t>
        <a:bodyPr/>
        <a:lstStyle/>
        <a:p>
          <a:endParaRPr lang="en-US"/>
        </a:p>
      </dgm:t>
    </dgm:pt>
    <dgm:pt modelId="{0DE88AE7-A0D8-4006-BE2E-12200AD22388}">
      <dgm:prSet/>
      <dgm:spPr/>
      <dgm:t>
        <a:bodyPr/>
        <a:lstStyle/>
        <a:p>
          <a:r>
            <a:rPr lang="ro-RO" dirty="0"/>
            <a:t>4. </a:t>
          </a:r>
          <a:r>
            <a:rPr lang="en-US" dirty="0" err="1"/>
            <a:t>Resurse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capacitate</a:t>
          </a:r>
          <a:r>
            <a:rPr lang="ro-RO" dirty="0"/>
            <a:t> </a:t>
          </a:r>
        </a:p>
      </dgm:t>
    </dgm:pt>
    <dgm:pt modelId="{0BF07DF4-64D8-40D6-BD65-F675A9ACBD76}" type="parTrans" cxnId="{C32EF342-251E-42BE-A88D-5DCC214DC25F}">
      <dgm:prSet/>
      <dgm:spPr/>
      <dgm:t>
        <a:bodyPr/>
        <a:lstStyle/>
        <a:p>
          <a:endParaRPr lang="en-US"/>
        </a:p>
      </dgm:t>
    </dgm:pt>
    <dgm:pt modelId="{BB70356B-4F0C-4701-BBEC-6040106C1AB3}" type="sibTrans" cxnId="{C32EF342-251E-42BE-A88D-5DCC214DC25F}">
      <dgm:prSet/>
      <dgm:spPr/>
      <dgm:t>
        <a:bodyPr/>
        <a:lstStyle/>
        <a:p>
          <a:endParaRPr lang="en-US"/>
        </a:p>
      </dgm:t>
    </dgm:pt>
    <dgm:pt modelId="{C892AA85-84E8-4654-A4AF-0C85EC6BE0AE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– </a:t>
          </a:r>
          <a:r>
            <a:rPr lang="en-US" dirty="0" err="1"/>
            <a:t>Abordarea</a:t>
          </a:r>
          <a:r>
            <a:rPr lang="en-US" dirty="0"/>
            <a:t> </a:t>
          </a:r>
          <a:r>
            <a:rPr lang="en-US" dirty="0" err="1"/>
            <a:t>propusă</a:t>
          </a:r>
          <a:r>
            <a:rPr lang="en-US" dirty="0"/>
            <a:t> de expert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calculul</a:t>
          </a:r>
          <a:r>
            <a:rPr lang="en-US" dirty="0"/>
            <a:t> </a:t>
          </a:r>
          <a:r>
            <a:rPr lang="en-US" dirty="0" err="1"/>
            <a:t>tarifului</a:t>
          </a:r>
          <a:r>
            <a:rPr lang="en-US" dirty="0"/>
            <a:t> de </a:t>
          </a:r>
          <a:r>
            <a:rPr lang="en-US" dirty="0" err="1"/>
            <a:t>gestionare</a:t>
          </a:r>
          <a:r>
            <a:rPr lang="en-US" dirty="0"/>
            <a:t>, </a:t>
          </a:r>
          <a:r>
            <a:rPr lang="en-US" dirty="0" err="1"/>
            <a:t>inclusiv</a:t>
          </a:r>
          <a:r>
            <a:rPr lang="en-US" dirty="0"/>
            <a:t> </a:t>
          </a:r>
          <a:r>
            <a:rPr lang="en-US" dirty="0" err="1"/>
            <a:t>metodele</a:t>
          </a:r>
          <a:r>
            <a:rPr lang="en-US" dirty="0"/>
            <a:t> de </a:t>
          </a:r>
          <a:r>
            <a:rPr lang="en-US" dirty="0" err="1"/>
            <a:t>colectare</a:t>
          </a:r>
          <a:r>
            <a:rPr lang="en-US" dirty="0"/>
            <a:t> a </a:t>
          </a:r>
          <a:r>
            <a:rPr lang="en-US" dirty="0" err="1"/>
            <a:t>datelor</a:t>
          </a:r>
          <a:r>
            <a:rPr lang="en-US" dirty="0"/>
            <a:t> de la </a:t>
          </a:r>
          <a:r>
            <a:rPr lang="en-US" dirty="0" err="1"/>
            <a:t>comercianti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producatorii</a:t>
          </a:r>
          <a:r>
            <a:rPr lang="en-US" dirty="0"/>
            <a:t> de RVM, </a:t>
          </a:r>
          <a:r>
            <a:rPr lang="en-US" dirty="0" err="1"/>
            <a:t>tehnicile</a:t>
          </a:r>
          <a:r>
            <a:rPr lang="en-US" dirty="0"/>
            <a:t> de </a:t>
          </a:r>
          <a:r>
            <a:rPr lang="en-US" dirty="0" err="1"/>
            <a:t>analiză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aplicarea</a:t>
          </a:r>
          <a:r>
            <a:rPr lang="en-US" dirty="0"/>
            <a:t> </a:t>
          </a:r>
          <a:r>
            <a:rPr lang="en-US" dirty="0" err="1"/>
            <a:t>metodologiei</a:t>
          </a:r>
          <a:r>
            <a:rPr lang="en-US" dirty="0"/>
            <a:t> </a:t>
          </a:r>
          <a:r>
            <a:rPr lang="en-US" dirty="0" err="1"/>
            <a:t>prevăzute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Ordinul</a:t>
          </a:r>
          <a:r>
            <a:rPr lang="en-US" dirty="0"/>
            <a:t> 2202/10.10.2024</a:t>
          </a:r>
        </a:p>
      </dgm:t>
    </dgm:pt>
    <dgm:pt modelId="{95E4DBD5-9E82-420D-9A8F-3E77EF7F5676}" type="parTrans" cxnId="{834595F5-8EC7-4021-97BF-1853EF18B6C1}">
      <dgm:prSet/>
      <dgm:spPr/>
      <dgm:t>
        <a:bodyPr/>
        <a:lstStyle/>
        <a:p>
          <a:endParaRPr lang="en-US"/>
        </a:p>
      </dgm:t>
    </dgm:pt>
    <dgm:pt modelId="{6D24D452-2CDF-4779-9643-03C0D67F8642}" type="sibTrans" cxnId="{834595F5-8EC7-4021-97BF-1853EF18B6C1}">
      <dgm:prSet/>
      <dgm:spPr/>
      <dgm:t>
        <a:bodyPr/>
        <a:lstStyle/>
        <a:p>
          <a:endParaRPr lang="en-US"/>
        </a:p>
      </dgm:t>
    </dgm:pt>
    <dgm:pt modelId="{63542884-3C0E-40A1-A5A7-41026D1329CB}">
      <dgm:prSet/>
      <dgm:spPr/>
      <dgm:t>
        <a:bodyPr/>
        <a:lstStyle/>
        <a:p>
          <a:r>
            <a:rPr lang="en-US" dirty="0"/>
            <a:t>–</a:t>
          </a:r>
          <a:r>
            <a:rPr lang="ro-RO" dirty="0"/>
            <a:t> B</a:t>
          </a:r>
          <a:r>
            <a:rPr lang="en-US" dirty="0" err="1"/>
            <a:t>ugetul</a:t>
          </a:r>
          <a:r>
            <a:rPr lang="en-US" dirty="0"/>
            <a:t> </a:t>
          </a:r>
          <a:r>
            <a:rPr lang="en-US" dirty="0" err="1"/>
            <a:t>propus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justificarea</a:t>
          </a:r>
          <a:r>
            <a:rPr lang="en-US" dirty="0"/>
            <a:t> </a:t>
          </a:r>
          <a:r>
            <a:rPr lang="en-US" dirty="0" err="1"/>
            <a:t>acestuia</a:t>
          </a:r>
          <a:r>
            <a:rPr lang="en-US" dirty="0"/>
            <a:t>.</a:t>
          </a:r>
          <a:endParaRPr lang="ro-RO" dirty="0"/>
        </a:p>
      </dgm:t>
    </dgm:pt>
    <dgm:pt modelId="{34E980D7-B50F-400C-96CD-F1C5C3ABD9DF}" type="parTrans" cxnId="{37D7BA65-742F-4B58-AF4D-2A357E37BC82}">
      <dgm:prSet/>
      <dgm:spPr/>
      <dgm:t>
        <a:bodyPr/>
        <a:lstStyle/>
        <a:p>
          <a:endParaRPr lang="en-US"/>
        </a:p>
      </dgm:t>
    </dgm:pt>
    <dgm:pt modelId="{3A1608EA-969F-4A14-B6A0-4415F062574F}" type="sibTrans" cxnId="{37D7BA65-742F-4B58-AF4D-2A357E37BC82}">
      <dgm:prSet/>
      <dgm:spPr/>
      <dgm:t>
        <a:bodyPr/>
        <a:lstStyle/>
        <a:p>
          <a:endParaRPr lang="en-US"/>
        </a:p>
      </dgm:t>
    </dgm:pt>
    <dgm:pt modelId="{6D2C1B0A-DC1D-45F5-B8D2-48098876D35D}">
      <dgm:prSet/>
      <dgm:spPr/>
      <dgm:t>
        <a:bodyPr/>
        <a:lstStyle/>
        <a:p>
          <a:r>
            <a:rPr lang="en-US" dirty="0"/>
            <a:t>– Calendar </a:t>
          </a:r>
          <a:r>
            <a:rPr lang="en-US" dirty="0" err="1"/>
            <a:t>detaliat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plan de </a:t>
          </a:r>
          <a:r>
            <a:rPr lang="en-US" dirty="0" err="1"/>
            <a:t>lucru</a:t>
          </a:r>
          <a:r>
            <a:rPr lang="en-US" dirty="0"/>
            <a:t> care </a:t>
          </a:r>
          <a:r>
            <a:rPr lang="en-US" dirty="0" err="1"/>
            <a:t>arată</a:t>
          </a:r>
          <a:r>
            <a:rPr lang="en-US" dirty="0"/>
            <a:t> </a:t>
          </a:r>
          <a:r>
            <a:rPr lang="en-US" dirty="0" err="1"/>
            <a:t>modul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care </a:t>
          </a:r>
          <a:r>
            <a:rPr lang="en-US" dirty="0" err="1"/>
            <a:t>expertul</a:t>
          </a:r>
          <a:r>
            <a:rPr lang="en-US" dirty="0"/>
            <a:t> </a:t>
          </a:r>
          <a:r>
            <a:rPr lang="en-US" dirty="0" err="1"/>
            <a:t>va</a:t>
          </a:r>
          <a:r>
            <a:rPr lang="en-US" dirty="0"/>
            <a:t> </a:t>
          </a:r>
          <a:r>
            <a:rPr lang="en-US" dirty="0" err="1"/>
            <a:t>respecta</a:t>
          </a:r>
          <a:r>
            <a:rPr lang="en-US" dirty="0"/>
            <a:t> </a:t>
          </a:r>
          <a:r>
            <a:rPr lang="en-US" dirty="0" err="1"/>
            <a:t>termenele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livrabilele</a:t>
          </a:r>
          <a:r>
            <a:rPr lang="en-US" dirty="0"/>
            <a:t> </a:t>
          </a:r>
          <a:r>
            <a:rPr lang="en-US" dirty="0" err="1"/>
            <a:t>proiectului</a:t>
          </a:r>
          <a:r>
            <a:rPr lang="en-US" dirty="0"/>
            <a:t>. </a:t>
          </a:r>
          <a:endParaRPr lang="ro-RO" dirty="0"/>
        </a:p>
      </dgm:t>
    </dgm:pt>
    <dgm:pt modelId="{CE463328-FF5A-484D-A1A0-4CF5EF80E4A7}" type="parTrans" cxnId="{665B3EE9-AF2C-43B5-ABFD-ADDE05714540}">
      <dgm:prSet/>
      <dgm:spPr/>
      <dgm:t>
        <a:bodyPr/>
        <a:lstStyle/>
        <a:p>
          <a:endParaRPr lang="en-US"/>
        </a:p>
      </dgm:t>
    </dgm:pt>
    <dgm:pt modelId="{14415C06-B1E9-46CE-B244-660ED60EAA2C}" type="sibTrans" cxnId="{665B3EE9-AF2C-43B5-ABFD-ADDE05714540}">
      <dgm:prSet/>
      <dgm:spPr/>
      <dgm:t>
        <a:bodyPr/>
        <a:lstStyle/>
        <a:p>
          <a:endParaRPr lang="en-US"/>
        </a:p>
      </dgm:t>
    </dgm:pt>
    <dgm:pt modelId="{62DB8274-B3B4-4974-A699-5D8C9E357610}">
      <dgm:prSet/>
      <dgm:spPr/>
      <dgm:t>
        <a:bodyPr/>
        <a:lstStyle/>
        <a:p>
          <a:r>
            <a:rPr lang="en-US" dirty="0"/>
            <a:t>– </a:t>
          </a:r>
          <a:r>
            <a:rPr lang="en-US" dirty="0" err="1"/>
            <a:t>Demonstrarea</a:t>
          </a:r>
          <a:r>
            <a:rPr lang="en-US" dirty="0"/>
            <a:t> </a:t>
          </a:r>
          <a:r>
            <a:rPr lang="en-US" dirty="0" err="1"/>
            <a:t>faptului</a:t>
          </a:r>
          <a:r>
            <a:rPr lang="en-US" dirty="0"/>
            <a:t> </a:t>
          </a:r>
          <a:r>
            <a:rPr lang="en-US" dirty="0" err="1"/>
            <a:t>că</a:t>
          </a:r>
          <a:r>
            <a:rPr lang="en-US" dirty="0"/>
            <a:t> </a:t>
          </a:r>
          <a:r>
            <a:rPr lang="en-US" dirty="0" err="1"/>
            <a:t>expertul</a:t>
          </a:r>
          <a:r>
            <a:rPr lang="en-US" dirty="0"/>
            <a:t> </a:t>
          </a:r>
          <a:r>
            <a:rPr lang="en-US" dirty="0" err="1"/>
            <a:t>dispune</a:t>
          </a:r>
          <a:r>
            <a:rPr lang="en-US" dirty="0"/>
            <a:t> de </a:t>
          </a:r>
          <a:r>
            <a:rPr lang="en-US" dirty="0" err="1"/>
            <a:t>resursele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competențele</a:t>
          </a:r>
          <a:r>
            <a:rPr lang="en-US" dirty="0"/>
            <a:t> </a:t>
          </a:r>
          <a:r>
            <a:rPr lang="en-US" dirty="0" err="1"/>
            <a:t>necesare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finalizarea</a:t>
          </a:r>
          <a:r>
            <a:rPr lang="en-US" dirty="0"/>
            <a:t> </a:t>
          </a:r>
          <a:r>
            <a:rPr lang="en-US" dirty="0" err="1"/>
            <a:t>proiectului</a:t>
          </a:r>
          <a:r>
            <a:rPr lang="en-US" dirty="0"/>
            <a:t> cu </a:t>
          </a:r>
          <a:r>
            <a:rPr lang="en-US" dirty="0" err="1"/>
            <a:t>succes</a:t>
          </a:r>
          <a:r>
            <a:rPr lang="en-US" dirty="0"/>
            <a:t>. </a:t>
          </a:r>
          <a:endParaRPr lang="ro-RO" dirty="0"/>
        </a:p>
      </dgm:t>
    </dgm:pt>
    <dgm:pt modelId="{8A931F44-6939-472D-A763-A8209FEC8A5D}" type="parTrans" cxnId="{F476C151-E3D1-4D78-A9BB-6D82C641F50F}">
      <dgm:prSet/>
      <dgm:spPr/>
      <dgm:t>
        <a:bodyPr/>
        <a:lstStyle/>
        <a:p>
          <a:endParaRPr lang="en-US"/>
        </a:p>
      </dgm:t>
    </dgm:pt>
    <dgm:pt modelId="{400A79DE-F803-42C7-893E-B39305047758}" type="sibTrans" cxnId="{F476C151-E3D1-4D78-A9BB-6D82C641F50F}">
      <dgm:prSet/>
      <dgm:spPr/>
      <dgm:t>
        <a:bodyPr/>
        <a:lstStyle/>
        <a:p>
          <a:endParaRPr lang="en-US"/>
        </a:p>
      </dgm:t>
    </dgm:pt>
    <dgm:pt modelId="{B48A9155-4AD8-4864-BBE0-0639CC1AE35A}" type="pres">
      <dgm:prSet presAssocID="{62D589DE-7B29-4EA8-BA36-5184D5549E23}" presName="linear" presStyleCnt="0">
        <dgm:presLayoutVars>
          <dgm:animLvl val="lvl"/>
          <dgm:resizeHandles val="exact"/>
        </dgm:presLayoutVars>
      </dgm:prSet>
      <dgm:spPr/>
    </dgm:pt>
    <dgm:pt modelId="{756BEA7E-BBA7-4F99-B752-F30277143B1F}" type="pres">
      <dgm:prSet presAssocID="{34854595-6096-4419-9603-A068FBBE4C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A83C820-C417-43E9-A55F-D06FE4779022}" type="pres">
      <dgm:prSet presAssocID="{34854595-6096-4419-9603-A068FBBE4CA6}" presName="childText" presStyleLbl="revTx" presStyleIdx="0" presStyleCnt="4">
        <dgm:presLayoutVars>
          <dgm:bulletEnabled val="1"/>
        </dgm:presLayoutVars>
      </dgm:prSet>
      <dgm:spPr/>
    </dgm:pt>
    <dgm:pt modelId="{2A4663F9-646E-4326-BB93-90DEC99779C8}" type="pres">
      <dgm:prSet presAssocID="{489F1BEF-D772-449D-B69D-F96760EE546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FE0095-D1AC-442B-9064-0C8357115717}" type="pres">
      <dgm:prSet presAssocID="{489F1BEF-D772-449D-B69D-F96760EE5466}" presName="childText" presStyleLbl="revTx" presStyleIdx="1" presStyleCnt="4">
        <dgm:presLayoutVars>
          <dgm:bulletEnabled val="1"/>
        </dgm:presLayoutVars>
      </dgm:prSet>
      <dgm:spPr/>
    </dgm:pt>
    <dgm:pt modelId="{F5649E1D-12B8-46EC-A074-7A96D045A691}" type="pres">
      <dgm:prSet presAssocID="{1FDBAFDD-CD74-4DA1-ADFB-DBC0899864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14BDB7E-3F08-4808-8758-604A14945CA9}" type="pres">
      <dgm:prSet presAssocID="{1FDBAFDD-CD74-4DA1-ADFB-DBC0899864FA}" presName="childText" presStyleLbl="revTx" presStyleIdx="2" presStyleCnt="4">
        <dgm:presLayoutVars>
          <dgm:bulletEnabled val="1"/>
        </dgm:presLayoutVars>
      </dgm:prSet>
      <dgm:spPr/>
    </dgm:pt>
    <dgm:pt modelId="{2F2A71BD-53BD-4D55-8F37-A824AFEF7345}" type="pres">
      <dgm:prSet presAssocID="{0DE88AE7-A0D8-4006-BE2E-12200AD2238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570E99B-F8E5-42FE-849A-E867CEF568B1}" type="pres">
      <dgm:prSet presAssocID="{0DE88AE7-A0D8-4006-BE2E-12200AD2238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D7C4120-BDAB-41F9-8B81-168D35D54497}" srcId="{62D589DE-7B29-4EA8-BA36-5184D5549E23}" destId="{1FDBAFDD-CD74-4DA1-ADFB-DBC0899864FA}" srcOrd="2" destOrd="0" parTransId="{50E596A0-565D-4025-BB30-E5197FAD99A2}" sibTransId="{337C422B-2E1C-4390-966C-79E8992E9AA6}"/>
    <dgm:cxn modelId="{22A38124-A6F3-4FD9-97D4-AFADC2A4D0DA}" type="presOf" srcId="{489F1BEF-D772-449D-B69D-F96760EE5466}" destId="{2A4663F9-646E-4326-BB93-90DEC99779C8}" srcOrd="0" destOrd="0" presId="urn:microsoft.com/office/officeart/2005/8/layout/vList2"/>
    <dgm:cxn modelId="{B987372E-63B8-4289-8E27-7A3686210149}" type="presOf" srcId="{6D2C1B0A-DC1D-45F5-B8D2-48098876D35D}" destId="{E14BDB7E-3F08-4808-8758-604A14945CA9}" srcOrd="0" destOrd="0" presId="urn:microsoft.com/office/officeart/2005/8/layout/vList2"/>
    <dgm:cxn modelId="{3846C639-9025-48B1-8D78-9B1BBFB8578E}" type="presOf" srcId="{34854595-6096-4419-9603-A068FBBE4CA6}" destId="{756BEA7E-BBA7-4F99-B752-F30277143B1F}" srcOrd="0" destOrd="0" presId="urn:microsoft.com/office/officeart/2005/8/layout/vList2"/>
    <dgm:cxn modelId="{C32EF342-251E-42BE-A88D-5DCC214DC25F}" srcId="{62D589DE-7B29-4EA8-BA36-5184D5549E23}" destId="{0DE88AE7-A0D8-4006-BE2E-12200AD22388}" srcOrd="3" destOrd="0" parTransId="{0BF07DF4-64D8-40D6-BD65-F675A9ACBD76}" sibTransId="{BB70356B-4F0C-4701-BBEC-6040106C1AB3}"/>
    <dgm:cxn modelId="{37D7BA65-742F-4B58-AF4D-2A357E37BC82}" srcId="{489F1BEF-D772-449D-B69D-F96760EE5466}" destId="{63542884-3C0E-40A1-A5A7-41026D1329CB}" srcOrd="0" destOrd="0" parTransId="{34E980D7-B50F-400C-96CD-F1C5C3ABD9DF}" sibTransId="{3A1608EA-969F-4A14-B6A0-4415F062574F}"/>
    <dgm:cxn modelId="{A0FFF56B-2C42-4A09-AF60-A9DCB48F6C07}" type="presOf" srcId="{C892AA85-84E8-4654-A4AF-0C85EC6BE0AE}" destId="{4A83C820-C417-43E9-A55F-D06FE4779022}" srcOrd="0" destOrd="0" presId="urn:microsoft.com/office/officeart/2005/8/layout/vList2"/>
    <dgm:cxn modelId="{78E4F24E-D231-479A-A06F-FDB08C7BAD47}" type="presOf" srcId="{1FDBAFDD-CD74-4DA1-ADFB-DBC0899864FA}" destId="{F5649E1D-12B8-46EC-A074-7A96D045A691}" srcOrd="0" destOrd="0" presId="urn:microsoft.com/office/officeart/2005/8/layout/vList2"/>
    <dgm:cxn modelId="{F476C151-E3D1-4D78-A9BB-6D82C641F50F}" srcId="{0DE88AE7-A0D8-4006-BE2E-12200AD22388}" destId="{62DB8274-B3B4-4974-A699-5D8C9E357610}" srcOrd="0" destOrd="0" parTransId="{8A931F44-6939-472D-A763-A8209FEC8A5D}" sibTransId="{400A79DE-F803-42C7-893E-B39305047758}"/>
    <dgm:cxn modelId="{88FD4772-7B39-4A30-B305-ACE5747928DC}" type="presOf" srcId="{62DB8274-B3B4-4974-A699-5D8C9E357610}" destId="{7570E99B-F8E5-42FE-849A-E867CEF568B1}" srcOrd="0" destOrd="0" presId="urn:microsoft.com/office/officeart/2005/8/layout/vList2"/>
    <dgm:cxn modelId="{69256276-3542-4FB3-9F2D-629E52119A8E}" type="presOf" srcId="{62D589DE-7B29-4EA8-BA36-5184D5549E23}" destId="{B48A9155-4AD8-4864-BBE0-0639CC1AE35A}" srcOrd="0" destOrd="0" presId="urn:microsoft.com/office/officeart/2005/8/layout/vList2"/>
    <dgm:cxn modelId="{DB48E7A0-85E5-47D0-9804-618AF8194AC7}" type="presOf" srcId="{0DE88AE7-A0D8-4006-BE2E-12200AD22388}" destId="{2F2A71BD-53BD-4D55-8F37-A824AFEF7345}" srcOrd="0" destOrd="0" presId="urn:microsoft.com/office/officeart/2005/8/layout/vList2"/>
    <dgm:cxn modelId="{4D0284C6-C0DE-43F6-8DA3-E1EBF34C5537}" srcId="{62D589DE-7B29-4EA8-BA36-5184D5549E23}" destId="{34854595-6096-4419-9603-A068FBBE4CA6}" srcOrd="0" destOrd="0" parTransId="{8E62895B-04B6-4321-95BA-BE3EF2AAE1B0}" sibTransId="{2FC25878-89A0-4D74-8E94-12E6EE58A59A}"/>
    <dgm:cxn modelId="{BCBAC8CA-5A69-4E7C-A796-6936252E7B70}" srcId="{62D589DE-7B29-4EA8-BA36-5184D5549E23}" destId="{489F1BEF-D772-449D-B69D-F96760EE5466}" srcOrd="1" destOrd="0" parTransId="{E37E76F1-2957-488E-863D-6633F9BE5A2F}" sibTransId="{B2AADDDF-4384-4742-BB87-552BB630EC44}"/>
    <dgm:cxn modelId="{665B3EE9-AF2C-43B5-ABFD-ADDE05714540}" srcId="{1FDBAFDD-CD74-4DA1-ADFB-DBC0899864FA}" destId="{6D2C1B0A-DC1D-45F5-B8D2-48098876D35D}" srcOrd="0" destOrd="0" parTransId="{CE463328-FF5A-484D-A1A0-4CF5EF80E4A7}" sibTransId="{14415C06-B1E9-46CE-B244-660ED60EAA2C}"/>
    <dgm:cxn modelId="{FF5BB3EF-598D-4AAB-951B-6DEF02BAD76F}" type="presOf" srcId="{63542884-3C0E-40A1-A5A7-41026D1329CB}" destId="{6BFE0095-D1AC-442B-9064-0C8357115717}" srcOrd="0" destOrd="0" presId="urn:microsoft.com/office/officeart/2005/8/layout/vList2"/>
    <dgm:cxn modelId="{834595F5-8EC7-4021-97BF-1853EF18B6C1}" srcId="{34854595-6096-4419-9603-A068FBBE4CA6}" destId="{C892AA85-84E8-4654-A4AF-0C85EC6BE0AE}" srcOrd="0" destOrd="0" parTransId="{95E4DBD5-9E82-420D-9A8F-3E77EF7F5676}" sibTransId="{6D24D452-2CDF-4779-9643-03C0D67F8642}"/>
    <dgm:cxn modelId="{210C71DA-4D6A-4B76-9089-16D6C098A918}" type="presParOf" srcId="{B48A9155-4AD8-4864-BBE0-0639CC1AE35A}" destId="{756BEA7E-BBA7-4F99-B752-F30277143B1F}" srcOrd="0" destOrd="0" presId="urn:microsoft.com/office/officeart/2005/8/layout/vList2"/>
    <dgm:cxn modelId="{0EDC3A6E-137D-4617-B9A5-87A650C35BB7}" type="presParOf" srcId="{B48A9155-4AD8-4864-BBE0-0639CC1AE35A}" destId="{4A83C820-C417-43E9-A55F-D06FE4779022}" srcOrd="1" destOrd="0" presId="urn:microsoft.com/office/officeart/2005/8/layout/vList2"/>
    <dgm:cxn modelId="{5D3BA6DA-EDC1-43C4-83DA-8156A664BD05}" type="presParOf" srcId="{B48A9155-4AD8-4864-BBE0-0639CC1AE35A}" destId="{2A4663F9-646E-4326-BB93-90DEC99779C8}" srcOrd="2" destOrd="0" presId="urn:microsoft.com/office/officeart/2005/8/layout/vList2"/>
    <dgm:cxn modelId="{1F848A6C-6B7A-4103-ADCD-1C05CC01CDD7}" type="presParOf" srcId="{B48A9155-4AD8-4864-BBE0-0639CC1AE35A}" destId="{6BFE0095-D1AC-442B-9064-0C8357115717}" srcOrd="3" destOrd="0" presId="urn:microsoft.com/office/officeart/2005/8/layout/vList2"/>
    <dgm:cxn modelId="{D791AF02-8525-4074-AD6E-7589E700210F}" type="presParOf" srcId="{B48A9155-4AD8-4864-BBE0-0639CC1AE35A}" destId="{F5649E1D-12B8-46EC-A074-7A96D045A691}" srcOrd="4" destOrd="0" presId="urn:microsoft.com/office/officeart/2005/8/layout/vList2"/>
    <dgm:cxn modelId="{164A1735-4369-412F-A7BC-D7E3689887B9}" type="presParOf" srcId="{B48A9155-4AD8-4864-BBE0-0639CC1AE35A}" destId="{E14BDB7E-3F08-4808-8758-604A14945CA9}" srcOrd="5" destOrd="0" presId="urn:microsoft.com/office/officeart/2005/8/layout/vList2"/>
    <dgm:cxn modelId="{E5571AE2-B068-4DAA-AC88-7E483217935F}" type="presParOf" srcId="{B48A9155-4AD8-4864-BBE0-0639CC1AE35A}" destId="{2F2A71BD-53BD-4D55-8F37-A824AFEF7345}" srcOrd="6" destOrd="0" presId="urn:microsoft.com/office/officeart/2005/8/layout/vList2"/>
    <dgm:cxn modelId="{035145B9-2E6D-4F2A-98F8-9EE09A1AD422}" type="presParOf" srcId="{B48A9155-4AD8-4864-BBE0-0639CC1AE35A}" destId="{7570E99B-F8E5-42FE-849A-E867CEF568B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E2427-967A-4391-808F-EBA07AB4ABDF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D41010B-52FD-45DF-BBCB-11B3193D553A}">
      <dgm:prSet phldrT="[Text]"/>
      <dgm:spPr/>
      <dgm:t>
        <a:bodyPr/>
        <a:lstStyle/>
        <a:p>
          <a:pPr>
            <a:buAutoNum type="arabicPeriod"/>
          </a:pPr>
          <a:r>
            <a:rPr lang="ro-RO" dirty="0"/>
            <a:t>5. </a:t>
          </a:r>
          <a:r>
            <a:rPr lang="en-US" dirty="0" err="1"/>
            <a:t>Expertiză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experiență</a:t>
          </a:r>
          <a:r>
            <a:rPr lang="ro-RO" dirty="0"/>
            <a:t> </a:t>
          </a:r>
          <a:endParaRPr lang="en-US" dirty="0"/>
        </a:p>
      </dgm:t>
    </dgm:pt>
    <dgm:pt modelId="{5AD7DA38-7877-45D6-9590-0F7C6F9F92B6}" type="parTrans" cxnId="{480D468F-A8D9-4C61-A3A2-71CF4CA22471}">
      <dgm:prSet/>
      <dgm:spPr/>
      <dgm:t>
        <a:bodyPr/>
        <a:lstStyle/>
        <a:p>
          <a:endParaRPr lang="en-US"/>
        </a:p>
      </dgm:t>
    </dgm:pt>
    <dgm:pt modelId="{2CA5FF58-957A-4A01-8FD2-167DC4EA8136}" type="sibTrans" cxnId="{480D468F-A8D9-4C61-A3A2-71CF4CA22471}">
      <dgm:prSet/>
      <dgm:spPr/>
      <dgm:t>
        <a:bodyPr/>
        <a:lstStyle/>
        <a:p>
          <a:endParaRPr lang="en-US"/>
        </a:p>
      </dgm:t>
    </dgm:pt>
    <dgm:pt modelId="{D1FBCBB4-A61A-4D40-BBF8-23A161404C5C}">
      <dgm:prSet/>
      <dgm:spPr/>
      <dgm:t>
        <a:bodyPr/>
        <a:lstStyle/>
        <a:p>
          <a:r>
            <a:rPr lang="ro-RO" dirty="0"/>
            <a:t>6. </a:t>
          </a:r>
          <a:r>
            <a:rPr lang="en-US" dirty="0" err="1"/>
            <a:t>Managementul</a:t>
          </a:r>
          <a:r>
            <a:rPr lang="en-US" dirty="0"/>
            <a:t> </a:t>
          </a:r>
          <a:r>
            <a:rPr lang="en-US" dirty="0" err="1"/>
            <a:t>datelor</a:t>
          </a:r>
          <a:r>
            <a:rPr lang="ro-RO" dirty="0"/>
            <a:t> </a:t>
          </a:r>
        </a:p>
      </dgm:t>
    </dgm:pt>
    <dgm:pt modelId="{264A4A3F-4857-4B1B-96F2-96EB5A899AEB}" type="parTrans" cxnId="{E083F927-A3F9-44D1-93F7-3D71ADF5E759}">
      <dgm:prSet/>
      <dgm:spPr/>
      <dgm:t>
        <a:bodyPr/>
        <a:lstStyle/>
        <a:p>
          <a:endParaRPr lang="en-US"/>
        </a:p>
      </dgm:t>
    </dgm:pt>
    <dgm:pt modelId="{CAA5F3B1-AA6B-4E4F-8BDC-F3B967E079D9}" type="sibTrans" cxnId="{E083F927-A3F9-44D1-93F7-3D71ADF5E759}">
      <dgm:prSet/>
      <dgm:spPr/>
      <dgm:t>
        <a:bodyPr/>
        <a:lstStyle/>
        <a:p>
          <a:endParaRPr lang="en-US"/>
        </a:p>
      </dgm:t>
    </dgm:pt>
    <dgm:pt modelId="{CFCEB51D-9BE3-46F4-860D-37B44B31D596}">
      <dgm:prSet/>
      <dgm:spPr/>
      <dgm:t>
        <a:bodyPr/>
        <a:lstStyle/>
        <a:p>
          <a:r>
            <a:rPr lang="ro-RO" dirty="0"/>
            <a:t>7. </a:t>
          </a:r>
          <a:r>
            <a:rPr lang="en-US" dirty="0" err="1"/>
            <a:t>Relația</a:t>
          </a:r>
          <a:r>
            <a:rPr lang="en-US" dirty="0"/>
            <a:t> cu </a:t>
          </a:r>
          <a:r>
            <a:rPr lang="en-US" dirty="0" err="1"/>
            <a:t>părțile</a:t>
          </a:r>
          <a:r>
            <a:rPr lang="en-US" dirty="0"/>
            <a:t> </a:t>
          </a:r>
          <a:r>
            <a:rPr lang="en-US" dirty="0" err="1"/>
            <a:t>interesate</a:t>
          </a:r>
          <a:r>
            <a:rPr lang="ro-RO" dirty="0"/>
            <a:t> </a:t>
          </a:r>
        </a:p>
      </dgm:t>
    </dgm:pt>
    <dgm:pt modelId="{9400F1B8-2239-4E8B-AC39-FBC89E810552}" type="parTrans" cxnId="{03ED7CA5-A09B-415D-A4E2-06299D92C3EB}">
      <dgm:prSet/>
      <dgm:spPr/>
      <dgm:t>
        <a:bodyPr/>
        <a:lstStyle/>
        <a:p>
          <a:endParaRPr lang="en-US"/>
        </a:p>
      </dgm:t>
    </dgm:pt>
    <dgm:pt modelId="{6F274DB8-1135-4701-8C56-25F710484060}" type="sibTrans" cxnId="{03ED7CA5-A09B-415D-A4E2-06299D92C3EB}">
      <dgm:prSet/>
      <dgm:spPr/>
      <dgm:t>
        <a:bodyPr/>
        <a:lstStyle/>
        <a:p>
          <a:endParaRPr lang="en-US"/>
        </a:p>
      </dgm:t>
    </dgm:pt>
    <dgm:pt modelId="{385431C4-0237-4143-9EB1-C606FE3C4722}">
      <dgm:prSet/>
      <dgm:spPr/>
      <dgm:t>
        <a:bodyPr/>
        <a:lstStyle/>
        <a:p>
          <a:r>
            <a:rPr lang="ro-RO" dirty="0"/>
            <a:t>8. </a:t>
          </a:r>
          <a:r>
            <a:rPr lang="en-US" dirty="0" err="1"/>
            <a:t>Conformitate</a:t>
          </a:r>
          <a:r>
            <a:rPr lang="ro-RO" dirty="0"/>
            <a:t> </a:t>
          </a:r>
          <a:endParaRPr lang="en-US" dirty="0"/>
        </a:p>
      </dgm:t>
    </dgm:pt>
    <dgm:pt modelId="{D52B9A7B-AF4E-4FF5-870E-6F0B907060A1}" type="parTrans" cxnId="{9350281D-3169-4F58-A8CD-6C158FD053CF}">
      <dgm:prSet/>
      <dgm:spPr/>
      <dgm:t>
        <a:bodyPr/>
        <a:lstStyle/>
        <a:p>
          <a:endParaRPr lang="en-US"/>
        </a:p>
      </dgm:t>
    </dgm:pt>
    <dgm:pt modelId="{0C6491FD-AB4A-4F9A-A379-3ACABDF43963}" type="sibTrans" cxnId="{9350281D-3169-4F58-A8CD-6C158FD053CF}">
      <dgm:prSet/>
      <dgm:spPr/>
      <dgm:t>
        <a:bodyPr/>
        <a:lstStyle/>
        <a:p>
          <a:endParaRPr lang="en-US"/>
        </a:p>
      </dgm:t>
    </dgm:pt>
    <dgm:pt modelId="{795B35CD-957A-47C9-91FC-4E9FFA9741E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– </a:t>
          </a:r>
          <a:r>
            <a:rPr lang="en-US" dirty="0" err="1"/>
            <a:t>Cunoștințe</a:t>
          </a:r>
          <a:r>
            <a:rPr lang="en-US" dirty="0"/>
            <a:t> </a:t>
          </a:r>
          <a:r>
            <a:rPr lang="en-US" dirty="0" err="1"/>
            <a:t>dovedite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sisteme</a:t>
          </a:r>
          <a:r>
            <a:rPr lang="en-US" dirty="0"/>
            <a:t> de </a:t>
          </a:r>
          <a:r>
            <a:rPr lang="en-US" dirty="0" err="1"/>
            <a:t>garanție-returnare</a:t>
          </a:r>
          <a:r>
            <a:rPr lang="en-US" dirty="0"/>
            <a:t>, </a:t>
          </a:r>
          <a:r>
            <a:rPr lang="en-US" dirty="0" err="1"/>
            <a:t>analiză</a:t>
          </a:r>
          <a:r>
            <a:rPr lang="en-US" dirty="0"/>
            <a:t> </a:t>
          </a:r>
          <a:r>
            <a:rPr lang="en-US" dirty="0" err="1"/>
            <a:t>financiară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economie</a:t>
          </a:r>
          <a:r>
            <a:rPr lang="en-US" dirty="0"/>
            <a:t> de </a:t>
          </a:r>
          <a:r>
            <a:rPr lang="en-US" dirty="0" err="1"/>
            <a:t>mediu</a:t>
          </a:r>
          <a:r>
            <a:rPr lang="en-US" dirty="0"/>
            <a:t>. </a:t>
          </a:r>
          <a:r>
            <a:rPr lang="en-US" dirty="0" err="1"/>
            <a:t>Experiență</a:t>
          </a:r>
          <a:r>
            <a:rPr lang="en-US" dirty="0"/>
            <a:t> </a:t>
          </a:r>
          <a:r>
            <a:rPr lang="en-US" dirty="0" err="1"/>
            <a:t>relevantă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proiecte</a:t>
          </a:r>
          <a:r>
            <a:rPr lang="en-US" dirty="0"/>
            <a:t> </a:t>
          </a:r>
          <a:r>
            <a:rPr lang="en-US" dirty="0" err="1"/>
            <a:t>similare</a:t>
          </a:r>
          <a:r>
            <a:rPr lang="en-US" dirty="0"/>
            <a:t> </a:t>
          </a:r>
          <a:r>
            <a:rPr lang="en-US" dirty="0" err="1"/>
            <a:t>sau</a:t>
          </a:r>
          <a:r>
            <a:rPr lang="en-US" dirty="0"/>
            <a:t>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calculul</a:t>
          </a:r>
          <a:r>
            <a:rPr lang="en-US" dirty="0"/>
            <a:t> de </a:t>
          </a:r>
          <a:r>
            <a:rPr lang="en-US" dirty="0" err="1"/>
            <a:t>tarife</a:t>
          </a:r>
          <a:r>
            <a:rPr lang="en-US" dirty="0"/>
            <a:t>. </a:t>
          </a:r>
        </a:p>
      </dgm:t>
    </dgm:pt>
    <dgm:pt modelId="{9E2D1CDB-1D2D-4149-B674-864A41BD4256}" type="parTrans" cxnId="{882F29E8-8BB2-41B8-8325-EED24CC65F19}">
      <dgm:prSet/>
      <dgm:spPr/>
      <dgm:t>
        <a:bodyPr/>
        <a:lstStyle/>
        <a:p>
          <a:endParaRPr lang="en-US"/>
        </a:p>
      </dgm:t>
    </dgm:pt>
    <dgm:pt modelId="{6B08962F-55EE-4956-B339-151D9F52DDBF}" type="sibTrans" cxnId="{882F29E8-8BB2-41B8-8325-EED24CC65F19}">
      <dgm:prSet/>
      <dgm:spPr/>
      <dgm:t>
        <a:bodyPr/>
        <a:lstStyle/>
        <a:p>
          <a:endParaRPr lang="en-US"/>
        </a:p>
      </dgm:t>
    </dgm:pt>
    <dgm:pt modelId="{733743B0-22B0-40D2-9B64-72ED1074D715}">
      <dgm:prSet/>
      <dgm:spPr/>
      <dgm:t>
        <a:bodyPr/>
        <a:lstStyle/>
        <a:p>
          <a:r>
            <a:rPr lang="en-US" dirty="0"/>
            <a:t>– </a:t>
          </a:r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propuse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gestionarea</a:t>
          </a:r>
          <a:r>
            <a:rPr lang="en-US" dirty="0"/>
            <a:t> </a:t>
          </a:r>
          <a:r>
            <a:rPr lang="en-US" dirty="0" err="1"/>
            <a:t>datelor</a:t>
          </a:r>
          <a:r>
            <a:rPr lang="en-US" dirty="0"/>
            <a:t> </a:t>
          </a:r>
          <a:r>
            <a:rPr lang="en-US" dirty="0" err="1"/>
            <a:t>sensibile</a:t>
          </a:r>
          <a:r>
            <a:rPr lang="en-US" dirty="0"/>
            <a:t>, </a:t>
          </a:r>
          <a:r>
            <a:rPr lang="en-US" dirty="0" err="1"/>
            <a:t>asigurarea</a:t>
          </a:r>
          <a:r>
            <a:rPr lang="en-US" dirty="0"/>
            <a:t> </a:t>
          </a:r>
          <a:r>
            <a:rPr lang="en-US" dirty="0" err="1"/>
            <a:t>confidențialității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conformitatea</a:t>
          </a:r>
          <a:r>
            <a:rPr lang="en-US" dirty="0"/>
            <a:t> cu </a:t>
          </a:r>
          <a:r>
            <a:rPr lang="en-US" dirty="0" err="1"/>
            <a:t>reglementările</a:t>
          </a:r>
          <a:r>
            <a:rPr lang="en-US" dirty="0"/>
            <a:t> </a:t>
          </a:r>
          <a:r>
            <a:rPr lang="en-US" dirty="0" err="1"/>
            <a:t>privind</a:t>
          </a:r>
          <a:r>
            <a:rPr lang="en-US" dirty="0"/>
            <a:t> </a:t>
          </a:r>
          <a:r>
            <a:rPr lang="en-US" dirty="0" err="1"/>
            <a:t>protecția</a:t>
          </a:r>
          <a:r>
            <a:rPr lang="en-US" dirty="0"/>
            <a:t> </a:t>
          </a:r>
          <a:r>
            <a:rPr lang="en-US" dirty="0" err="1"/>
            <a:t>datelor</a:t>
          </a:r>
          <a:r>
            <a:rPr lang="en-US" dirty="0"/>
            <a:t>. </a:t>
          </a:r>
          <a:endParaRPr lang="ro-RO" dirty="0"/>
        </a:p>
      </dgm:t>
    </dgm:pt>
    <dgm:pt modelId="{B1C60E35-11A1-442E-B838-FB51ECBA71A2}" type="parTrans" cxnId="{65B396FD-A49D-4702-A4DE-65027086AA7E}">
      <dgm:prSet/>
      <dgm:spPr/>
      <dgm:t>
        <a:bodyPr/>
        <a:lstStyle/>
        <a:p>
          <a:endParaRPr lang="en-US"/>
        </a:p>
      </dgm:t>
    </dgm:pt>
    <dgm:pt modelId="{594A941A-4102-4596-A133-E0A2F4757D21}" type="sibTrans" cxnId="{65B396FD-A49D-4702-A4DE-65027086AA7E}">
      <dgm:prSet/>
      <dgm:spPr/>
      <dgm:t>
        <a:bodyPr/>
        <a:lstStyle/>
        <a:p>
          <a:endParaRPr lang="en-US"/>
        </a:p>
      </dgm:t>
    </dgm:pt>
    <dgm:pt modelId="{943D436E-903B-434A-B7E1-424617BA31F6}">
      <dgm:prSet/>
      <dgm:spPr/>
      <dgm:t>
        <a:bodyPr/>
        <a:lstStyle/>
        <a:p>
          <a:r>
            <a:rPr lang="en-US" dirty="0"/>
            <a:t>– </a:t>
          </a:r>
          <a:r>
            <a:rPr lang="en-US" dirty="0" err="1"/>
            <a:t>Abordarea</a:t>
          </a:r>
          <a:r>
            <a:rPr lang="en-US" dirty="0"/>
            <a:t> </a:t>
          </a:r>
          <a:r>
            <a:rPr lang="en-US" dirty="0" err="1"/>
            <a:t>propusă</a:t>
          </a:r>
          <a:r>
            <a:rPr lang="en-US" dirty="0"/>
            <a:t> </a:t>
          </a:r>
          <a:r>
            <a:rPr lang="en-US" dirty="0" err="1"/>
            <a:t>pentru</a:t>
          </a:r>
          <a:r>
            <a:rPr lang="en-US" dirty="0"/>
            <a:t> </a:t>
          </a:r>
          <a:r>
            <a:rPr lang="en-US" dirty="0" err="1"/>
            <a:t>interacțiunea</a:t>
          </a:r>
          <a:r>
            <a:rPr lang="en-US" dirty="0"/>
            <a:t> cu </a:t>
          </a:r>
          <a:r>
            <a:rPr lang="en-US" dirty="0" err="1"/>
            <a:t>actorii</a:t>
          </a:r>
          <a:r>
            <a:rPr lang="en-US" dirty="0"/>
            <a:t> </a:t>
          </a:r>
          <a:r>
            <a:rPr lang="en-US" dirty="0" err="1"/>
            <a:t>implicați</a:t>
          </a:r>
          <a:r>
            <a:rPr lang="en-US" dirty="0"/>
            <a:t> (ex: </a:t>
          </a:r>
          <a:r>
            <a:rPr lang="en-US" dirty="0" err="1"/>
            <a:t>retaileri</a:t>
          </a:r>
          <a:r>
            <a:rPr lang="en-US" dirty="0"/>
            <a:t>, </a:t>
          </a:r>
          <a:r>
            <a:rPr lang="en-US" dirty="0" err="1"/>
            <a:t>producători</a:t>
          </a:r>
          <a:r>
            <a:rPr lang="en-US" dirty="0"/>
            <a:t>, </a:t>
          </a:r>
          <a:r>
            <a:rPr lang="en-US" dirty="0" err="1"/>
            <a:t>administratorul</a:t>
          </a:r>
          <a:r>
            <a:rPr lang="en-US" dirty="0"/>
            <a:t> SGR) </a:t>
          </a:r>
          <a:r>
            <a:rPr lang="en-US" dirty="0" err="1"/>
            <a:t>în</a:t>
          </a:r>
          <a:r>
            <a:rPr lang="en-US" dirty="0"/>
            <a:t> </a:t>
          </a:r>
          <a:r>
            <a:rPr lang="en-US" dirty="0" err="1"/>
            <a:t>vederea</a:t>
          </a:r>
          <a:r>
            <a:rPr lang="en-US" dirty="0"/>
            <a:t> </a:t>
          </a:r>
          <a:r>
            <a:rPr lang="en-US" dirty="0" err="1"/>
            <a:t>colectării</a:t>
          </a:r>
          <a:r>
            <a:rPr lang="en-US" dirty="0"/>
            <a:t> </a:t>
          </a:r>
          <a:r>
            <a:rPr lang="en-US" dirty="0" err="1"/>
            <a:t>informațiilor</a:t>
          </a:r>
          <a:r>
            <a:rPr lang="en-US" dirty="0"/>
            <a:t> </a:t>
          </a:r>
          <a:r>
            <a:rPr lang="en-US" dirty="0" err="1"/>
            <a:t>necesare</a:t>
          </a:r>
          <a:r>
            <a:rPr lang="en-US" dirty="0"/>
            <a:t>. </a:t>
          </a:r>
          <a:endParaRPr lang="ro-RO" dirty="0"/>
        </a:p>
      </dgm:t>
    </dgm:pt>
    <dgm:pt modelId="{E93004AA-B7EE-46A9-A364-4BF4371F35A3}" type="parTrans" cxnId="{ED9E491F-1DC4-45AE-8683-3175C181ACFD}">
      <dgm:prSet/>
      <dgm:spPr/>
      <dgm:t>
        <a:bodyPr/>
        <a:lstStyle/>
        <a:p>
          <a:endParaRPr lang="en-US"/>
        </a:p>
      </dgm:t>
    </dgm:pt>
    <dgm:pt modelId="{CDD82DDA-E923-4E68-A428-C549F3B92607}" type="sibTrans" cxnId="{ED9E491F-1DC4-45AE-8683-3175C181ACFD}">
      <dgm:prSet/>
      <dgm:spPr/>
      <dgm:t>
        <a:bodyPr/>
        <a:lstStyle/>
        <a:p>
          <a:endParaRPr lang="en-US"/>
        </a:p>
      </dgm:t>
    </dgm:pt>
    <dgm:pt modelId="{DBC9C18B-E07B-4111-BA31-7C0578F8C062}">
      <dgm:prSet/>
      <dgm:spPr/>
      <dgm:t>
        <a:bodyPr/>
        <a:lstStyle/>
        <a:p>
          <a:r>
            <a:rPr lang="en-US" dirty="0"/>
            <a:t>– </a:t>
          </a:r>
          <a:r>
            <a:rPr lang="en-US" dirty="0" err="1"/>
            <a:t>Înțelegerea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angajamentul</a:t>
          </a:r>
          <a:r>
            <a:rPr lang="en-US" dirty="0"/>
            <a:t> de a </a:t>
          </a:r>
          <a:r>
            <a:rPr lang="en-US" dirty="0" err="1"/>
            <a:t>respecta</a:t>
          </a:r>
          <a:r>
            <a:rPr lang="en-US" dirty="0"/>
            <a:t> </a:t>
          </a:r>
          <a:r>
            <a:rPr lang="en-US" dirty="0" err="1"/>
            <a:t>intocmai</a:t>
          </a:r>
          <a:r>
            <a:rPr lang="en-US" dirty="0"/>
            <a:t> </a:t>
          </a:r>
          <a:r>
            <a:rPr lang="en-US" dirty="0" err="1"/>
            <a:t>legislația</a:t>
          </a:r>
          <a:r>
            <a:rPr lang="en-US" dirty="0"/>
            <a:t> </a:t>
          </a:r>
          <a:r>
            <a:rPr lang="en-US" dirty="0" err="1"/>
            <a:t>aplicabilă</a:t>
          </a:r>
          <a:r>
            <a:rPr lang="en-US" dirty="0"/>
            <a:t>, </a:t>
          </a:r>
          <a:r>
            <a:rPr lang="en-US" dirty="0" err="1"/>
            <a:t>reglementările</a:t>
          </a:r>
          <a:r>
            <a:rPr lang="en-US" dirty="0"/>
            <a:t> </a:t>
          </a:r>
          <a:r>
            <a:rPr lang="en-US" dirty="0" err="1"/>
            <a:t>relevante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</a:t>
          </a:r>
          <a:r>
            <a:rPr lang="en-US" dirty="0" err="1"/>
            <a:t>prevederile</a:t>
          </a:r>
          <a:r>
            <a:rPr lang="en-US" dirty="0"/>
            <a:t> </a:t>
          </a:r>
          <a:r>
            <a:rPr lang="en-US" dirty="0" err="1"/>
            <a:t>Ordinului</a:t>
          </a:r>
          <a:r>
            <a:rPr lang="en-US" dirty="0"/>
            <a:t> </a:t>
          </a:r>
          <a:r>
            <a:rPr lang="ro-RO" dirty="0"/>
            <a:t>MMAP</a:t>
          </a:r>
          <a:r>
            <a:rPr lang="en-US" dirty="0"/>
            <a:t>. </a:t>
          </a:r>
        </a:p>
      </dgm:t>
    </dgm:pt>
    <dgm:pt modelId="{DF44556B-4BB8-4B51-B13B-4816C7B68E12}" type="parTrans" cxnId="{06B73CC8-5D44-4334-BC70-7B78319AD3D7}">
      <dgm:prSet/>
      <dgm:spPr/>
      <dgm:t>
        <a:bodyPr/>
        <a:lstStyle/>
        <a:p>
          <a:endParaRPr lang="en-US"/>
        </a:p>
      </dgm:t>
    </dgm:pt>
    <dgm:pt modelId="{B1814E67-C85E-43A9-897D-0F24EC9A66C3}" type="sibTrans" cxnId="{06B73CC8-5D44-4334-BC70-7B78319AD3D7}">
      <dgm:prSet/>
      <dgm:spPr/>
      <dgm:t>
        <a:bodyPr/>
        <a:lstStyle/>
        <a:p>
          <a:endParaRPr lang="en-US"/>
        </a:p>
      </dgm:t>
    </dgm:pt>
    <dgm:pt modelId="{345240A1-06DF-4F07-9359-C94903F19776}" type="pres">
      <dgm:prSet presAssocID="{86DE2427-967A-4391-808F-EBA07AB4ABDF}" presName="linear" presStyleCnt="0">
        <dgm:presLayoutVars>
          <dgm:animLvl val="lvl"/>
          <dgm:resizeHandles val="exact"/>
        </dgm:presLayoutVars>
      </dgm:prSet>
      <dgm:spPr/>
    </dgm:pt>
    <dgm:pt modelId="{EE354368-42F7-4173-9F1B-A8EFDCCBAADB}" type="pres">
      <dgm:prSet presAssocID="{7D41010B-52FD-45DF-BBCB-11B3193D553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FB89FD-50ED-4E81-8872-BA8EF300CB53}" type="pres">
      <dgm:prSet presAssocID="{7D41010B-52FD-45DF-BBCB-11B3193D553A}" presName="childText" presStyleLbl="revTx" presStyleIdx="0" presStyleCnt="4">
        <dgm:presLayoutVars>
          <dgm:bulletEnabled val="1"/>
        </dgm:presLayoutVars>
      </dgm:prSet>
      <dgm:spPr/>
    </dgm:pt>
    <dgm:pt modelId="{4BC27B24-2DE7-41D1-B773-19D6D958DB97}" type="pres">
      <dgm:prSet presAssocID="{D1FBCBB4-A61A-4D40-BBF8-23A161404C5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D30F32-7238-4A8F-9EE3-C6E51E2E464C}" type="pres">
      <dgm:prSet presAssocID="{D1FBCBB4-A61A-4D40-BBF8-23A161404C5C}" presName="childText" presStyleLbl="revTx" presStyleIdx="1" presStyleCnt="4">
        <dgm:presLayoutVars>
          <dgm:bulletEnabled val="1"/>
        </dgm:presLayoutVars>
      </dgm:prSet>
      <dgm:spPr/>
    </dgm:pt>
    <dgm:pt modelId="{67025356-0851-46BC-A2C6-7C4C929262E7}" type="pres">
      <dgm:prSet presAssocID="{CFCEB51D-9BE3-46F4-860D-37B44B31D59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9CAD17-AC34-4F5C-A207-25C41B9A4627}" type="pres">
      <dgm:prSet presAssocID="{CFCEB51D-9BE3-46F4-860D-37B44B31D596}" presName="childText" presStyleLbl="revTx" presStyleIdx="2" presStyleCnt="4">
        <dgm:presLayoutVars>
          <dgm:bulletEnabled val="1"/>
        </dgm:presLayoutVars>
      </dgm:prSet>
      <dgm:spPr/>
    </dgm:pt>
    <dgm:pt modelId="{62D4A948-8BE7-49C7-B454-2785C5C5976B}" type="pres">
      <dgm:prSet presAssocID="{385431C4-0237-4143-9EB1-C606FE3C472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C191CA2-31FA-4A79-81B3-9A649121EC1A}" type="pres">
      <dgm:prSet presAssocID="{385431C4-0237-4143-9EB1-C606FE3C472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8A6A707-F693-4B35-A3A2-4FD7EB79DD8C}" type="presOf" srcId="{795B35CD-957A-47C9-91FC-4E9FFA9741E6}" destId="{28FB89FD-50ED-4E81-8872-BA8EF300CB53}" srcOrd="0" destOrd="0" presId="urn:microsoft.com/office/officeart/2005/8/layout/vList2"/>
    <dgm:cxn modelId="{9350281D-3169-4F58-A8CD-6C158FD053CF}" srcId="{86DE2427-967A-4391-808F-EBA07AB4ABDF}" destId="{385431C4-0237-4143-9EB1-C606FE3C4722}" srcOrd="3" destOrd="0" parTransId="{D52B9A7B-AF4E-4FF5-870E-6F0B907060A1}" sibTransId="{0C6491FD-AB4A-4F9A-A379-3ACABDF43963}"/>
    <dgm:cxn modelId="{ED9E491F-1DC4-45AE-8683-3175C181ACFD}" srcId="{CFCEB51D-9BE3-46F4-860D-37B44B31D596}" destId="{943D436E-903B-434A-B7E1-424617BA31F6}" srcOrd="0" destOrd="0" parTransId="{E93004AA-B7EE-46A9-A364-4BF4371F35A3}" sibTransId="{CDD82DDA-E923-4E68-A428-C549F3B92607}"/>
    <dgm:cxn modelId="{E083F927-A3F9-44D1-93F7-3D71ADF5E759}" srcId="{86DE2427-967A-4391-808F-EBA07AB4ABDF}" destId="{D1FBCBB4-A61A-4D40-BBF8-23A161404C5C}" srcOrd="1" destOrd="0" parTransId="{264A4A3F-4857-4B1B-96F2-96EB5A899AEB}" sibTransId="{CAA5F3B1-AA6B-4E4F-8BDC-F3B967E079D9}"/>
    <dgm:cxn modelId="{527B6330-56E2-4616-8012-617E7441844D}" type="presOf" srcId="{943D436E-903B-434A-B7E1-424617BA31F6}" destId="{389CAD17-AC34-4F5C-A207-25C41B9A4627}" srcOrd="0" destOrd="0" presId="urn:microsoft.com/office/officeart/2005/8/layout/vList2"/>
    <dgm:cxn modelId="{2A127165-33B0-46EB-AB71-2E16E25C2763}" type="presOf" srcId="{86DE2427-967A-4391-808F-EBA07AB4ABDF}" destId="{345240A1-06DF-4F07-9359-C94903F19776}" srcOrd="0" destOrd="0" presId="urn:microsoft.com/office/officeart/2005/8/layout/vList2"/>
    <dgm:cxn modelId="{576CF371-B598-428F-9DE4-D556BC5A4A1B}" type="presOf" srcId="{DBC9C18B-E07B-4111-BA31-7C0578F8C062}" destId="{1C191CA2-31FA-4A79-81B3-9A649121EC1A}" srcOrd="0" destOrd="0" presId="urn:microsoft.com/office/officeart/2005/8/layout/vList2"/>
    <dgm:cxn modelId="{35BC2976-2F52-4D92-B1A4-1A486F235813}" type="presOf" srcId="{D1FBCBB4-A61A-4D40-BBF8-23A161404C5C}" destId="{4BC27B24-2DE7-41D1-B773-19D6D958DB97}" srcOrd="0" destOrd="0" presId="urn:microsoft.com/office/officeart/2005/8/layout/vList2"/>
    <dgm:cxn modelId="{ED45B578-4B03-4CF5-B600-B374DBADF0BC}" type="presOf" srcId="{7D41010B-52FD-45DF-BBCB-11B3193D553A}" destId="{EE354368-42F7-4173-9F1B-A8EFDCCBAADB}" srcOrd="0" destOrd="0" presId="urn:microsoft.com/office/officeart/2005/8/layout/vList2"/>
    <dgm:cxn modelId="{480D468F-A8D9-4C61-A3A2-71CF4CA22471}" srcId="{86DE2427-967A-4391-808F-EBA07AB4ABDF}" destId="{7D41010B-52FD-45DF-BBCB-11B3193D553A}" srcOrd="0" destOrd="0" parTransId="{5AD7DA38-7877-45D6-9590-0F7C6F9F92B6}" sibTransId="{2CA5FF58-957A-4A01-8FD2-167DC4EA8136}"/>
    <dgm:cxn modelId="{03ED7CA5-A09B-415D-A4E2-06299D92C3EB}" srcId="{86DE2427-967A-4391-808F-EBA07AB4ABDF}" destId="{CFCEB51D-9BE3-46F4-860D-37B44B31D596}" srcOrd="2" destOrd="0" parTransId="{9400F1B8-2239-4E8B-AC39-FBC89E810552}" sibTransId="{6F274DB8-1135-4701-8C56-25F710484060}"/>
    <dgm:cxn modelId="{D6A2A0B4-42B9-4368-98CF-D4C2F1EC04CE}" type="presOf" srcId="{CFCEB51D-9BE3-46F4-860D-37B44B31D596}" destId="{67025356-0851-46BC-A2C6-7C4C929262E7}" srcOrd="0" destOrd="0" presId="urn:microsoft.com/office/officeart/2005/8/layout/vList2"/>
    <dgm:cxn modelId="{06B73CC8-5D44-4334-BC70-7B78319AD3D7}" srcId="{385431C4-0237-4143-9EB1-C606FE3C4722}" destId="{DBC9C18B-E07B-4111-BA31-7C0578F8C062}" srcOrd="0" destOrd="0" parTransId="{DF44556B-4BB8-4B51-B13B-4816C7B68E12}" sibTransId="{B1814E67-C85E-43A9-897D-0F24EC9A66C3}"/>
    <dgm:cxn modelId="{502294CD-BD30-4016-8AD4-E218D27685F0}" type="presOf" srcId="{385431C4-0237-4143-9EB1-C606FE3C4722}" destId="{62D4A948-8BE7-49C7-B454-2785C5C5976B}" srcOrd="0" destOrd="0" presId="urn:microsoft.com/office/officeart/2005/8/layout/vList2"/>
    <dgm:cxn modelId="{CC6B63E7-05A5-4E35-A7CD-0332B14DCCB5}" type="presOf" srcId="{733743B0-22B0-40D2-9B64-72ED1074D715}" destId="{C3D30F32-7238-4A8F-9EE3-C6E51E2E464C}" srcOrd="0" destOrd="0" presId="urn:microsoft.com/office/officeart/2005/8/layout/vList2"/>
    <dgm:cxn modelId="{882F29E8-8BB2-41B8-8325-EED24CC65F19}" srcId="{7D41010B-52FD-45DF-BBCB-11B3193D553A}" destId="{795B35CD-957A-47C9-91FC-4E9FFA9741E6}" srcOrd="0" destOrd="0" parTransId="{9E2D1CDB-1D2D-4149-B674-864A41BD4256}" sibTransId="{6B08962F-55EE-4956-B339-151D9F52DDBF}"/>
    <dgm:cxn modelId="{65B396FD-A49D-4702-A4DE-65027086AA7E}" srcId="{D1FBCBB4-A61A-4D40-BBF8-23A161404C5C}" destId="{733743B0-22B0-40D2-9B64-72ED1074D715}" srcOrd="0" destOrd="0" parTransId="{B1C60E35-11A1-442E-B838-FB51ECBA71A2}" sibTransId="{594A941A-4102-4596-A133-E0A2F4757D21}"/>
    <dgm:cxn modelId="{BE9E74D3-768E-472C-B40D-C25E2064AEFF}" type="presParOf" srcId="{345240A1-06DF-4F07-9359-C94903F19776}" destId="{EE354368-42F7-4173-9F1B-A8EFDCCBAADB}" srcOrd="0" destOrd="0" presId="urn:microsoft.com/office/officeart/2005/8/layout/vList2"/>
    <dgm:cxn modelId="{850C6E77-6374-4758-9D6F-EAA7FDA93772}" type="presParOf" srcId="{345240A1-06DF-4F07-9359-C94903F19776}" destId="{28FB89FD-50ED-4E81-8872-BA8EF300CB53}" srcOrd="1" destOrd="0" presId="urn:microsoft.com/office/officeart/2005/8/layout/vList2"/>
    <dgm:cxn modelId="{82CAFB92-C7D2-47C6-8353-26DA1608B972}" type="presParOf" srcId="{345240A1-06DF-4F07-9359-C94903F19776}" destId="{4BC27B24-2DE7-41D1-B773-19D6D958DB97}" srcOrd="2" destOrd="0" presId="urn:microsoft.com/office/officeart/2005/8/layout/vList2"/>
    <dgm:cxn modelId="{67B20AB5-DF8C-4027-95D4-07BAAE17EA08}" type="presParOf" srcId="{345240A1-06DF-4F07-9359-C94903F19776}" destId="{C3D30F32-7238-4A8F-9EE3-C6E51E2E464C}" srcOrd="3" destOrd="0" presId="urn:microsoft.com/office/officeart/2005/8/layout/vList2"/>
    <dgm:cxn modelId="{3E10EFAC-7D9C-4E07-9EA8-7529C5ECE1CE}" type="presParOf" srcId="{345240A1-06DF-4F07-9359-C94903F19776}" destId="{67025356-0851-46BC-A2C6-7C4C929262E7}" srcOrd="4" destOrd="0" presId="urn:microsoft.com/office/officeart/2005/8/layout/vList2"/>
    <dgm:cxn modelId="{D428A513-9CE7-4C48-A152-48FE9B8F8D96}" type="presParOf" srcId="{345240A1-06DF-4F07-9359-C94903F19776}" destId="{389CAD17-AC34-4F5C-A207-25C41B9A4627}" srcOrd="5" destOrd="0" presId="urn:microsoft.com/office/officeart/2005/8/layout/vList2"/>
    <dgm:cxn modelId="{6AAC7666-2C42-4C74-AD74-62B0E379987D}" type="presParOf" srcId="{345240A1-06DF-4F07-9359-C94903F19776}" destId="{62D4A948-8BE7-49C7-B454-2785C5C5976B}" srcOrd="6" destOrd="0" presId="urn:microsoft.com/office/officeart/2005/8/layout/vList2"/>
    <dgm:cxn modelId="{309882D3-7DB4-47D5-B5C2-6A2B82551A50}" type="presParOf" srcId="{345240A1-06DF-4F07-9359-C94903F19776}" destId="{1C191CA2-31FA-4A79-81B3-9A649121EC1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EA03AC-05F8-41EC-AB00-85D9AC2F41C7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373DB8D-5D6A-49ED-9344-01E38219567D}">
      <dgm:prSet custT="1"/>
      <dgm:spPr/>
      <dgm:t>
        <a:bodyPr/>
        <a:lstStyle/>
        <a:p>
          <a:r>
            <a:rPr lang="ro-RO" sz="1800" dirty="0"/>
            <a:t>9. </a:t>
          </a:r>
          <a:r>
            <a:rPr lang="en-US" sz="1800" dirty="0" err="1"/>
            <a:t>Independență</a:t>
          </a:r>
          <a:r>
            <a:rPr lang="en-US" sz="1800" dirty="0"/>
            <a:t> </a:t>
          </a:r>
          <a:r>
            <a:rPr lang="en-US" sz="1800" dirty="0" err="1"/>
            <a:t>și</a:t>
          </a:r>
          <a:r>
            <a:rPr lang="en-US" sz="1800" dirty="0"/>
            <a:t> </a:t>
          </a:r>
          <a:r>
            <a:rPr lang="en-US" sz="1800" dirty="0" err="1"/>
            <a:t>obiectivitate</a:t>
          </a:r>
          <a:r>
            <a:rPr lang="ro-RO" sz="1800" dirty="0"/>
            <a:t> </a:t>
          </a:r>
          <a:endParaRPr lang="en-US" sz="1800" dirty="0"/>
        </a:p>
      </dgm:t>
    </dgm:pt>
    <dgm:pt modelId="{D2DACB28-0373-4F93-AC6B-2D9B835A955B}" type="parTrans" cxnId="{850D2BF8-F06F-4810-A099-E8DFF33228C6}">
      <dgm:prSet/>
      <dgm:spPr/>
      <dgm:t>
        <a:bodyPr/>
        <a:lstStyle/>
        <a:p>
          <a:endParaRPr lang="en-US"/>
        </a:p>
      </dgm:t>
    </dgm:pt>
    <dgm:pt modelId="{69F27358-0671-4F02-9793-8B1EAF4A877D}" type="sibTrans" cxnId="{850D2BF8-F06F-4810-A099-E8DFF33228C6}">
      <dgm:prSet/>
      <dgm:spPr/>
      <dgm:t>
        <a:bodyPr/>
        <a:lstStyle/>
        <a:p>
          <a:endParaRPr lang="en-US"/>
        </a:p>
      </dgm:t>
    </dgm:pt>
    <dgm:pt modelId="{36F19483-AF2B-4AB6-B2F2-779FA430BF64}">
      <dgm:prSet custT="1"/>
      <dgm:spPr/>
      <dgm:t>
        <a:bodyPr/>
        <a:lstStyle/>
        <a:p>
          <a:r>
            <a:rPr lang="en-US" sz="1400" dirty="0"/>
            <a:t>– </a:t>
          </a:r>
          <a:r>
            <a:rPr lang="en-US" sz="1400" dirty="0" err="1"/>
            <a:t>Capacitatea</a:t>
          </a:r>
          <a:r>
            <a:rPr lang="en-US" sz="1400" dirty="0"/>
            <a:t> </a:t>
          </a:r>
          <a:r>
            <a:rPr lang="en-US" sz="1400" dirty="0" err="1"/>
            <a:t>dovedită</a:t>
          </a:r>
          <a:r>
            <a:rPr lang="en-US" sz="1400" dirty="0"/>
            <a:t> a </a:t>
          </a:r>
          <a:r>
            <a:rPr lang="en-US" sz="1400" dirty="0" err="1"/>
            <a:t>expertului</a:t>
          </a:r>
          <a:r>
            <a:rPr lang="en-US" sz="1400" dirty="0"/>
            <a:t> de a </a:t>
          </a:r>
          <a:r>
            <a:rPr lang="en-US" sz="1400" dirty="0" err="1"/>
            <a:t>rămâne</a:t>
          </a:r>
          <a:r>
            <a:rPr lang="en-US" sz="1400" dirty="0"/>
            <a:t> </a:t>
          </a:r>
          <a:r>
            <a:rPr lang="en-US" sz="1400" dirty="0" err="1"/>
            <a:t>imparțial</a:t>
          </a:r>
          <a:r>
            <a:rPr lang="en-US" sz="1400" dirty="0"/>
            <a:t> fata de </a:t>
          </a:r>
          <a:r>
            <a:rPr lang="en-US" sz="1400" dirty="0" err="1"/>
            <a:t>toate</a:t>
          </a:r>
          <a:r>
            <a:rPr lang="en-US" sz="1400" dirty="0"/>
            <a:t> </a:t>
          </a:r>
          <a:r>
            <a:rPr lang="en-US" sz="1400" dirty="0" err="1"/>
            <a:t>partile</a:t>
          </a:r>
          <a:r>
            <a:rPr lang="en-US" sz="1400" dirty="0"/>
            <a:t> implicate </a:t>
          </a:r>
          <a:r>
            <a:rPr lang="en-US" sz="1400" dirty="0" err="1"/>
            <a:t>și</a:t>
          </a:r>
          <a:r>
            <a:rPr lang="en-US" sz="1400" dirty="0"/>
            <a:t> de a </a:t>
          </a:r>
          <a:r>
            <a:rPr lang="en-US" sz="1400" dirty="0" err="1"/>
            <a:t>furniza</a:t>
          </a:r>
          <a:r>
            <a:rPr lang="en-US" sz="1400" dirty="0"/>
            <a:t> o </a:t>
          </a:r>
          <a:r>
            <a:rPr lang="en-US" sz="1400" dirty="0" err="1"/>
            <a:t>analiză</a:t>
          </a:r>
          <a:r>
            <a:rPr lang="en-US" sz="1400" dirty="0"/>
            <a:t> </a:t>
          </a:r>
          <a:r>
            <a:rPr lang="en-US" sz="1400" dirty="0" err="1"/>
            <a:t>obiectivă</a:t>
          </a:r>
          <a:r>
            <a:rPr lang="en-US" sz="1400" dirty="0"/>
            <a:t>. </a:t>
          </a:r>
          <a:endParaRPr lang="ro-RO" sz="1400" dirty="0"/>
        </a:p>
      </dgm:t>
    </dgm:pt>
    <dgm:pt modelId="{13A3A723-C6BF-4F57-A861-C1D3FF3C2F85}" type="parTrans" cxnId="{3C2EA45D-88A1-4876-9415-EF876832C26C}">
      <dgm:prSet/>
      <dgm:spPr/>
      <dgm:t>
        <a:bodyPr/>
        <a:lstStyle/>
        <a:p>
          <a:endParaRPr lang="en-US"/>
        </a:p>
      </dgm:t>
    </dgm:pt>
    <dgm:pt modelId="{17AE0D01-8CB8-4C01-850B-47A1ED98FFCC}" type="sibTrans" cxnId="{3C2EA45D-88A1-4876-9415-EF876832C26C}">
      <dgm:prSet/>
      <dgm:spPr/>
      <dgm:t>
        <a:bodyPr/>
        <a:lstStyle/>
        <a:p>
          <a:endParaRPr lang="en-US"/>
        </a:p>
      </dgm:t>
    </dgm:pt>
    <dgm:pt modelId="{30D6EE5D-16D0-4D8F-8C65-24B3891C3861}" type="pres">
      <dgm:prSet presAssocID="{34EA03AC-05F8-41EC-AB00-85D9AC2F41C7}" presName="linear" presStyleCnt="0">
        <dgm:presLayoutVars>
          <dgm:animLvl val="lvl"/>
          <dgm:resizeHandles val="exact"/>
        </dgm:presLayoutVars>
      </dgm:prSet>
      <dgm:spPr/>
    </dgm:pt>
    <dgm:pt modelId="{A2873681-55ED-42F8-857F-9ABDC47E32A5}" type="pres">
      <dgm:prSet presAssocID="{B373DB8D-5D6A-49ED-9344-01E38219567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41A950B-0C73-41B4-8EEE-E953EE5EBFF8}" type="pres">
      <dgm:prSet presAssocID="{B373DB8D-5D6A-49ED-9344-01E38219567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C2EA45D-88A1-4876-9415-EF876832C26C}" srcId="{B373DB8D-5D6A-49ED-9344-01E38219567D}" destId="{36F19483-AF2B-4AB6-B2F2-779FA430BF64}" srcOrd="0" destOrd="0" parTransId="{13A3A723-C6BF-4F57-A861-C1D3FF3C2F85}" sibTransId="{17AE0D01-8CB8-4C01-850B-47A1ED98FFCC}"/>
    <dgm:cxn modelId="{EC99EF43-7C3B-4C61-899B-A63A04BD1644}" type="presOf" srcId="{34EA03AC-05F8-41EC-AB00-85D9AC2F41C7}" destId="{30D6EE5D-16D0-4D8F-8C65-24B3891C3861}" srcOrd="0" destOrd="0" presId="urn:microsoft.com/office/officeart/2005/8/layout/vList2"/>
    <dgm:cxn modelId="{1D2853A5-F73C-4D08-8CD4-5B7620D48461}" type="presOf" srcId="{36F19483-AF2B-4AB6-B2F2-779FA430BF64}" destId="{541A950B-0C73-41B4-8EEE-E953EE5EBFF8}" srcOrd="0" destOrd="0" presId="urn:microsoft.com/office/officeart/2005/8/layout/vList2"/>
    <dgm:cxn modelId="{78AA98D6-3325-4497-831A-2C9F5D0BE843}" type="presOf" srcId="{B373DB8D-5D6A-49ED-9344-01E38219567D}" destId="{A2873681-55ED-42F8-857F-9ABDC47E32A5}" srcOrd="0" destOrd="0" presId="urn:microsoft.com/office/officeart/2005/8/layout/vList2"/>
    <dgm:cxn modelId="{850D2BF8-F06F-4810-A099-E8DFF33228C6}" srcId="{34EA03AC-05F8-41EC-AB00-85D9AC2F41C7}" destId="{B373DB8D-5D6A-49ED-9344-01E38219567D}" srcOrd="0" destOrd="0" parTransId="{D2DACB28-0373-4F93-AC6B-2D9B835A955B}" sibTransId="{69F27358-0671-4F02-9793-8B1EAF4A877D}"/>
    <dgm:cxn modelId="{5C06FE46-A3C0-4083-B87F-976799DF2EA5}" type="presParOf" srcId="{30D6EE5D-16D0-4D8F-8C65-24B3891C3861}" destId="{A2873681-55ED-42F8-857F-9ABDC47E32A5}" srcOrd="0" destOrd="0" presId="urn:microsoft.com/office/officeart/2005/8/layout/vList2"/>
    <dgm:cxn modelId="{45905C47-A7C2-491A-863B-D0423486F481}" type="presParOf" srcId="{30D6EE5D-16D0-4D8F-8C65-24B3891C3861}" destId="{541A950B-0C73-41B4-8EEE-E953EE5EBFF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0516DE-D2E9-46DC-A4D9-6DADCB3077F0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8A4790A-15D9-4753-BFB3-F8D28F0976C4}">
      <dgm:prSet phldrT="[Text]"/>
      <dgm:spPr/>
      <dgm:t>
        <a:bodyPr/>
        <a:lstStyle/>
        <a:p>
          <a:r>
            <a:rPr lang="ro-RO" dirty="0"/>
            <a:t>Metodolgie</a:t>
          </a:r>
          <a:endParaRPr lang="en-US" dirty="0"/>
        </a:p>
      </dgm:t>
    </dgm:pt>
    <dgm:pt modelId="{AFA10122-DFD6-4108-9945-C209417221DA}" type="parTrans" cxnId="{EFD62F1E-CAC4-45E5-805C-672DA4824F88}">
      <dgm:prSet/>
      <dgm:spPr/>
      <dgm:t>
        <a:bodyPr/>
        <a:lstStyle/>
        <a:p>
          <a:endParaRPr lang="en-US"/>
        </a:p>
      </dgm:t>
    </dgm:pt>
    <dgm:pt modelId="{6CD9DAD5-3D76-4648-9149-CFF63C8FAE71}" type="sibTrans" cxnId="{EFD62F1E-CAC4-45E5-805C-672DA4824F88}">
      <dgm:prSet/>
      <dgm:spPr/>
      <dgm:t>
        <a:bodyPr/>
        <a:lstStyle/>
        <a:p>
          <a:endParaRPr lang="en-US"/>
        </a:p>
      </dgm:t>
    </dgm:pt>
    <dgm:pt modelId="{2C207FE3-23CF-4D3E-85A3-5E864F5B9696}">
      <dgm:prSet phldrT="[Text]"/>
      <dgm:spPr/>
      <dgm:t>
        <a:bodyPr/>
        <a:lstStyle/>
        <a:p>
          <a:r>
            <a:rPr lang="ro-RO" dirty="0"/>
            <a:t>Calendar de implementare și resurse </a:t>
          </a:r>
          <a:endParaRPr lang="en-US" dirty="0"/>
        </a:p>
      </dgm:t>
    </dgm:pt>
    <dgm:pt modelId="{DECFD050-CEF6-4EEA-9C8C-D022296613D8}" type="parTrans" cxnId="{8D4A87D0-78E5-4C48-8741-E2873DBF1ACC}">
      <dgm:prSet/>
      <dgm:spPr/>
      <dgm:t>
        <a:bodyPr/>
        <a:lstStyle/>
        <a:p>
          <a:endParaRPr lang="en-US"/>
        </a:p>
      </dgm:t>
    </dgm:pt>
    <dgm:pt modelId="{8FA05713-7E1B-4C88-A96C-AF4251525350}" type="sibTrans" cxnId="{8D4A87D0-78E5-4C48-8741-E2873DBF1ACC}">
      <dgm:prSet/>
      <dgm:spPr/>
      <dgm:t>
        <a:bodyPr/>
        <a:lstStyle/>
        <a:p>
          <a:endParaRPr lang="en-US"/>
        </a:p>
      </dgm:t>
    </dgm:pt>
    <dgm:pt modelId="{F158B06C-91CF-453E-A6C3-B9BE9C51ECAA}">
      <dgm:prSet phldrT="[Text]"/>
      <dgm:spPr/>
      <dgm:t>
        <a:bodyPr/>
        <a:lstStyle/>
        <a:p>
          <a:r>
            <a:rPr lang="ro-RO" b="0" dirty="0"/>
            <a:t>P</a:t>
          </a:r>
          <a:r>
            <a:rPr lang="en-US" b="0" dirty="0" err="1"/>
            <a:t>articipanții</a:t>
          </a:r>
          <a:r>
            <a:rPr lang="en-US" b="0" dirty="0"/>
            <a:t> au </a:t>
          </a:r>
          <a:r>
            <a:rPr lang="ro-RO" b="0" dirty="0"/>
            <a:t>demonstrat</a:t>
          </a:r>
          <a:r>
            <a:rPr lang="en-US" b="0" dirty="0"/>
            <a:t> capacitate </a:t>
          </a:r>
          <a:r>
            <a:rPr lang="en-US" b="0" dirty="0" err="1"/>
            <a:t>operațională</a:t>
          </a:r>
          <a:r>
            <a:rPr lang="en-US" b="0" dirty="0"/>
            <a:t> </a:t>
          </a:r>
          <a:r>
            <a:rPr lang="en-US" b="0" dirty="0" err="1"/>
            <a:t>și</a:t>
          </a:r>
          <a:r>
            <a:rPr lang="en-US" b="0" dirty="0"/>
            <a:t> </a:t>
          </a:r>
          <a:r>
            <a:rPr lang="en-US" b="0" dirty="0" err="1"/>
            <a:t>disponibilitate</a:t>
          </a:r>
          <a:r>
            <a:rPr lang="en-US" b="0" dirty="0"/>
            <a:t> </a:t>
          </a:r>
          <a:r>
            <a:rPr lang="ro-RO" b="0" dirty="0"/>
            <a:t>de implementare conform solicitărilor</a:t>
          </a:r>
          <a:endParaRPr lang="en-US" b="0" dirty="0"/>
        </a:p>
      </dgm:t>
    </dgm:pt>
    <dgm:pt modelId="{C52176A4-EC93-4100-838A-1489194DB9B5}" type="parTrans" cxnId="{844BB173-922C-45DF-B48A-ED12E8B28311}">
      <dgm:prSet/>
      <dgm:spPr/>
      <dgm:t>
        <a:bodyPr/>
        <a:lstStyle/>
        <a:p>
          <a:endParaRPr lang="en-US"/>
        </a:p>
      </dgm:t>
    </dgm:pt>
    <dgm:pt modelId="{824AD65E-BD89-4031-A293-F657D54EE221}" type="sibTrans" cxnId="{844BB173-922C-45DF-B48A-ED12E8B28311}">
      <dgm:prSet/>
      <dgm:spPr/>
      <dgm:t>
        <a:bodyPr/>
        <a:lstStyle/>
        <a:p>
          <a:endParaRPr lang="en-US"/>
        </a:p>
      </dgm:t>
    </dgm:pt>
    <dgm:pt modelId="{6C1E4A67-5063-45F6-A86E-8D91C12CD8C1}">
      <dgm:prSet phldrT="[Text]"/>
      <dgm:spPr/>
      <dgm:t>
        <a:bodyPr/>
        <a:lstStyle/>
        <a:p>
          <a:r>
            <a:rPr lang="ro-RO" dirty="0"/>
            <a:t>O</a:t>
          </a:r>
          <a:r>
            <a:rPr lang="en-US" dirty="0" err="1"/>
            <a:t>fertanții</a:t>
          </a:r>
          <a:r>
            <a:rPr lang="en-US" dirty="0"/>
            <a:t> au </a:t>
          </a:r>
          <a:r>
            <a:rPr lang="en-US" dirty="0" err="1"/>
            <a:t>demonstrat</a:t>
          </a:r>
          <a:r>
            <a:rPr lang="en-US" dirty="0"/>
            <a:t> o </a:t>
          </a:r>
          <a:r>
            <a:rPr lang="en-US" dirty="0" err="1"/>
            <a:t>bună</a:t>
          </a:r>
          <a:r>
            <a:rPr lang="en-US" dirty="0"/>
            <a:t> </a:t>
          </a:r>
          <a:r>
            <a:rPr lang="en-US" dirty="0" err="1"/>
            <a:t>înțelegere</a:t>
          </a:r>
          <a:r>
            <a:rPr lang="en-US" dirty="0"/>
            <a:t> a </a:t>
          </a:r>
          <a:r>
            <a:rPr lang="en-US" dirty="0" err="1"/>
            <a:t>cerințelor</a:t>
          </a:r>
          <a:r>
            <a:rPr lang="en-US" dirty="0"/>
            <a:t>, </a:t>
          </a:r>
          <a:r>
            <a:rPr lang="en-US" dirty="0" err="1"/>
            <a:t>prezentând</a:t>
          </a:r>
          <a:r>
            <a:rPr lang="en-US" dirty="0"/>
            <a:t> </a:t>
          </a:r>
          <a:r>
            <a:rPr lang="en-US" dirty="0" err="1"/>
            <a:t>soluții</a:t>
          </a:r>
          <a:r>
            <a:rPr lang="en-US" dirty="0"/>
            <a:t> </a:t>
          </a:r>
          <a:r>
            <a:rPr lang="en-US" dirty="0" err="1"/>
            <a:t>relevante</a:t>
          </a:r>
          <a:r>
            <a:rPr lang="en-US" dirty="0"/>
            <a:t> </a:t>
          </a:r>
          <a:r>
            <a:rPr lang="en-US" dirty="0" err="1"/>
            <a:t>și</a:t>
          </a:r>
          <a:r>
            <a:rPr lang="en-US" dirty="0"/>
            <a:t> competitive.</a:t>
          </a:r>
        </a:p>
      </dgm:t>
    </dgm:pt>
    <dgm:pt modelId="{D1885EC3-9A3C-4151-A6B1-897CFF0BFA4C}" type="parTrans" cxnId="{058A816C-E356-49E2-9312-5B6447CC59B8}">
      <dgm:prSet/>
      <dgm:spPr/>
      <dgm:t>
        <a:bodyPr/>
        <a:lstStyle/>
        <a:p>
          <a:endParaRPr lang="en-US"/>
        </a:p>
      </dgm:t>
    </dgm:pt>
    <dgm:pt modelId="{22948EC8-40D1-46DF-95B8-D2EB30B1AE97}" type="sibTrans" cxnId="{058A816C-E356-49E2-9312-5B6447CC59B8}">
      <dgm:prSet/>
      <dgm:spPr/>
      <dgm:t>
        <a:bodyPr/>
        <a:lstStyle/>
        <a:p>
          <a:endParaRPr lang="en-US"/>
        </a:p>
      </dgm:t>
    </dgm:pt>
    <dgm:pt modelId="{21BEBE74-8EEC-4B1F-8B23-DCF44030AE74}">
      <dgm:prSet phldrT="[Text]"/>
      <dgm:spPr/>
      <dgm:t>
        <a:bodyPr/>
        <a:lstStyle/>
        <a:p>
          <a:r>
            <a:rPr lang="ro-RO" dirty="0"/>
            <a:t>Eficiența costurilor</a:t>
          </a:r>
          <a:endParaRPr lang="en-US" dirty="0"/>
        </a:p>
      </dgm:t>
    </dgm:pt>
    <dgm:pt modelId="{9924F334-0899-4952-9EB8-1D2DD6E0C751}" type="parTrans" cxnId="{2EC5A92A-0AC7-49AD-85E6-5891B3CD20C9}">
      <dgm:prSet/>
      <dgm:spPr/>
      <dgm:t>
        <a:bodyPr/>
        <a:lstStyle/>
        <a:p>
          <a:endParaRPr lang="en-US"/>
        </a:p>
      </dgm:t>
    </dgm:pt>
    <dgm:pt modelId="{E22D5436-0199-4751-AADD-E9F875A8B7A4}" type="sibTrans" cxnId="{2EC5A92A-0AC7-49AD-85E6-5891B3CD20C9}">
      <dgm:prSet/>
      <dgm:spPr/>
      <dgm:t>
        <a:bodyPr/>
        <a:lstStyle/>
        <a:p>
          <a:endParaRPr lang="en-US"/>
        </a:p>
      </dgm:t>
    </dgm:pt>
    <dgm:pt modelId="{E5851AD8-3C05-442F-9925-DB726D003774}">
      <dgm:prSet phldrT="[Text]"/>
      <dgm:spPr/>
      <dgm:t>
        <a:bodyPr/>
        <a:lstStyle/>
        <a:p>
          <a:r>
            <a:rPr lang="en-US" dirty="0"/>
            <a:t>Din </a:t>
          </a:r>
          <a:r>
            <a:rPr lang="en-US" dirty="0" err="1"/>
            <a:t>punct</a:t>
          </a:r>
          <a:r>
            <a:rPr lang="en-US" dirty="0"/>
            <a:t> de </a:t>
          </a:r>
          <a:r>
            <a:rPr lang="en-US" dirty="0" err="1"/>
            <a:t>vedere</a:t>
          </a:r>
          <a:r>
            <a:rPr lang="en-US" dirty="0"/>
            <a:t> </a:t>
          </a:r>
          <a:r>
            <a:rPr lang="en-US" dirty="0" err="1"/>
            <a:t>comercial</a:t>
          </a:r>
          <a:r>
            <a:rPr lang="en-US" dirty="0"/>
            <a:t>, </a:t>
          </a:r>
          <a:r>
            <a:rPr lang="en-US" dirty="0" err="1"/>
            <a:t>ofertele</a:t>
          </a:r>
          <a:r>
            <a:rPr lang="en-US" dirty="0"/>
            <a:t> au </a:t>
          </a:r>
          <a:r>
            <a:rPr lang="en-US" dirty="0" err="1"/>
            <a:t>fost</a:t>
          </a:r>
          <a:r>
            <a:rPr lang="en-US" dirty="0"/>
            <a:t> competitive</a:t>
          </a:r>
          <a:r>
            <a:rPr lang="ro-RO" dirty="0"/>
            <a:t>. </a:t>
          </a:r>
          <a:r>
            <a:rPr lang="en-US" dirty="0" err="1"/>
            <a:t>Totuși</a:t>
          </a:r>
          <a:r>
            <a:rPr lang="en-US" dirty="0"/>
            <a:t>, </a:t>
          </a:r>
          <a:r>
            <a:rPr lang="en-US" dirty="0" err="1"/>
            <a:t>furnizorul</a:t>
          </a:r>
          <a:r>
            <a:rPr lang="en-US" dirty="0"/>
            <a:t> </a:t>
          </a:r>
          <a:r>
            <a:rPr lang="ro-RO" b="1" dirty="0"/>
            <a:t>PwC</a:t>
          </a:r>
          <a:r>
            <a:rPr lang="en-US" dirty="0"/>
            <a:t> a </a:t>
          </a:r>
          <a:r>
            <a:rPr lang="en-US" dirty="0" err="1"/>
            <a:t>prezentat</a:t>
          </a:r>
          <a:r>
            <a:rPr lang="en-US" dirty="0"/>
            <a:t> un </a:t>
          </a:r>
          <a:r>
            <a:rPr lang="en-US" dirty="0" err="1"/>
            <a:t>avantaj</a:t>
          </a:r>
          <a:r>
            <a:rPr lang="en-US" dirty="0"/>
            <a:t> </a:t>
          </a:r>
          <a:r>
            <a:rPr lang="en-US" dirty="0" err="1"/>
            <a:t>notabil</a:t>
          </a:r>
          <a:r>
            <a:rPr lang="ro-RO" dirty="0"/>
            <a:t> prin optimizarea ofertei comerciale în raport cu livrabilele propuse</a:t>
          </a:r>
          <a:r>
            <a:rPr lang="en-US" dirty="0"/>
            <a:t> </a:t>
          </a:r>
          <a:r>
            <a:rPr lang="en-US" dirty="0" err="1"/>
            <a:t>si</a:t>
          </a:r>
          <a:r>
            <a:rPr lang="en-US" dirty="0"/>
            <a:t> </a:t>
          </a:r>
          <a:r>
            <a:rPr lang="en-US" dirty="0" err="1"/>
            <a:t>prin</a:t>
          </a:r>
          <a:r>
            <a:rPr lang="en-US" dirty="0"/>
            <a:t> </a:t>
          </a:r>
          <a:r>
            <a:rPr lang="en-US" dirty="0" err="1"/>
            <a:t>experienta</a:t>
          </a:r>
          <a:r>
            <a:rPr lang="en-US" dirty="0"/>
            <a:t> </a:t>
          </a:r>
          <a:r>
            <a:rPr lang="en-US" dirty="0" err="1"/>
            <a:t>anterioara</a:t>
          </a:r>
          <a:r>
            <a:rPr lang="en-US" dirty="0"/>
            <a:t> </a:t>
          </a:r>
          <a:r>
            <a:rPr lang="en-US" dirty="0" err="1"/>
            <a:t>relevanta</a:t>
          </a:r>
          <a:r>
            <a:rPr lang="ro-RO" dirty="0"/>
            <a:t>.</a:t>
          </a:r>
          <a:endParaRPr lang="en-US" dirty="0"/>
        </a:p>
      </dgm:t>
    </dgm:pt>
    <dgm:pt modelId="{4FD522C1-16A6-4C18-8D70-54D39E7F13E2}" type="parTrans" cxnId="{EEA070C1-EF9C-418A-B865-D1742D96EC5F}">
      <dgm:prSet/>
      <dgm:spPr/>
      <dgm:t>
        <a:bodyPr/>
        <a:lstStyle/>
        <a:p>
          <a:endParaRPr lang="en-US"/>
        </a:p>
      </dgm:t>
    </dgm:pt>
    <dgm:pt modelId="{CF87A2D1-C8A7-499F-81F6-0CEBB2402B42}" type="sibTrans" cxnId="{EEA070C1-EF9C-418A-B865-D1742D96EC5F}">
      <dgm:prSet/>
      <dgm:spPr/>
      <dgm:t>
        <a:bodyPr/>
        <a:lstStyle/>
        <a:p>
          <a:endParaRPr lang="en-US"/>
        </a:p>
      </dgm:t>
    </dgm:pt>
    <dgm:pt modelId="{BC5630D7-ED22-496A-B635-5B57C4A5C957}" type="pres">
      <dgm:prSet presAssocID="{590516DE-D2E9-46DC-A4D9-6DADCB3077F0}" presName="Name0" presStyleCnt="0">
        <dgm:presLayoutVars>
          <dgm:dir/>
          <dgm:animLvl val="lvl"/>
          <dgm:resizeHandles val="exact"/>
        </dgm:presLayoutVars>
      </dgm:prSet>
      <dgm:spPr/>
    </dgm:pt>
    <dgm:pt modelId="{D0B88416-0322-4332-9A4D-894544B87DF4}" type="pres">
      <dgm:prSet presAssocID="{F8A4790A-15D9-4753-BFB3-F8D28F0976C4}" presName="linNode" presStyleCnt="0"/>
      <dgm:spPr/>
    </dgm:pt>
    <dgm:pt modelId="{5966B95B-29D4-45EC-8D2D-F7CC0632FCF3}" type="pres">
      <dgm:prSet presAssocID="{F8A4790A-15D9-4753-BFB3-F8D28F0976C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55E6E06-15A0-4884-B9C7-3B7360A04057}" type="pres">
      <dgm:prSet presAssocID="{F8A4790A-15D9-4753-BFB3-F8D28F0976C4}" presName="descendantText" presStyleLbl="alignAccFollowNode1" presStyleIdx="0" presStyleCnt="3">
        <dgm:presLayoutVars>
          <dgm:bulletEnabled val="1"/>
        </dgm:presLayoutVars>
      </dgm:prSet>
      <dgm:spPr/>
    </dgm:pt>
    <dgm:pt modelId="{6E6D8248-9ECD-4240-BF4B-2B1F46F894D6}" type="pres">
      <dgm:prSet presAssocID="{6CD9DAD5-3D76-4648-9149-CFF63C8FAE71}" presName="sp" presStyleCnt="0"/>
      <dgm:spPr/>
    </dgm:pt>
    <dgm:pt modelId="{3FB7D45E-A916-43B1-8D6D-D595D41A0867}" type="pres">
      <dgm:prSet presAssocID="{2C207FE3-23CF-4D3E-85A3-5E864F5B9696}" presName="linNode" presStyleCnt="0"/>
      <dgm:spPr/>
    </dgm:pt>
    <dgm:pt modelId="{4436FE5C-157E-40F8-8295-EEDB647FF950}" type="pres">
      <dgm:prSet presAssocID="{2C207FE3-23CF-4D3E-85A3-5E864F5B969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3D9B455-D86A-4B6B-85BD-59677A08C7FE}" type="pres">
      <dgm:prSet presAssocID="{2C207FE3-23CF-4D3E-85A3-5E864F5B9696}" presName="descendantText" presStyleLbl="alignAccFollowNode1" presStyleIdx="1" presStyleCnt="3">
        <dgm:presLayoutVars>
          <dgm:bulletEnabled val="1"/>
        </dgm:presLayoutVars>
      </dgm:prSet>
      <dgm:spPr/>
    </dgm:pt>
    <dgm:pt modelId="{CFB60F1E-E01C-4BAD-A669-37F253F845F6}" type="pres">
      <dgm:prSet presAssocID="{8FA05713-7E1B-4C88-A96C-AF4251525350}" presName="sp" presStyleCnt="0"/>
      <dgm:spPr/>
    </dgm:pt>
    <dgm:pt modelId="{AD00F51C-369F-4FCB-B8BB-1DECB119B190}" type="pres">
      <dgm:prSet presAssocID="{21BEBE74-8EEC-4B1F-8B23-DCF44030AE74}" presName="linNode" presStyleCnt="0"/>
      <dgm:spPr/>
    </dgm:pt>
    <dgm:pt modelId="{190F53D3-0F01-442F-B16D-4EFC54DA1FBD}" type="pres">
      <dgm:prSet presAssocID="{21BEBE74-8EEC-4B1F-8B23-DCF44030AE7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12BAB85-E2DB-4ABE-A094-0DB6EDC4622C}" type="pres">
      <dgm:prSet presAssocID="{21BEBE74-8EEC-4B1F-8B23-DCF44030AE7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DF4A707-980F-4298-B1FC-3A25C2625494}" type="presOf" srcId="{6C1E4A67-5063-45F6-A86E-8D91C12CD8C1}" destId="{C55E6E06-15A0-4884-B9C7-3B7360A04057}" srcOrd="0" destOrd="0" presId="urn:microsoft.com/office/officeart/2005/8/layout/vList5"/>
    <dgm:cxn modelId="{53432810-F3B0-473B-91B0-A578B4338BD1}" type="presOf" srcId="{2C207FE3-23CF-4D3E-85A3-5E864F5B9696}" destId="{4436FE5C-157E-40F8-8295-EEDB647FF950}" srcOrd="0" destOrd="0" presId="urn:microsoft.com/office/officeart/2005/8/layout/vList5"/>
    <dgm:cxn modelId="{EFD62F1E-CAC4-45E5-805C-672DA4824F88}" srcId="{590516DE-D2E9-46DC-A4D9-6DADCB3077F0}" destId="{F8A4790A-15D9-4753-BFB3-F8D28F0976C4}" srcOrd="0" destOrd="0" parTransId="{AFA10122-DFD6-4108-9945-C209417221DA}" sibTransId="{6CD9DAD5-3D76-4648-9149-CFF63C8FAE71}"/>
    <dgm:cxn modelId="{2EC5A92A-0AC7-49AD-85E6-5891B3CD20C9}" srcId="{590516DE-D2E9-46DC-A4D9-6DADCB3077F0}" destId="{21BEBE74-8EEC-4B1F-8B23-DCF44030AE74}" srcOrd="2" destOrd="0" parTransId="{9924F334-0899-4952-9EB8-1D2DD6E0C751}" sibTransId="{E22D5436-0199-4751-AADD-E9F875A8B7A4}"/>
    <dgm:cxn modelId="{7B84DA5B-CE89-498F-83E0-C9E59797037E}" type="presOf" srcId="{F8A4790A-15D9-4753-BFB3-F8D28F0976C4}" destId="{5966B95B-29D4-45EC-8D2D-F7CC0632FCF3}" srcOrd="0" destOrd="0" presId="urn:microsoft.com/office/officeart/2005/8/layout/vList5"/>
    <dgm:cxn modelId="{384DE247-431B-4080-ADDE-4769FE683613}" type="presOf" srcId="{590516DE-D2E9-46DC-A4D9-6DADCB3077F0}" destId="{BC5630D7-ED22-496A-B635-5B57C4A5C957}" srcOrd="0" destOrd="0" presId="urn:microsoft.com/office/officeart/2005/8/layout/vList5"/>
    <dgm:cxn modelId="{058A816C-E356-49E2-9312-5B6447CC59B8}" srcId="{F8A4790A-15D9-4753-BFB3-F8D28F0976C4}" destId="{6C1E4A67-5063-45F6-A86E-8D91C12CD8C1}" srcOrd="0" destOrd="0" parTransId="{D1885EC3-9A3C-4151-A6B1-897CFF0BFA4C}" sibTransId="{22948EC8-40D1-46DF-95B8-D2EB30B1AE97}"/>
    <dgm:cxn modelId="{844BB173-922C-45DF-B48A-ED12E8B28311}" srcId="{2C207FE3-23CF-4D3E-85A3-5E864F5B9696}" destId="{F158B06C-91CF-453E-A6C3-B9BE9C51ECAA}" srcOrd="0" destOrd="0" parTransId="{C52176A4-EC93-4100-838A-1489194DB9B5}" sibTransId="{824AD65E-BD89-4031-A293-F657D54EE221}"/>
    <dgm:cxn modelId="{09BE5B58-FABE-4DD5-911C-8513511368AB}" type="presOf" srcId="{21BEBE74-8EEC-4B1F-8B23-DCF44030AE74}" destId="{190F53D3-0F01-442F-B16D-4EFC54DA1FBD}" srcOrd="0" destOrd="0" presId="urn:microsoft.com/office/officeart/2005/8/layout/vList5"/>
    <dgm:cxn modelId="{EEA070C1-EF9C-418A-B865-D1742D96EC5F}" srcId="{21BEBE74-8EEC-4B1F-8B23-DCF44030AE74}" destId="{E5851AD8-3C05-442F-9925-DB726D003774}" srcOrd="0" destOrd="0" parTransId="{4FD522C1-16A6-4C18-8D70-54D39E7F13E2}" sibTransId="{CF87A2D1-C8A7-499F-81F6-0CEBB2402B42}"/>
    <dgm:cxn modelId="{A8CDE8C4-AF46-4610-86F8-031FC89094F7}" type="presOf" srcId="{E5851AD8-3C05-442F-9925-DB726D003774}" destId="{F12BAB85-E2DB-4ABE-A094-0DB6EDC4622C}" srcOrd="0" destOrd="0" presId="urn:microsoft.com/office/officeart/2005/8/layout/vList5"/>
    <dgm:cxn modelId="{240B60CF-E926-43C5-A6A9-B803E647AE67}" type="presOf" srcId="{F158B06C-91CF-453E-A6C3-B9BE9C51ECAA}" destId="{23D9B455-D86A-4B6B-85BD-59677A08C7FE}" srcOrd="0" destOrd="0" presId="urn:microsoft.com/office/officeart/2005/8/layout/vList5"/>
    <dgm:cxn modelId="{8D4A87D0-78E5-4C48-8741-E2873DBF1ACC}" srcId="{590516DE-D2E9-46DC-A4D9-6DADCB3077F0}" destId="{2C207FE3-23CF-4D3E-85A3-5E864F5B9696}" srcOrd="1" destOrd="0" parTransId="{DECFD050-CEF6-4EEA-9C8C-D022296613D8}" sibTransId="{8FA05713-7E1B-4C88-A96C-AF4251525350}"/>
    <dgm:cxn modelId="{C74DB463-203C-49D1-A83F-0622D5E2FA0A}" type="presParOf" srcId="{BC5630D7-ED22-496A-B635-5B57C4A5C957}" destId="{D0B88416-0322-4332-9A4D-894544B87DF4}" srcOrd="0" destOrd="0" presId="urn:microsoft.com/office/officeart/2005/8/layout/vList5"/>
    <dgm:cxn modelId="{E0A95F52-7859-42FF-B67C-BAB5D19475C3}" type="presParOf" srcId="{D0B88416-0322-4332-9A4D-894544B87DF4}" destId="{5966B95B-29D4-45EC-8D2D-F7CC0632FCF3}" srcOrd="0" destOrd="0" presId="urn:microsoft.com/office/officeart/2005/8/layout/vList5"/>
    <dgm:cxn modelId="{D5F7FEDC-6F3E-4039-8E5F-A00225AC3709}" type="presParOf" srcId="{D0B88416-0322-4332-9A4D-894544B87DF4}" destId="{C55E6E06-15A0-4884-B9C7-3B7360A04057}" srcOrd="1" destOrd="0" presId="urn:microsoft.com/office/officeart/2005/8/layout/vList5"/>
    <dgm:cxn modelId="{4D5749F6-3B33-4B13-A4A9-953966690CD9}" type="presParOf" srcId="{BC5630D7-ED22-496A-B635-5B57C4A5C957}" destId="{6E6D8248-9ECD-4240-BF4B-2B1F46F894D6}" srcOrd="1" destOrd="0" presId="urn:microsoft.com/office/officeart/2005/8/layout/vList5"/>
    <dgm:cxn modelId="{DD81CDAB-70BB-4206-B19E-616FF7469B17}" type="presParOf" srcId="{BC5630D7-ED22-496A-B635-5B57C4A5C957}" destId="{3FB7D45E-A916-43B1-8D6D-D595D41A0867}" srcOrd="2" destOrd="0" presId="urn:microsoft.com/office/officeart/2005/8/layout/vList5"/>
    <dgm:cxn modelId="{277169DA-BA38-447B-9A7B-AA6C0416BD87}" type="presParOf" srcId="{3FB7D45E-A916-43B1-8D6D-D595D41A0867}" destId="{4436FE5C-157E-40F8-8295-EEDB647FF950}" srcOrd="0" destOrd="0" presId="urn:microsoft.com/office/officeart/2005/8/layout/vList5"/>
    <dgm:cxn modelId="{674855C6-BD0D-4742-8D54-B3FA075A3382}" type="presParOf" srcId="{3FB7D45E-A916-43B1-8D6D-D595D41A0867}" destId="{23D9B455-D86A-4B6B-85BD-59677A08C7FE}" srcOrd="1" destOrd="0" presId="urn:microsoft.com/office/officeart/2005/8/layout/vList5"/>
    <dgm:cxn modelId="{3243AAE3-05DA-4D49-A8F5-8493E9E90B72}" type="presParOf" srcId="{BC5630D7-ED22-496A-B635-5B57C4A5C957}" destId="{CFB60F1E-E01C-4BAD-A669-37F253F845F6}" srcOrd="3" destOrd="0" presId="urn:microsoft.com/office/officeart/2005/8/layout/vList5"/>
    <dgm:cxn modelId="{DD9B523A-044E-4D8C-B22F-CA061383C7E6}" type="presParOf" srcId="{BC5630D7-ED22-496A-B635-5B57C4A5C957}" destId="{AD00F51C-369F-4FCB-B8BB-1DECB119B190}" srcOrd="4" destOrd="0" presId="urn:microsoft.com/office/officeart/2005/8/layout/vList5"/>
    <dgm:cxn modelId="{0F770D5F-0491-4161-9FB9-D3F0E59B2EA6}" type="presParOf" srcId="{AD00F51C-369F-4FCB-B8BB-1DECB119B190}" destId="{190F53D3-0F01-442F-B16D-4EFC54DA1FBD}" srcOrd="0" destOrd="0" presId="urn:microsoft.com/office/officeart/2005/8/layout/vList5"/>
    <dgm:cxn modelId="{830D66FB-6BB5-462E-A7DA-AF89F709623C}" type="presParOf" srcId="{AD00F51C-369F-4FCB-B8BB-1DECB119B190}" destId="{F12BAB85-E2DB-4ABE-A094-0DB6EDC462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0516DE-D2E9-46DC-A4D9-6DADCB3077F0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A4790A-15D9-4753-BFB3-F8D28F0976C4}">
      <dgm:prSet phldrT="[Text]"/>
      <dgm:spPr/>
      <dgm:t>
        <a:bodyPr/>
        <a:lstStyle/>
        <a:p>
          <a:r>
            <a:rPr lang="ro-RO" dirty="0"/>
            <a:t>Procesul de achiziție</a:t>
          </a:r>
          <a:endParaRPr lang="en-US" dirty="0"/>
        </a:p>
      </dgm:t>
    </dgm:pt>
    <dgm:pt modelId="{AFA10122-DFD6-4108-9945-C209417221DA}" type="parTrans" cxnId="{EFD62F1E-CAC4-45E5-805C-672DA4824F88}">
      <dgm:prSet/>
      <dgm:spPr/>
      <dgm:t>
        <a:bodyPr/>
        <a:lstStyle/>
        <a:p>
          <a:endParaRPr lang="en-US"/>
        </a:p>
      </dgm:t>
    </dgm:pt>
    <dgm:pt modelId="{6CD9DAD5-3D76-4648-9149-CFF63C8FAE71}" type="sibTrans" cxnId="{EFD62F1E-CAC4-45E5-805C-672DA4824F88}">
      <dgm:prSet/>
      <dgm:spPr/>
      <dgm:t>
        <a:bodyPr/>
        <a:lstStyle/>
        <a:p>
          <a:endParaRPr lang="en-US"/>
        </a:p>
      </dgm:t>
    </dgm:pt>
    <dgm:pt modelId="{2C207FE3-23CF-4D3E-85A3-5E864F5B9696}">
      <dgm:prSet phldrT="[Text]"/>
      <dgm:spPr/>
      <dgm:t>
        <a:bodyPr/>
        <a:lstStyle/>
        <a:p>
          <a:r>
            <a:rPr lang="ro-RO" dirty="0"/>
            <a:t>Aprobarea</a:t>
          </a:r>
          <a:endParaRPr lang="en-US" dirty="0"/>
        </a:p>
      </dgm:t>
    </dgm:pt>
    <dgm:pt modelId="{DECFD050-CEF6-4EEA-9C8C-D022296613D8}" type="parTrans" cxnId="{8D4A87D0-78E5-4C48-8741-E2873DBF1ACC}">
      <dgm:prSet/>
      <dgm:spPr/>
      <dgm:t>
        <a:bodyPr/>
        <a:lstStyle/>
        <a:p>
          <a:endParaRPr lang="en-US"/>
        </a:p>
      </dgm:t>
    </dgm:pt>
    <dgm:pt modelId="{8FA05713-7E1B-4C88-A96C-AF4251525350}" type="sibTrans" cxnId="{8D4A87D0-78E5-4C48-8741-E2873DBF1ACC}">
      <dgm:prSet/>
      <dgm:spPr/>
      <dgm:t>
        <a:bodyPr/>
        <a:lstStyle/>
        <a:p>
          <a:endParaRPr lang="en-US"/>
        </a:p>
      </dgm:t>
    </dgm:pt>
    <dgm:pt modelId="{F158B06C-91CF-453E-A6C3-B9BE9C51ECAA}">
      <dgm:prSet phldrT="[Text]"/>
      <dgm:spPr/>
      <dgm:t>
        <a:bodyPr/>
        <a:lstStyle/>
        <a:p>
          <a:r>
            <a:rPr lang="en-US" b="0" dirty="0"/>
            <a:t> </a:t>
          </a:r>
          <a:r>
            <a:rPr lang="en-US" b="0" dirty="0" err="1"/>
            <a:t>Furnizorul</a:t>
          </a:r>
          <a:r>
            <a:rPr lang="en-US" b="0" dirty="0"/>
            <a:t> </a:t>
          </a:r>
          <a:r>
            <a:rPr lang="en-US" b="0" dirty="0" err="1"/>
            <a:t>selectat</a:t>
          </a:r>
          <a:r>
            <a:rPr lang="en-US" b="0" dirty="0"/>
            <a:t> a </a:t>
          </a:r>
          <a:r>
            <a:rPr lang="en-US" b="0" dirty="0" err="1"/>
            <a:t>primit</a:t>
          </a:r>
          <a:r>
            <a:rPr lang="en-US" b="0" dirty="0"/>
            <a:t> </a:t>
          </a:r>
          <a:r>
            <a:rPr lang="en-US" b="0" dirty="0" err="1"/>
            <a:t>aprobare</a:t>
          </a:r>
          <a:r>
            <a:rPr lang="en-US" b="0" dirty="0"/>
            <a:t> </a:t>
          </a:r>
          <a:r>
            <a:rPr lang="en-US" b="0" dirty="0" err="1"/>
            <a:t>prealabila</a:t>
          </a:r>
          <a:r>
            <a:rPr lang="en-US" b="0" dirty="0"/>
            <a:t> in </a:t>
          </a:r>
          <a:r>
            <a:rPr lang="en-US" b="0" dirty="0" err="1"/>
            <a:t>Consiliul</a:t>
          </a:r>
          <a:r>
            <a:rPr lang="en-US" b="0" dirty="0"/>
            <a:t> de </a:t>
          </a:r>
          <a:r>
            <a:rPr lang="en-US" b="0" dirty="0" err="1"/>
            <a:t>Supraveghere</a:t>
          </a:r>
          <a:r>
            <a:rPr lang="en-US" b="0" dirty="0"/>
            <a:t> al </a:t>
          </a:r>
          <a:r>
            <a:rPr lang="en-US" b="0" dirty="0" err="1"/>
            <a:t>Administratorului</a:t>
          </a:r>
          <a:r>
            <a:rPr lang="en-US" b="0" dirty="0"/>
            <a:t> SGR </a:t>
          </a:r>
          <a:r>
            <a:rPr lang="en-US" b="0" dirty="0" err="1"/>
            <a:t>confom</a:t>
          </a:r>
          <a:r>
            <a:rPr lang="en-US" b="0" dirty="0"/>
            <a:t> Act </a:t>
          </a:r>
          <a:r>
            <a:rPr lang="en-US" b="0" dirty="0" err="1"/>
            <a:t>Constitutiv</a:t>
          </a:r>
          <a:r>
            <a:rPr lang="en-US" b="0" dirty="0"/>
            <a:t> </a:t>
          </a:r>
        </a:p>
      </dgm:t>
    </dgm:pt>
    <dgm:pt modelId="{C52176A4-EC93-4100-838A-1489194DB9B5}" type="parTrans" cxnId="{844BB173-922C-45DF-B48A-ED12E8B28311}">
      <dgm:prSet/>
      <dgm:spPr/>
      <dgm:t>
        <a:bodyPr/>
        <a:lstStyle/>
        <a:p>
          <a:endParaRPr lang="en-US"/>
        </a:p>
      </dgm:t>
    </dgm:pt>
    <dgm:pt modelId="{824AD65E-BD89-4031-A293-F657D54EE221}" type="sibTrans" cxnId="{844BB173-922C-45DF-B48A-ED12E8B28311}">
      <dgm:prSet/>
      <dgm:spPr/>
      <dgm:t>
        <a:bodyPr/>
        <a:lstStyle/>
        <a:p>
          <a:endParaRPr lang="en-US"/>
        </a:p>
      </dgm:t>
    </dgm:pt>
    <dgm:pt modelId="{6C1E4A67-5063-45F6-A86E-8D91C12CD8C1}">
      <dgm:prSet phldrT="[Text]"/>
      <dgm:spPr/>
      <dgm:t>
        <a:bodyPr/>
        <a:lstStyle/>
        <a:p>
          <a:r>
            <a:rPr lang="ro-RO" dirty="0"/>
            <a:t>Inițiat si gestionat de ReutRO, prin departamentul finance - procurement</a:t>
          </a:r>
          <a:endParaRPr lang="en-US" dirty="0"/>
        </a:p>
      </dgm:t>
    </dgm:pt>
    <dgm:pt modelId="{D1885EC3-9A3C-4151-A6B1-897CFF0BFA4C}" type="parTrans" cxnId="{058A816C-E356-49E2-9312-5B6447CC59B8}">
      <dgm:prSet/>
      <dgm:spPr/>
      <dgm:t>
        <a:bodyPr/>
        <a:lstStyle/>
        <a:p>
          <a:endParaRPr lang="en-US"/>
        </a:p>
      </dgm:t>
    </dgm:pt>
    <dgm:pt modelId="{22948EC8-40D1-46DF-95B8-D2EB30B1AE97}" type="sibTrans" cxnId="{058A816C-E356-49E2-9312-5B6447CC59B8}">
      <dgm:prSet/>
      <dgm:spPr/>
      <dgm:t>
        <a:bodyPr/>
        <a:lstStyle/>
        <a:p>
          <a:endParaRPr lang="en-US"/>
        </a:p>
      </dgm:t>
    </dgm:pt>
    <dgm:pt modelId="{21BEBE74-8EEC-4B1F-8B23-DCF44030AE74}">
      <dgm:prSet phldrT="[Text]"/>
      <dgm:spPr/>
      <dgm:t>
        <a:bodyPr/>
        <a:lstStyle/>
        <a:p>
          <a:r>
            <a:rPr lang="ro-RO" dirty="0"/>
            <a:t>Căștigatorul selecției competitive</a:t>
          </a:r>
          <a:endParaRPr lang="en-US" dirty="0"/>
        </a:p>
      </dgm:t>
    </dgm:pt>
    <dgm:pt modelId="{9924F334-0899-4952-9EB8-1D2DD6E0C751}" type="parTrans" cxnId="{2EC5A92A-0AC7-49AD-85E6-5891B3CD20C9}">
      <dgm:prSet/>
      <dgm:spPr/>
      <dgm:t>
        <a:bodyPr/>
        <a:lstStyle/>
        <a:p>
          <a:endParaRPr lang="en-US"/>
        </a:p>
      </dgm:t>
    </dgm:pt>
    <dgm:pt modelId="{E22D5436-0199-4751-AADD-E9F875A8B7A4}" type="sibTrans" cxnId="{2EC5A92A-0AC7-49AD-85E6-5891B3CD20C9}">
      <dgm:prSet/>
      <dgm:spPr/>
      <dgm:t>
        <a:bodyPr/>
        <a:lstStyle/>
        <a:p>
          <a:endParaRPr lang="en-US"/>
        </a:p>
      </dgm:t>
    </dgm:pt>
    <dgm:pt modelId="{E5851AD8-3C05-442F-9925-DB726D003774}">
      <dgm:prSet phldrT="[Text]"/>
      <dgm:spPr/>
      <dgm:t>
        <a:bodyPr/>
        <a:lstStyle/>
        <a:p>
          <a:r>
            <a:rPr lang="ro-RO" dirty="0"/>
            <a:t>PriceWaterhouseCoopers</a:t>
          </a:r>
          <a:endParaRPr lang="en-US" dirty="0"/>
        </a:p>
      </dgm:t>
    </dgm:pt>
    <dgm:pt modelId="{4FD522C1-16A6-4C18-8D70-54D39E7F13E2}" type="parTrans" cxnId="{EEA070C1-EF9C-418A-B865-D1742D96EC5F}">
      <dgm:prSet/>
      <dgm:spPr/>
      <dgm:t>
        <a:bodyPr/>
        <a:lstStyle/>
        <a:p>
          <a:endParaRPr lang="en-US"/>
        </a:p>
      </dgm:t>
    </dgm:pt>
    <dgm:pt modelId="{CF87A2D1-C8A7-499F-81F6-0CEBB2402B42}" type="sibTrans" cxnId="{EEA070C1-EF9C-418A-B865-D1742D96EC5F}">
      <dgm:prSet/>
      <dgm:spPr/>
      <dgm:t>
        <a:bodyPr/>
        <a:lstStyle/>
        <a:p>
          <a:endParaRPr lang="en-US"/>
        </a:p>
      </dgm:t>
    </dgm:pt>
    <dgm:pt modelId="{056B7DFD-78F7-4233-8478-526196293C9E}">
      <dgm:prSet phldrT="[Text]"/>
      <dgm:spPr/>
      <dgm:t>
        <a:bodyPr/>
        <a:lstStyle/>
        <a:p>
          <a:r>
            <a:rPr lang="en-US" b="0" dirty="0" err="1"/>
            <a:t>Validarea</a:t>
          </a:r>
          <a:r>
            <a:rPr lang="en-US" b="0" dirty="0"/>
            <a:t> </a:t>
          </a:r>
          <a:r>
            <a:rPr lang="en-US" b="0" dirty="0" err="1"/>
            <a:t>finala</a:t>
          </a:r>
          <a:r>
            <a:rPr lang="en-US" b="0" dirty="0"/>
            <a:t> a </a:t>
          </a:r>
          <a:r>
            <a:rPr lang="en-US" b="0" dirty="0" err="1"/>
            <a:t>expertului</a:t>
          </a:r>
          <a:r>
            <a:rPr lang="en-US" b="0" dirty="0"/>
            <a:t> </a:t>
          </a:r>
          <a:r>
            <a:rPr lang="en-US" b="0" dirty="0" err="1"/>
            <a:t>tert</a:t>
          </a:r>
          <a:r>
            <a:rPr lang="en-US" b="0" dirty="0"/>
            <a:t> independent a  </a:t>
          </a:r>
          <a:r>
            <a:rPr lang="en-US" b="0" dirty="0" err="1"/>
            <a:t>avut</a:t>
          </a:r>
          <a:r>
            <a:rPr lang="en-US" b="0" dirty="0"/>
            <a:t> loc in </a:t>
          </a:r>
          <a:r>
            <a:rPr lang="en-US" b="0" dirty="0" err="1"/>
            <a:t>Consiliul</a:t>
          </a:r>
          <a:r>
            <a:rPr lang="en-US" b="0" dirty="0"/>
            <a:t> Director</a:t>
          </a:r>
        </a:p>
      </dgm:t>
    </dgm:pt>
    <dgm:pt modelId="{C9FA43A3-E908-447B-BF34-BCC574B90FA0}" type="parTrans" cxnId="{F7D31101-53E7-4011-BADA-F12357ADE5D1}">
      <dgm:prSet/>
      <dgm:spPr/>
      <dgm:t>
        <a:bodyPr/>
        <a:lstStyle/>
        <a:p>
          <a:endParaRPr lang="en-US"/>
        </a:p>
      </dgm:t>
    </dgm:pt>
    <dgm:pt modelId="{7DE80DE5-EA71-4A29-95C0-3B128544E1B6}" type="sibTrans" cxnId="{F7D31101-53E7-4011-BADA-F12357ADE5D1}">
      <dgm:prSet/>
      <dgm:spPr/>
      <dgm:t>
        <a:bodyPr/>
        <a:lstStyle/>
        <a:p>
          <a:endParaRPr lang="en-US"/>
        </a:p>
      </dgm:t>
    </dgm:pt>
    <dgm:pt modelId="{EC8724FB-6271-4B69-B4C4-1699E458F076}" type="pres">
      <dgm:prSet presAssocID="{590516DE-D2E9-46DC-A4D9-6DADCB3077F0}" presName="linearFlow" presStyleCnt="0">
        <dgm:presLayoutVars>
          <dgm:dir/>
          <dgm:animLvl val="lvl"/>
          <dgm:resizeHandles val="exact"/>
        </dgm:presLayoutVars>
      </dgm:prSet>
      <dgm:spPr/>
    </dgm:pt>
    <dgm:pt modelId="{9C87A81F-87C7-4F31-8266-FAED428DB44F}" type="pres">
      <dgm:prSet presAssocID="{F8A4790A-15D9-4753-BFB3-F8D28F0976C4}" presName="composite" presStyleCnt="0"/>
      <dgm:spPr/>
    </dgm:pt>
    <dgm:pt modelId="{E56C5533-6C6C-43D0-95A2-4DA94452B26A}" type="pres">
      <dgm:prSet presAssocID="{F8A4790A-15D9-4753-BFB3-F8D28F0976C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9F48811-5E7D-4B51-81BE-16CC33BF4D17}" type="pres">
      <dgm:prSet presAssocID="{F8A4790A-15D9-4753-BFB3-F8D28F0976C4}" presName="descendantText" presStyleLbl="alignAcc1" presStyleIdx="0" presStyleCnt="3">
        <dgm:presLayoutVars>
          <dgm:bulletEnabled val="1"/>
        </dgm:presLayoutVars>
      </dgm:prSet>
      <dgm:spPr/>
    </dgm:pt>
    <dgm:pt modelId="{132516B6-99EA-48C8-9411-CC7C407F3B2B}" type="pres">
      <dgm:prSet presAssocID="{6CD9DAD5-3D76-4648-9149-CFF63C8FAE71}" presName="sp" presStyleCnt="0"/>
      <dgm:spPr/>
    </dgm:pt>
    <dgm:pt modelId="{BBA9C3B0-6D71-47DC-BC96-2B0F6769AAEF}" type="pres">
      <dgm:prSet presAssocID="{2C207FE3-23CF-4D3E-85A3-5E864F5B9696}" presName="composite" presStyleCnt="0"/>
      <dgm:spPr/>
    </dgm:pt>
    <dgm:pt modelId="{CC51CE7C-8FC0-4233-A431-6E6A792BD8DB}" type="pres">
      <dgm:prSet presAssocID="{2C207FE3-23CF-4D3E-85A3-5E864F5B969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83684BC-9F2B-4A66-9DE1-550A1929E17C}" type="pres">
      <dgm:prSet presAssocID="{2C207FE3-23CF-4D3E-85A3-5E864F5B9696}" presName="descendantText" presStyleLbl="alignAcc1" presStyleIdx="1" presStyleCnt="3">
        <dgm:presLayoutVars>
          <dgm:bulletEnabled val="1"/>
        </dgm:presLayoutVars>
      </dgm:prSet>
      <dgm:spPr/>
    </dgm:pt>
    <dgm:pt modelId="{7CDFF65D-C21E-4044-B1D1-FCA2B6CD3CCD}" type="pres">
      <dgm:prSet presAssocID="{8FA05713-7E1B-4C88-A96C-AF4251525350}" presName="sp" presStyleCnt="0"/>
      <dgm:spPr/>
    </dgm:pt>
    <dgm:pt modelId="{E9AD3036-36BD-4CE1-A4EB-E032CC6771A4}" type="pres">
      <dgm:prSet presAssocID="{21BEBE74-8EEC-4B1F-8B23-DCF44030AE74}" presName="composite" presStyleCnt="0"/>
      <dgm:spPr/>
    </dgm:pt>
    <dgm:pt modelId="{F11C7904-3D28-42CD-BA53-28EEF7425CB7}" type="pres">
      <dgm:prSet presAssocID="{21BEBE74-8EEC-4B1F-8B23-DCF44030AE7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2C5CF9F-3DDC-4BB9-9E07-7C7DCF78A635}" type="pres">
      <dgm:prSet presAssocID="{21BEBE74-8EEC-4B1F-8B23-DCF44030AE7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7D31101-53E7-4011-BADA-F12357ADE5D1}" srcId="{2C207FE3-23CF-4D3E-85A3-5E864F5B9696}" destId="{056B7DFD-78F7-4233-8478-526196293C9E}" srcOrd="1" destOrd="0" parTransId="{C9FA43A3-E908-447B-BF34-BCC574B90FA0}" sibTransId="{7DE80DE5-EA71-4A29-95C0-3B128544E1B6}"/>
    <dgm:cxn modelId="{EFD62F1E-CAC4-45E5-805C-672DA4824F88}" srcId="{590516DE-D2E9-46DC-A4D9-6DADCB3077F0}" destId="{F8A4790A-15D9-4753-BFB3-F8D28F0976C4}" srcOrd="0" destOrd="0" parTransId="{AFA10122-DFD6-4108-9945-C209417221DA}" sibTransId="{6CD9DAD5-3D76-4648-9149-CFF63C8FAE71}"/>
    <dgm:cxn modelId="{2EC5A92A-0AC7-49AD-85E6-5891B3CD20C9}" srcId="{590516DE-D2E9-46DC-A4D9-6DADCB3077F0}" destId="{21BEBE74-8EEC-4B1F-8B23-DCF44030AE74}" srcOrd="2" destOrd="0" parTransId="{9924F334-0899-4952-9EB8-1D2DD6E0C751}" sibTransId="{E22D5436-0199-4751-AADD-E9F875A8B7A4}"/>
    <dgm:cxn modelId="{01244D40-A3C2-46C4-B3C6-FB8FC1402B75}" type="presOf" srcId="{F8A4790A-15D9-4753-BFB3-F8D28F0976C4}" destId="{E56C5533-6C6C-43D0-95A2-4DA94452B26A}" srcOrd="0" destOrd="0" presId="urn:microsoft.com/office/officeart/2005/8/layout/chevron2"/>
    <dgm:cxn modelId="{9C4DE76B-E540-4376-8407-20FD804C055A}" type="presOf" srcId="{E5851AD8-3C05-442F-9925-DB726D003774}" destId="{72C5CF9F-3DDC-4BB9-9E07-7C7DCF78A635}" srcOrd="0" destOrd="0" presId="urn:microsoft.com/office/officeart/2005/8/layout/chevron2"/>
    <dgm:cxn modelId="{058A816C-E356-49E2-9312-5B6447CC59B8}" srcId="{F8A4790A-15D9-4753-BFB3-F8D28F0976C4}" destId="{6C1E4A67-5063-45F6-A86E-8D91C12CD8C1}" srcOrd="0" destOrd="0" parTransId="{D1885EC3-9A3C-4151-A6B1-897CFF0BFA4C}" sibTransId="{22948EC8-40D1-46DF-95B8-D2EB30B1AE97}"/>
    <dgm:cxn modelId="{844BB173-922C-45DF-B48A-ED12E8B28311}" srcId="{2C207FE3-23CF-4D3E-85A3-5E864F5B9696}" destId="{F158B06C-91CF-453E-A6C3-B9BE9C51ECAA}" srcOrd="0" destOrd="0" parTransId="{C52176A4-EC93-4100-838A-1489194DB9B5}" sibTransId="{824AD65E-BD89-4031-A293-F657D54EE221}"/>
    <dgm:cxn modelId="{5AFEB691-FD9A-4AF2-BBFC-C1DAD42AAE2E}" type="presOf" srcId="{6C1E4A67-5063-45F6-A86E-8D91C12CD8C1}" destId="{B9F48811-5E7D-4B51-81BE-16CC33BF4D17}" srcOrd="0" destOrd="0" presId="urn:microsoft.com/office/officeart/2005/8/layout/chevron2"/>
    <dgm:cxn modelId="{07FC83BE-7211-4D29-992C-2934246B3601}" type="presOf" srcId="{056B7DFD-78F7-4233-8478-526196293C9E}" destId="{983684BC-9F2B-4A66-9DE1-550A1929E17C}" srcOrd="0" destOrd="1" presId="urn:microsoft.com/office/officeart/2005/8/layout/chevron2"/>
    <dgm:cxn modelId="{EEA070C1-EF9C-418A-B865-D1742D96EC5F}" srcId="{21BEBE74-8EEC-4B1F-8B23-DCF44030AE74}" destId="{E5851AD8-3C05-442F-9925-DB726D003774}" srcOrd="0" destOrd="0" parTransId="{4FD522C1-16A6-4C18-8D70-54D39E7F13E2}" sibTransId="{CF87A2D1-C8A7-499F-81F6-0CEBB2402B42}"/>
    <dgm:cxn modelId="{69E059C9-EC86-4D7E-8604-A54820EFE26E}" type="presOf" srcId="{590516DE-D2E9-46DC-A4D9-6DADCB3077F0}" destId="{EC8724FB-6271-4B69-B4C4-1699E458F076}" srcOrd="0" destOrd="0" presId="urn:microsoft.com/office/officeart/2005/8/layout/chevron2"/>
    <dgm:cxn modelId="{E48910CB-E6F9-4391-BAED-3849F20A96F4}" type="presOf" srcId="{2C207FE3-23CF-4D3E-85A3-5E864F5B9696}" destId="{CC51CE7C-8FC0-4233-A431-6E6A792BD8DB}" srcOrd="0" destOrd="0" presId="urn:microsoft.com/office/officeart/2005/8/layout/chevron2"/>
    <dgm:cxn modelId="{8D4A87D0-78E5-4C48-8741-E2873DBF1ACC}" srcId="{590516DE-D2E9-46DC-A4D9-6DADCB3077F0}" destId="{2C207FE3-23CF-4D3E-85A3-5E864F5B9696}" srcOrd="1" destOrd="0" parTransId="{DECFD050-CEF6-4EEA-9C8C-D022296613D8}" sibTransId="{8FA05713-7E1B-4C88-A96C-AF4251525350}"/>
    <dgm:cxn modelId="{6BB2A4E9-EBBB-47F2-A1E2-B5912CE9CA6C}" type="presOf" srcId="{F158B06C-91CF-453E-A6C3-B9BE9C51ECAA}" destId="{983684BC-9F2B-4A66-9DE1-550A1929E17C}" srcOrd="0" destOrd="0" presId="urn:microsoft.com/office/officeart/2005/8/layout/chevron2"/>
    <dgm:cxn modelId="{7B2323EE-71DA-41B6-9086-3AFCB9879320}" type="presOf" srcId="{21BEBE74-8EEC-4B1F-8B23-DCF44030AE74}" destId="{F11C7904-3D28-42CD-BA53-28EEF7425CB7}" srcOrd="0" destOrd="0" presId="urn:microsoft.com/office/officeart/2005/8/layout/chevron2"/>
    <dgm:cxn modelId="{49484866-FDE4-4C9C-9678-C65D1C4D6F80}" type="presParOf" srcId="{EC8724FB-6271-4B69-B4C4-1699E458F076}" destId="{9C87A81F-87C7-4F31-8266-FAED428DB44F}" srcOrd="0" destOrd="0" presId="urn:microsoft.com/office/officeart/2005/8/layout/chevron2"/>
    <dgm:cxn modelId="{53C13206-12D1-4A57-A230-89A57A19D5C8}" type="presParOf" srcId="{9C87A81F-87C7-4F31-8266-FAED428DB44F}" destId="{E56C5533-6C6C-43D0-95A2-4DA94452B26A}" srcOrd="0" destOrd="0" presId="urn:microsoft.com/office/officeart/2005/8/layout/chevron2"/>
    <dgm:cxn modelId="{457CC451-94DC-4DC3-AC43-AD6161F04A15}" type="presParOf" srcId="{9C87A81F-87C7-4F31-8266-FAED428DB44F}" destId="{B9F48811-5E7D-4B51-81BE-16CC33BF4D17}" srcOrd="1" destOrd="0" presId="urn:microsoft.com/office/officeart/2005/8/layout/chevron2"/>
    <dgm:cxn modelId="{60FBEC6B-88B6-4DBE-8543-CB3933166C74}" type="presParOf" srcId="{EC8724FB-6271-4B69-B4C4-1699E458F076}" destId="{132516B6-99EA-48C8-9411-CC7C407F3B2B}" srcOrd="1" destOrd="0" presId="urn:microsoft.com/office/officeart/2005/8/layout/chevron2"/>
    <dgm:cxn modelId="{8D993DE9-40A3-4D4D-AFD7-FDFED89D6640}" type="presParOf" srcId="{EC8724FB-6271-4B69-B4C4-1699E458F076}" destId="{BBA9C3B0-6D71-47DC-BC96-2B0F6769AAEF}" srcOrd="2" destOrd="0" presId="urn:microsoft.com/office/officeart/2005/8/layout/chevron2"/>
    <dgm:cxn modelId="{E242C615-E35A-4AEE-AD26-3ADCEA2F80A0}" type="presParOf" srcId="{BBA9C3B0-6D71-47DC-BC96-2B0F6769AAEF}" destId="{CC51CE7C-8FC0-4233-A431-6E6A792BD8DB}" srcOrd="0" destOrd="0" presId="urn:microsoft.com/office/officeart/2005/8/layout/chevron2"/>
    <dgm:cxn modelId="{8450674E-0A58-4AE1-B4B9-52998CB0B9F5}" type="presParOf" srcId="{BBA9C3B0-6D71-47DC-BC96-2B0F6769AAEF}" destId="{983684BC-9F2B-4A66-9DE1-550A1929E17C}" srcOrd="1" destOrd="0" presId="urn:microsoft.com/office/officeart/2005/8/layout/chevron2"/>
    <dgm:cxn modelId="{AE389664-E42A-44DB-9DDD-4EDCD6BFFE6F}" type="presParOf" srcId="{EC8724FB-6271-4B69-B4C4-1699E458F076}" destId="{7CDFF65D-C21E-4044-B1D1-FCA2B6CD3CCD}" srcOrd="3" destOrd="0" presId="urn:microsoft.com/office/officeart/2005/8/layout/chevron2"/>
    <dgm:cxn modelId="{37388F9F-342C-4787-A17D-AC799BF785C2}" type="presParOf" srcId="{EC8724FB-6271-4B69-B4C4-1699E458F076}" destId="{E9AD3036-36BD-4CE1-A4EB-E032CC6771A4}" srcOrd="4" destOrd="0" presId="urn:microsoft.com/office/officeart/2005/8/layout/chevron2"/>
    <dgm:cxn modelId="{E324A10A-7351-4088-A1E4-CA77806EF0AF}" type="presParOf" srcId="{E9AD3036-36BD-4CE1-A4EB-E032CC6771A4}" destId="{F11C7904-3D28-42CD-BA53-28EEF7425CB7}" srcOrd="0" destOrd="0" presId="urn:microsoft.com/office/officeart/2005/8/layout/chevron2"/>
    <dgm:cxn modelId="{045D41D1-D432-40B8-BEB6-61FF799D7E41}" type="presParOf" srcId="{E9AD3036-36BD-4CE1-A4EB-E032CC6771A4}" destId="{72C5CF9F-3DDC-4BB9-9E07-7C7DCF78A6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BEA7E-BBA7-4F99-B752-F30277143B1F}">
      <dsp:nvSpPr>
        <dsp:cNvPr id="0" name=""/>
        <dsp:cNvSpPr/>
      </dsp:nvSpPr>
      <dsp:spPr>
        <a:xfrm>
          <a:off x="0" y="193235"/>
          <a:ext cx="5233582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1. </a:t>
          </a:r>
          <a:r>
            <a:rPr lang="en-US" sz="1800" kern="1200" dirty="0" err="1"/>
            <a:t>Metodologia</a:t>
          </a:r>
          <a:r>
            <a:rPr lang="en-US" sz="1800" kern="1200" dirty="0"/>
            <a:t> </a:t>
          </a:r>
          <a:r>
            <a:rPr lang="en-US" sz="1800" kern="1200" dirty="0" err="1"/>
            <a:t>propusa</a:t>
          </a:r>
          <a:r>
            <a:rPr lang="ro-RO" sz="1800" kern="1200" dirty="0"/>
            <a:t> </a:t>
          </a:r>
          <a:endParaRPr lang="en-US" sz="1800" kern="1200" dirty="0"/>
        </a:p>
      </dsp:txBody>
      <dsp:txXfrm>
        <a:off x="21075" y="214310"/>
        <a:ext cx="5191432" cy="389580"/>
      </dsp:txXfrm>
    </dsp:sp>
    <dsp:sp modelId="{4A83C820-C417-43E9-A55F-D06FE4779022}">
      <dsp:nvSpPr>
        <dsp:cNvPr id="0" name=""/>
        <dsp:cNvSpPr/>
      </dsp:nvSpPr>
      <dsp:spPr>
        <a:xfrm>
          <a:off x="0" y="624965"/>
          <a:ext cx="5233582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– </a:t>
          </a:r>
          <a:r>
            <a:rPr lang="en-US" sz="1400" kern="1200" dirty="0" err="1"/>
            <a:t>Abordarea</a:t>
          </a:r>
          <a:r>
            <a:rPr lang="en-US" sz="1400" kern="1200" dirty="0"/>
            <a:t> </a:t>
          </a:r>
          <a:r>
            <a:rPr lang="en-US" sz="1400" kern="1200" dirty="0" err="1"/>
            <a:t>propusă</a:t>
          </a:r>
          <a:r>
            <a:rPr lang="en-US" sz="1400" kern="1200" dirty="0"/>
            <a:t> de expert </a:t>
          </a:r>
          <a:r>
            <a:rPr lang="en-US" sz="1400" kern="1200" dirty="0" err="1"/>
            <a:t>pentru</a:t>
          </a:r>
          <a:r>
            <a:rPr lang="en-US" sz="1400" kern="1200" dirty="0"/>
            <a:t> </a:t>
          </a:r>
          <a:r>
            <a:rPr lang="en-US" sz="1400" kern="1200" dirty="0" err="1"/>
            <a:t>calculul</a:t>
          </a:r>
          <a:r>
            <a:rPr lang="en-US" sz="1400" kern="1200" dirty="0"/>
            <a:t> </a:t>
          </a:r>
          <a:r>
            <a:rPr lang="en-US" sz="1400" kern="1200" dirty="0" err="1"/>
            <a:t>tarifului</a:t>
          </a:r>
          <a:r>
            <a:rPr lang="en-US" sz="1400" kern="1200" dirty="0"/>
            <a:t> de </a:t>
          </a:r>
          <a:r>
            <a:rPr lang="en-US" sz="1400" kern="1200" dirty="0" err="1"/>
            <a:t>gestionare</a:t>
          </a:r>
          <a:r>
            <a:rPr lang="en-US" sz="1400" kern="1200" dirty="0"/>
            <a:t>, </a:t>
          </a:r>
          <a:r>
            <a:rPr lang="en-US" sz="1400" kern="1200" dirty="0" err="1"/>
            <a:t>inclusiv</a:t>
          </a:r>
          <a:r>
            <a:rPr lang="en-US" sz="1400" kern="1200" dirty="0"/>
            <a:t> </a:t>
          </a:r>
          <a:r>
            <a:rPr lang="en-US" sz="1400" kern="1200" dirty="0" err="1"/>
            <a:t>metodele</a:t>
          </a:r>
          <a:r>
            <a:rPr lang="en-US" sz="1400" kern="1200" dirty="0"/>
            <a:t> de </a:t>
          </a:r>
          <a:r>
            <a:rPr lang="en-US" sz="1400" kern="1200" dirty="0" err="1"/>
            <a:t>colectare</a:t>
          </a:r>
          <a:r>
            <a:rPr lang="en-US" sz="1400" kern="1200" dirty="0"/>
            <a:t> a </a:t>
          </a:r>
          <a:r>
            <a:rPr lang="en-US" sz="1400" kern="1200" dirty="0" err="1"/>
            <a:t>datelor</a:t>
          </a:r>
          <a:r>
            <a:rPr lang="en-US" sz="1400" kern="1200" dirty="0"/>
            <a:t> de la </a:t>
          </a:r>
          <a:r>
            <a:rPr lang="en-US" sz="1400" kern="1200" dirty="0" err="1"/>
            <a:t>comercianti</a:t>
          </a:r>
          <a:r>
            <a:rPr lang="en-US" sz="1400" kern="1200" dirty="0"/>
            <a:t> </a:t>
          </a:r>
          <a:r>
            <a:rPr lang="en-US" sz="1400" kern="1200" dirty="0" err="1"/>
            <a:t>si</a:t>
          </a:r>
          <a:r>
            <a:rPr lang="en-US" sz="1400" kern="1200" dirty="0"/>
            <a:t> </a:t>
          </a:r>
          <a:r>
            <a:rPr lang="en-US" sz="1400" kern="1200" dirty="0" err="1"/>
            <a:t>producatorii</a:t>
          </a:r>
          <a:r>
            <a:rPr lang="en-US" sz="1400" kern="1200" dirty="0"/>
            <a:t> de RVM, </a:t>
          </a:r>
          <a:r>
            <a:rPr lang="en-US" sz="1400" kern="1200" dirty="0" err="1"/>
            <a:t>tehnicile</a:t>
          </a:r>
          <a:r>
            <a:rPr lang="en-US" sz="1400" kern="1200" dirty="0"/>
            <a:t> de </a:t>
          </a:r>
          <a:r>
            <a:rPr lang="en-US" sz="1400" kern="1200" dirty="0" err="1"/>
            <a:t>analiză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</a:t>
          </a:r>
          <a:r>
            <a:rPr lang="en-US" sz="1400" kern="1200" dirty="0" err="1"/>
            <a:t>aplicarea</a:t>
          </a:r>
          <a:r>
            <a:rPr lang="en-US" sz="1400" kern="1200" dirty="0"/>
            <a:t> </a:t>
          </a:r>
          <a:r>
            <a:rPr lang="en-US" sz="1400" kern="1200" dirty="0" err="1"/>
            <a:t>metodologiei</a:t>
          </a:r>
          <a:r>
            <a:rPr lang="en-US" sz="1400" kern="1200" dirty="0"/>
            <a:t> </a:t>
          </a:r>
          <a:r>
            <a:rPr lang="en-US" sz="1400" kern="1200" dirty="0" err="1"/>
            <a:t>prevăzute</a:t>
          </a:r>
          <a:r>
            <a:rPr lang="en-US" sz="1400" kern="1200" dirty="0"/>
            <a:t> </a:t>
          </a:r>
          <a:r>
            <a:rPr lang="en-US" sz="1400" kern="1200" dirty="0" err="1"/>
            <a:t>în</a:t>
          </a:r>
          <a:r>
            <a:rPr lang="en-US" sz="1400" kern="1200" dirty="0"/>
            <a:t> </a:t>
          </a:r>
          <a:r>
            <a:rPr lang="en-US" sz="1400" kern="1200" dirty="0" err="1"/>
            <a:t>Ordinul</a:t>
          </a:r>
          <a:r>
            <a:rPr lang="en-US" sz="1400" kern="1200" dirty="0"/>
            <a:t> 2202/10.10.2024</a:t>
          </a:r>
        </a:p>
      </dsp:txBody>
      <dsp:txXfrm>
        <a:off x="0" y="624965"/>
        <a:ext cx="5233582" cy="838350"/>
      </dsp:txXfrm>
    </dsp:sp>
    <dsp:sp modelId="{2A4663F9-646E-4326-BB93-90DEC99779C8}">
      <dsp:nvSpPr>
        <dsp:cNvPr id="0" name=""/>
        <dsp:cNvSpPr/>
      </dsp:nvSpPr>
      <dsp:spPr>
        <a:xfrm>
          <a:off x="0" y="1463315"/>
          <a:ext cx="5233582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2. </a:t>
          </a:r>
          <a:r>
            <a:rPr lang="en-US" sz="1800" kern="1200" dirty="0" err="1"/>
            <a:t>Eficiența</a:t>
          </a:r>
          <a:r>
            <a:rPr lang="en-US" sz="1800" kern="1200" dirty="0"/>
            <a:t> </a:t>
          </a:r>
          <a:r>
            <a:rPr lang="en-US" sz="1800" kern="1200" dirty="0" err="1"/>
            <a:t>costurilor</a:t>
          </a:r>
          <a:r>
            <a:rPr lang="ro-RO" sz="1800" kern="1200" dirty="0"/>
            <a:t> </a:t>
          </a:r>
        </a:p>
      </dsp:txBody>
      <dsp:txXfrm>
        <a:off x="21075" y="1484390"/>
        <a:ext cx="5191432" cy="389580"/>
      </dsp:txXfrm>
    </dsp:sp>
    <dsp:sp modelId="{6BFE0095-D1AC-442B-9064-0C8357115717}">
      <dsp:nvSpPr>
        <dsp:cNvPr id="0" name=""/>
        <dsp:cNvSpPr/>
      </dsp:nvSpPr>
      <dsp:spPr>
        <a:xfrm>
          <a:off x="0" y="1895045"/>
          <a:ext cx="5233582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–</a:t>
          </a:r>
          <a:r>
            <a:rPr lang="ro-RO" sz="1400" kern="1200" dirty="0"/>
            <a:t> B</a:t>
          </a:r>
          <a:r>
            <a:rPr lang="en-US" sz="1400" kern="1200" dirty="0" err="1"/>
            <a:t>ugetul</a:t>
          </a:r>
          <a:r>
            <a:rPr lang="en-US" sz="1400" kern="1200" dirty="0"/>
            <a:t> </a:t>
          </a:r>
          <a:r>
            <a:rPr lang="en-US" sz="1400" kern="1200" dirty="0" err="1"/>
            <a:t>propus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</a:t>
          </a:r>
          <a:r>
            <a:rPr lang="en-US" sz="1400" kern="1200" dirty="0" err="1"/>
            <a:t>justificarea</a:t>
          </a:r>
          <a:r>
            <a:rPr lang="en-US" sz="1400" kern="1200" dirty="0"/>
            <a:t> </a:t>
          </a:r>
          <a:r>
            <a:rPr lang="en-US" sz="1400" kern="1200" dirty="0" err="1"/>
            <a:t>acestuia</a:t>
          </a:r>
          <a:r>
            <a:rPr lang="en-US" sz="1400" kern="1200" dirty="0"/>
            <a:t>.</a:t>
          </a:r>
          <a:endParaRPr lang="ro-RO" sz="1400" kern="1200" dirty="0"/>
        </a:p>
      </dsp:txBody>
      <dsp:txXfrm>
        <a:off x="0" y="1895045"/>
        <a:ext cx="5233582" cy="298080"/>
      </dsp:txXfrm>
    </dsp:sp>
    <dsp:sp modelId="{F5649E1D-12B8-46EC-A074-7A96D045A691}">
      <dsp:nvSpPr>
        <dsp:cNvPr id="0" name=""/>
        <dsp:cNvSpPr/>
      </dsp:nvSpPr>
      <dsp:spPr>
        <a:xfrm>
          <a:off x="0" y="2193125"/>
          <a:ext cx="5233582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3. </a:t>
          </a:r>
          <a:r>
            <a:rPr lang="en-US" sz="1800" kern="1200" dirty="0"/>
            <a:t>Plan de </a:t>
          </a:r>
          <a:r>
            <a:rPr lang="en-US" sz="1800" kern="1200" dirty="0" err="1"/>
            <a:t>implementare</a:t>
          </a:r>
          <a:endParaRPr lang="ro-RO" sz="1800" kern="1200" dirty="0"/>
        </a:p>
      </dsp:txBody>
      <dsp:txXfrm>
        <a:off x="21075" y="2214200"/>
        <a:ext cx="5191432" cy="389580"/>
      </dsp:txXfrm>
    </dsp:sp>
    <dsp:sp modelId="{E14BDB7E-3F08-4808-8758-604A14945CA9}">
      <dsp:nvSpPr>
        <dsp:cNvPr id="0" name=""/>
        <dsp:cNvSpPr/>
      </dsp:nvSpPr>
      <dsp:spPr>
        <a:xfrm>
          <a:off x="0" y="2624856"/>
          <a:ext cx="5233582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– Calendar </a:t>
          </a:r>
          <a:r>
            <a:rPr lang="en-US" sz="1400" kern="1200" dirty="0" err="1"/>
            <a:t>detaliat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plan de </a:t>
          </a:r>
          <a:r>
            <a:rPr lang="en-US" sz="1400" kern="1200" dirty="0" err="1"/>
            <a:t>lucru</a:t>
          </a:r>
          <a:r>
            <a:rPr lang="en-US" sz="1400" kern="1200" dirty="0"/>
            <a:t> care </a:t>
          </a:r>
          <a:r>
            <a:rPr lang="en-US" sz="1400" kern="1200" dirty="0" err="1"/>
            <a:t>arată</a:t>
          </a:r>
          <a:r>
            <a:rPr lang="en-US" sz="1400" kern="1200" dirty="0"/>
            <a:t> </a:t>
          </a:r>
          <a:r>
            <a:rPr lang="en-US" sz="1400" kern="1200" dirty="0" err="1"/>
            <a:t>modul</a:t>
          </a:r>
          <a:r>
            <a:rPr lang="en-US" sz="1400" kern="1200" dirty="0"/>
            <a:t> </a:t>
          </a:r>
          <a:r>
            <a:rPr lang="en-US" sz="1400" kern="1200" dirty="0" err="1"/>
            <a:t>în</a:t>
          </a:r>
          <a:r>
            <a:rPr lang="en-US" sz="1400" kern="1200" dirty="0"/>
            <a:t> care </a:t>
          </a:r>
          <a:r>
            <a:rPr lang="en-US" sz="1400" kern="1200" dirty="0" err="1"/>
            <a:t>expertul</a:t>
          </a:r>
          <a:r>
            <a:rPr lang="en-US" sz="1400" kern="1200" dirty="0"/>
            <a:t> </a:t>
          </a:r>
          <a:r>
            <a:rPr lang="en-US" sz="1400" kern="1200" dirty="0" err="1"/>
            <a:t>va</a:t>
          </a:r>
          <a:r>
            <a:rPr lang="en-US" sz="1400" kern="1200" dirty="0"/>
            <a:t> </a:t>
          </a:r>
          <a:r>
            <a:rPr lang="en-US" sz="1400" kern="1200" dirty="0" err="1"/>
            <a:t>respecta</a:t>
          </a:r>
          <a:r>
            <a:rPr lang="en-US" sz="1400" kern="1200" dirty="0"/>
            <a:t> </a:t>
          </a:r>
          <a:r>
            <a:rPr lang="en-US" sz="1400" kern="1200" dirty="0" err="1"/>
            <a:t>termenele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</a:t>
          </a:r>
          <a:r>
            <a:rPr lang="en-US" sz="1400" kern="1200" dirty="0" err="1"/>
            <a:t>livrabilele</a:t>
          </a:r>
          <a:r>
            <a:rPr lang="en-US" sz="1400" kern="1200" dirty="0"/>
            <a:t> </a:t>
          </a:r>
          <a:r>
            <a:rPr lang="en-US" sz="1400" kern="1200" dirty="0" err="1"/>
            <a:t>proiectului</a:t>
          </a:r>
          <a:r>
            <a:rPr lang="en-US" sz="1400" kern="1200" dirty="0"/>
            <a:t>. </a:t>
          </a:r>
          <a:endParaRPr lang="ro-RO" sz="1400" kern="1200" dirty="0"/>
        </a:p>
      </dsp:txBody>
      <dsp:txXfrm>
        <a:off x="0" y="2624856"/>
        <a:ext cx="5233582" cy="437805"/>
      </dsp:txXfrm>
    </dsp:sp>
    <dsp:sp modelId="{2F2A71BD-53BD-4D55-8F37-A824AFEF7345}">
      <dsp:nvSpPr>
        <dsp:cNvPr id="0" name=""/>
        <dsp:cNvSpPr/>
      </dsp:nvSpPr>
      <dsp:spPr>
        <a:xfrm>
          <a:off x="0" y="3062661"/>
          <a:ext cx="5233582" cy="43173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4. </a:t>
          </a:r>
          <a:r>
            <a:rPr lang="en-US" sz="1800" kern="1200" dirty="0" err="1"/>
            <a:t>Resurse</a:t>
          </a:r>
          <a:r>
            <a:rPr lang="en-US" sz="1800" kern="1200" dirty="0"/>
            <a:t> </a:t>
          </a:r>
          <a:r>
            <a:rPr lang="en-US" sz="1800" kern="1200" dirty="0" err="1"/>
            <a:t>și</a:t>
          </a:r>
          <a:r>
            <a:rPr lang="en-US" sz="1800" kern="1200" dirty="0"/>
            <a:t> capacitate</a:t>
          </a:r>
          <a:r>
            <a:rPr lang="ro-RO" sz="1800" kern="1200" dirty="0"/>
            <a:t> </a:t>
          </a:r>
        </a:p>
      </dsp:txBody>
      <dsp:txXfrm>
        <a:off x="21075" y="3083736"/>
        <a:ext cx="5191432" cy="389580"/>
      </dsp:txXfrm>
    </dsp:sp>
    <dsp:sp modelId="{7570E99B-F8E5-42FE-849A-E867CEF568B1}">
      <dsp:nvSpPr>
        <dsp:cNvPr id="0" name=""/>
        <dsp:cNvSpPr/>
      </dsp:nvSpPr>
      <dsp:spPr>
        <a:xfrm>
          <a:off x="0" y="3494391"/>
          <a:ext cx="5233582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– </a:t>
          </a:r>
          <a:r>
            <a:rPr lang="en-US" sz="1400" kern="1200" dirty="0" err="1"/>
            <a:t>Demonstrarea</a:t>
          </a:r>
          <a:r>
            <a:rPr lang="en-US" sz="1400" kern="1200" dirty="0"/>
            <a:t> </a:t>
          </a:r>
          <a:r>
            <a:rPr lang="en-US" sz="1400" kern="1200" dirty="0" err="1"/>
            <a:t>faptului</a:t>
          </a:r>
          <a:r>
            <a:rPr lang="en-US" sz="1400" kern="1200" dirty="0"/>
            <a:t> </a:t>
          </a:r>
          <a:r>
            <a:rPr lang="en-US" sz="1400" kern="1200" dirty="0" err="1"/>
            <a:t>că</a:t>
          </a:r>
          <a:r>
            <a:rPr lang="en-US" sz="1400" kern="1200" dirty="0"/>
            <a:t> </a:t>
          </a:r>
          <a:r>
            <a:rPr lang="en-US" sz="1400" kern="1200" dirty="0" err="1"/>
            <a:t>expertul</a:t>
          </a:r>
          <a:r>
            <a:rPr lang="en-US" sz="1400" kern="1200" dirty="0"/>
            <a:t> </a:t>
          </a:r>
          <a:r>
            <a:rPr lang="en-US" sz="1400" kern="1200" dirty="0" err="1"/>
            <a:t>dispune</a:t>
          </a:r>
          <a:r>
            <a:rPr lang="en-US" sz="1400" kern="1200" dirty="0"/>
            <a:t> de </a:t>
          </a:r>
          <a:r>
            <a:rPr lang="en-US" sz="1400" kern="1200" dirty="0" err="1"/>
            <a:t>resursele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</a:t>
          </a:r>
          <a:r>
            <a:rPr lang="en-US" sz="1400" kern="1200" dirty="0" err="1"/>
            <a:t>competențele</a:t>
          </a:r>
          <a:r>
            <a:rPr lang="en-US" sz="1400" kern="1200" dirty="0"/>
            <a:t> </a:t>
          </a:r>
          <a:r>
            <a:rPr lang="en-US" sz="1400" kern="1200" dirty="0" err="1"/>
            <a:t>necesare</a:t>
          </a:r>
          <a:r>
            <a:rPr lang="en-US" sz="1400" kern="1200" dirty="0"/>
            <a:t> </a:t>
          </a:r>
          <a:r>
            <a:rPr lang="en-US" sz="1400" kern="1200" dirty="0" err="1"/>
            <a:t>pentru</a:t>
          </a:r>
          <a:r>
            <a:rPr lang="en-US" sz="1400" kern="1200" dirty="0"/>
            <a:t> </a:t>
          </a:r>
          <a:r>
            <a:rPr lang="en-US" sz="1400" kern="1200" dirty="0" err="1"/>
            <a:t>finalizarea</a:t>
          </a:r>
          <a:r>
            <a:rPr lang="en-US" sz="1400" kern="1200" dirty="0"/>
            <a:t> </a:t>
          </a:r>
          <a:r>
            <a:rPr lang="en-US" sz="1400" kern="1200" dirty="0" err="1"/>
            <a:t>proiectului</a:t>
          </a:r>
          <a:r>
            <a:rPr lang="en-US" sz="1400" kern="1200" dirty="0"/>
            <a:t> cu </a:t>
          </a:r>
          <a:r>
            <a:rPr lang="en-US" sz="1400" kern="1200" dirty="0" err="1"/>
            <a:t>succes</a:t>
          </a:r>
          <a:r>
            <a:rPr lang="en-US" sz="1400" kern="1200" dirty="0"/>
            <a:t>. </a:t>
          </a:r>
          <a:endParaRPr lang="ro-RO" sz="1400" kern="1200" dirty="0"/>
        </a:p>
      </dsp:txBody>
      <dsp:txXfrm>
        <a:off x="0" y="3494391"/>
        <a:ext cx="5233582" cy="4378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54368-42F7-4173-9F1B-A8EFDCCBAADB}">
      <dsp:nvSpPr>
        <dsp:cNvPr id="0" name=""/>
        <dsp:cNvSpPr/>
      </dsp:nvSpPr>
      <dsp:spPr>
        <a:xfrm>
          <a:off x="0" y="143139"/>
          <a:ext cx="523358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5. </a:t>
          </a:r>
          <a:r>
            <a:rPr lang="en-US" sz="1700" kern="1200" dirty="0" err="1"/>
            <a:t>Expertiză</a:t>
          </a:r>
          <a:r>
            <a:rPr lang="en-US" sz="1700" kern="1200" dirty="0"/>
            <a:t> </a:t>
          </a:r>
          <a:r>
            <a:rPr lang="en-US" sz="1700" kern="1200" dirty="0" err="1"/>
            <a:t>și</a:t>
          </a:r>
          <a:r>
            <a:rPr lang="en-US" sz="1700" kern="1200" dirty="0"/>
            <a:t> </a:t>
          </a:r>
          <a:r>
            <a:rPr lang="en-US" sz="1700" kern="1200" dirty="0" err="1"/>
            <a:t>experiență</a:t>
          </a:r>
          <a:r>
            <a:rPr lang="ro-RO" sz="1700" kern="1200" dirty="0"/>
            <a:t> </a:t>
          </a:r>
          <a:endParaRPr lang="en-US" sz="1700" kern="1200" dirty="0"/>
        </a:p>
      </dsp:txBody>
      <dsp:txXfrm>
        <a:off x="19904" y="163043"/>
        <a:ext cx="5193773" cy="367937"/>
      </dsp:txXfrm>
    </dsp:sp>
    <dsp:sp modelId="{28FB89FD-50ED-4E81-8872-BA8EF300CB53}">
      <dsp:nvSpPr>
        <dsp:cNvPr id="0" name=""/>
        <dsp:cNvSpPr/>
      </dsp:nvSpPr>
      <dsp:spPr>
        <a:xfrm>
          <a:off x="0" y="550884"/>
          <a:ext cx="5233581" cy="59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300" kern="1200" dirty="0"/>
            <a:t>– </a:t>
          </a:r>
          <a:r>
            <a:rPr lang="en-US" sz="1300" kern="1200" dirty="0" err="1"/>
            <a:t>Cunoștințe</a:t>
          </a:r>
          <a:r>
            <a:rPr lang="en-US" sz="1300" kern="1200" dirty="0"/>
            <a:t> </a:t>
          </a:r>
          <a:r>
            <a:rPr lang="en-US" sz="1300" kern="1200" dirty="0" err="1"/>
            <a:t>dovedite</a:t>
          </a:r>
          <a:r>
            <a:rPr lang="en-US" sz="1300" kern="1200" dirty="0"/>
            <a:t> </a:t>
          </a:r>
          <a:r>
            <a:rPr lang="en-US" sz="1300" kern="1200" dirty="0" err="1"/>
            <a:t>în</a:t>
          </a:r>
          <a:r>
            <a:rPr lang="en-US" sz="1300" kern="1200" dirty="0"/>
            <a:t> </a:t>
          </a:r>
          <a:r>
            <a:rPr lang="en-US" sz="1300" kern="1200" dirty="0" err="1"/>
            <a:t>sisteme</a:t>
          </a:r>
          <a:r>
            <a:rPr lang="en-US" sz="1300" kern="1200" dirty="0"/>
            <a:t> de </a:t>
          </a:r>
          <a:r>
            <a:rPr lang="en-US" sz="1300" kern="1200" dirty="0" err="1"/>
            <a:t>garanție-returnare</a:t>
          </a:r>
          <a:r>
            <a:rPr lang="en-US" sz="1300" kern="1200" dirty="0"/>
            <a:t>, </a:t>
          </a:r>
          <a:r>
            <a:rPr lang="en-US" sz="1300" kern="1200" dirty="0" err="1"/>
            <a:t>analiză</a:t>
          </a:r>
          <a:r>
            <a:rPr lang="en-US" sz="1300" kern="1200" dirty="0"/>
            <a:t> </a:t>
          </a:r>
          <a:r>
            <a:rPr lang="en-US" sz="1300" kern="1200" dirty="0" err="1"/>
            <a:t>financiară</a:t>
          </a:r>
          <a:r>
            <a:rPr lang="en-US" sz="1300" kern="1200" dirty="0"/>
            <a:t> </a:t>
          </a:r>
          <a:r>
            <a:rPr lang="en-US" sz="1300" kern="1200" dirty="0" err="1"/>
            <a:t>și</a:t>
          </a:r>
          <a:r>
            <a:rPr lang="en-US" sz="1300" kern="1200" dirty="0"/>
            <a:t> </a:t>
          </a:r>
          <a:r>
            <a:rPr lang="en-US" sz="1300" kern="1200" dirty="0" err="1"/>
            <a:t>economie</a:t>
          </a:r>
          <a:r>
            <a:rPr lang="en-US" sz="1300" kern="1200" dirty="0"/>
            <a:t> de </a:t>
          </a:r>
          <a:r>
            <a:rPr lang="en-US" sz="1300" kern="1200" dirty="0" err="1"/>
            <a:t>mediu</a:t>
          </a:r>
          <a:r>
            <a:rPr lang="en-US" sz="1300" kern="1200" dirty="0"/>
            <a:t>. </a:t>
          </a:r>
          <a:r>
            <a:rPr lang="en-US" sz="1300" kern="1200" dirty="0" err="1"/>
            <a:t>Experiență</a:t>
          </a:r>
          <a:r>
            <a:rPr lang="en-US" sz="1300" kern="1200" dirty="0"/>
            <a:t> </a:t>
          </a:r>
          <a:r>
            <a:rPr lang="en-US" sz="1300" kern="1200" dirty="0" err="1"/>
            <a:t>relevantă</a:t>
          </a:r>
          <a:r>
            <a:rPr lang="en-US" sz="1300" kern="1200" dirty="0"/>
            <a:t> </a:t>
          </a:r>
          <a:r>
            <a:rPr lang="en-US" sz="1300" kern="1200" dirty="0" err="1"/>
            <a:t>în</a:t>
          </a:r>
          <a:r>
            <a:rPr lang="en-US" sz="1300" kern="1200" dirty="0"/>
            <a:t> </a:t>
          </a:r>
          <a:r>
            <a:rPr lang="en-US" sz="1300" kern="1200" dirty="0" err="1"/>
            <a:t>proiecte</a:t>
          </a:r>
          <a:r>
            <a:rPr lang="en-US" sz="1300" kern="1200" dirty="0"/>
            <a:t> </a:t>
          </a:r>
          <a:r>
            <a:rPr lang="en-US" sz="1300" kern="1200" dirty="0" err="1"/>
            <a:t>similare</a:t>
          </a:r>
          <a:r>
            <a:rPr lang="en-US" sz="1300" kern="1200" dirty="0"/>
            <a:t> </a:t>
          </a:r>
          <a:r>
            <a:rPr lang="en-US" sz="1300" kern="1200" dirty="0" err="1"/>
            <a:t>sau</a:t>
          </a:r>
          <a:r>
            <a:rPr lang="en-US" sz="1300" kern="1200" dirty="0"/>
            <a:t> </a:t>
          </a:r>
          <a:r>
            <a:rPr lang="en-US" sz="1300" kern="1200" dirty="0" err="1"/>
            <a:t>în</a:t>
          </a:r>
          <a:r>
            <a:rPr lang="en-US" sz="1300" kern="1200" dirty="0"/>
            <a:t> </a:t>
          </a:r>
          <a:r>
            <a:rPr lang="en-US" sz="1300" kern="1200" dirty="0" err="1"/>
            <a:t>calculul</a:t>
          </a:r>
          <a:r>
            <a:rPr lang="en-US" sz="1300" kern="1200" dirty="0"/>
            <a:t> de </a:t>
          </a:r>
          <a:r>
            <a:rPr lang="en-US" sz="1300" kern="1200" dirty="0" err="1"/>
            <a:t>tarife</a:t>
          </a:r>
          <a:r>
            <a:rPr lang="en-US" sz="1300" kern="1200" dirty="0"/>
            <a:t>. </a:t>
          </a:r>
        </a:p>
      </dsp:txBody>
      <dsp:txXfrm>
        <a:off x="0" y="550884"/>
        <a:ext cx="5233581" cy="598230"/>
      </dsp:txXfrm>
    </dsp:sp>
    <dsp:sp modelId="{4BC27B24-2DE7-41D1-B773-19D6D958DB97}">
      <dsp:nvSpPr>
        <dsp:cNvPr id="0" name=""/>
        <dsp:cNvSpPr/>
      </dsp:nvSpPr>
      <dsp:spPr>
        <a:xfrm>
          <a:off x="0" y="1149114"/>
          <a:ext cx="523358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6. </a:t>
          </a:r>
          <a:r>
            <a:rPr lang="en-US" sz="1700" kern="1200" dirty="0" err="1"/>
            <a:t>Managementul</a:t>
          </a:r>
          <a:r>
            <a:rPr lang="en-US" sz="1700" kern="1200" dirty="0"/>
            <a:t> </a:t>
          </a:r>
          <a:r>
            <a:rPr lang="en-US" sz="1700" kern="1200" dirty="0" err="1"/>
            <a:t>datelor</a:t>
          </a:r>
          <a:r>
            <a:rPr lang="ro-RO" sz="1700" kern="1200" dirty="0"/>
            <a:t> </a:t>
          </a:r>
        </a:p>
      </dsp:txBody>
      <dsp:txXfrm>
        <a:off x="19904" y="1169018"/>
        <a:ext cx="5193773" cy="367937"/>
      </dsp:txXfrm>
    </dsp:sp>
    <dsp:sp modelId="{C3D30F32-7238-4A8F-9EE3-C6E51E2E464C}">
      <dsp:nvSpPr>
        <dsp:cNvPr id="0" name=""/>
        <dsp:cNvSpPr/>
      </dsp:nvSpPr>
      <dsp:spPr>
        <a:xfrm>
          <a:off x="0" y="1556859"/>
          <a:ext cx="5233581" cy="59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– </a:t>
          </a:r>
          <a:r>
            <a:rPr lang="en-US" sz="1300" kern="1200" dirty="0" err="1"/>
            <a:t>Metode</a:t>
          </a:r>
          <a:r>
            <a:rPr lang="en-US" sz="1300" kern="1200" dirty="0"/>
            <a:t> </a:t>
          </a:r>
          <a:r>
            <a:rPr lang="en-US" sz="1300" kern="1200" dirty="0" err="1"/>
            <a:t>propuse</a:t>
          </a:r>
          <a:r>
            <a:rPr lang="en-US" sz="1300" kern="1200" dirty="0"/>
            <a:t> </a:t>
          </a:r>
          <a:r>
            <a:rPr lang="en-US" sz="1300" kern="1200" dirty="0" err="1"/>
            <a:t>pentru</a:t>
          </a:r>
          <a:r>
            <a:rPr lang="en-US" sz="1300" kern="1200" dirty="0"/>
            <a:t> </a:t>
          </a:r>
          <a:r>
            <a:rPr lang="en-US" sz="1300" kern="1200" dirty="0" err="1"/>
            <a:t>gestionarea</a:t>
          </a:r>
          <a:r>
            <a:rPr lang="en-US" sz="1300" kern="1200" dirty="0"/>
            <a:t> </a:t>
          </a:r>
          <a:r>
            <a:rPr lang="en-US" sz="1300" kern="1200" dirty="0" err="1"/>
            <a:t>datelor</a:t>
          </a:r>
          <a:r>
            <a:rPr lang="en-US" sz="1300" kern="1200" dirty="0"/>
            <a:t> </a:t>
          </a:r>
          <a:r>
            <a:rPr lang="en-US" sz="1300" kern="1200" dirty="0" err="1"/>
            <a:t>sensibile</a:t>
          </a:r>
          <a:r>
            <a:rPr lang="en-US" sz="1300" kern="1200" dirty="0"/>
            <a:t>, </a:t>
          </a:r>
          <a:r>
            <a:rPr lang="en-US" sz="1300" kern="1200" dirty="0" err="1"/>
            <a:t>asigurarea</a:t>
          </a:r>
          <a:r>
            <a:rPr lang="en-US" sz="1300" kern="1200" dirty="0"/>
            <a:t> </a:t>
          </a:r>
          <a:r>
            <a:rPr lang="en-US" sz="1300" kern="1200" dirty="0" err="1"/>
            <a:t>confidențialității</a:t>
          </a:r>
          <a:r>
            <a:rPr lang="en-US" sz="1300" kern="1200" dirty="0"/>
            <a:t> </a:t>
          </a:r>
          <a:r>
            <a:rPr lang="en-US" sz="1300" kern="1200" dirty="0" err="1"/>
            <a:t>și</a:t>
          </a:r>
          <a:r>
            <a:rPr lang="en-US" sz="1300" kern="1200" dirty="0"/>
            <a:t> </a:t>
          </a:r>
          <a:r>
            <a:rPr lang="en-US" sz="1300" kern="1200" dirty="0" err="1"/>
            <a:t>conformitatea</a:t>
          </a:r>
          <a:r>
            <a:rPr lang="en-US" sz="1300" kern="1200" dirty="0"/>
            <a:t> cu </a:t>
          </a:r>
          <a:r>
            <a:rPr lang="en-US" sz="1300" kern="1200" dirty="0" err="1"/>
            <a:t>reglementările</a:t>
          </a:r>
          <a:r>
            <a:rPr lang="en-US" sz="1300" kern="1200" dirty="0"/>
            <a:t> </a:t>
          </a:r>
          <a:r>
            <a:rPr lang="en-US" sz="1300" kern="1200" dirty="0" err="1"/>
            <a:t>privind</a:t>
          </a:r>
          <a:r>
            <a:rPr lang="en-US" sz="1300" kern="1200" dirty="0"/>
            <a:t> </a:t>
          </a:r>
          <a:r>
            <a:rPr lang="en-US" sz="1300" kern="1200" dirty="0" err="1"/>
            <a:t>protecția</a:t>
          </a:r>
          <a:r>
            <a:rPr lang="en-US" sz="1300" kern="1200" dirty="0"/>
            <a:t> </a:t>
          </a:r>
          <a:r>
            <a:rPr lang="en-US" sz="1300" kern="1200" dirty="0" err="1"/>
            <a:t>datelor</a:t>
          </a:r>
          <a:r>
            <a:rPr lang="en-US" sz="1300" kern="1200" dirty="0"/>
            <a:t>. </a:t>
          </a:r>
          <a:endParaRPr lang="ro-RO" sz="1300" kern="1200" dirty="0"/>
        </a:p>
      </dsp:txBody>
      <dsp:txXfrm>
        <a:off x="0" y="1556859"/>
        <a:ext cx="5233581" cy="598230"/>
      </dsp:txXfrm>
    </dsp:sp>
    <dsp:sp modelId="{67025356-0851-46BC-A2C6-7C4C929262E7}">
      <dsp:nvSpPr>
        <dsp:cNvPr id="0" name=""/>
        <dsp:cNvSpPr/>
      </dsp:nvSpPr>
      <dsp:spPr>
        <a:xfrm>
          <a:off x="0" y="2155089"/>
          <a:ext cx="523358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7. </a:t>
          </a:r>
          <a:r>
            <a:rPr lang="en-US" sz="1700" kern="1200" dirty="0" err="1"/>
            <a:t>Relația</a:t>
          </a:r>
          <a:r>
            <a:rPr lang="en-US" sz="1700" kern="1200" dirty="0"/>
            <a:t> cu </a:t>
          </a:r>
          <a:r>
            <a:rPr lang="en-US" sz="1700" kern="1200" dirty="0" err="1"/>
            <a:t>părțile</a:t>
          </a:r>
          <a:r>
            <a:rPr lang="en-US" sz="1700" kern="1200" dirty="0"/>
            <a:t> </a:t>
          </a:r>
          <a:r>
            <a:rPr lang="en-US" sz="1700" kern="1200" dirty="0" err="1"/>
            <a:t>interesate</a:t>
          </a:r>
          <a:r>
            <a:rPr lang="ro-RO" sz="1700" kern="1200" dirty="0"/>
            <a:t> </a:t>
          </a:r>
        </a:p>
      </dsp:txBody>
      <dsp:txXfrm>
        <a:off x="19904" y="2174993"/>
        <a:ext cx="5193773" cy="367937"/>
      </dsp:txXfrm>
    </dsp:sp>
    <dsp:sp modelId="{389CAD17-AC34-4F5C-A207-25C41B9A4627}">
      <dsp:nvSpPr>
        <dsp:cNvPr id="0" name=""/>
        <dsp:cNvSpPr/>
      </dsp:nvSpPr>
      <dsp:spPr>
        <a:xfrm>
          <a:off x="0" y="2562834"/>
          <a:ext cx="5233581" cy="598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– </a:t>
          </a:r>
          <a:r>
            <a:rPr lang="en-US" sz="1300" kern="1200" dirty="0" err="1"/>
            <a:t>Abordarea</a:t>
          </a:r>
          <a:r>
            <a:rPr lang="en-US" sz="1300" kern="1200" dirty="0"/>
            <a:t> </a:t>
          </a:r>
          <a:r>
            <a:rPr lang="en-US" sz="1300" kern="1200" dirty="0" err="1"/>
            <a:t>propusă</a:t>
          </a:r>
          <a:r>
            <a:rPr lang="en-US" sz="1300" kern="1200" dirty="0"/>
            <a:t> </a:t>
          </a:r>
          <a:r>
            <a:rPr lang="en-US" sz="1300" kern="1200" dirty="0" err="1"/>
            <a:t>pentru</a:t>
          </a:r>
          <a:r>
            <a:rPr lang="en-US" sz="1300" kern="1200" dirty="0"/>
            <a:t> </a:t>
          </a:r>
          <a:r>
            <a:rPr lang="en-US" sz="1300" kern="1200" dirty="0" err="1"/>
            <a:t>interacțiunea</a:t>
          </a:r>
          <a:r>
            <a:rPr lang="en-US" sz="1300" kern="1200" dirty="0"/>
            <a:t> cu </a:t>
          </a:r>
          <a:r>
            <a:rPr lang="en-US" sz="1300" kern="1200" dirty="0" err="1"/>
            <a:t>actorii</a:t>
          </a:r>
          <a:r>
            <a:rPr lang="en-US" sz="1300" kern="1200" dirty="0"/>
            <a:t> </a:t>
          </a:r>
          <a:r>
            <a:rPr lang="en-US" sz="1300" kern="1200" dirty="0" err="1"/>
            <a:t>implicați</a:t>
          </a:r>
          <a:r>
            <a:rPr lang="en-US" sz="1300" kern="1200" dirty="0"/>
            <a:t> (ex: </a:t>
          </a:r>
          <a:r>
            <a:rPr lang="en-US" sz="1300" kern="1200" dirty="0" err="1"/>
            <a:t>retaileri</a:t>
          </a:r>
          <a:r>
            <a:rPr lang="en-US" sz="1300" kern="1200" dirty="0"/>
            <a:t>, </a:t>
          </a:r>
          <a:r>
            <a:rPr lang="en-US" sz="1300" kern="1200" dirty="0" err="1"/>
            <a:t>producători</a:t>
          </a:r>
          <a:r>
            <a:rPr lang="en-US" sz="1300" kern="1200" dirty="0"/>
            <a:t>, </a:t>
          </a:r>
          <a:r>
            <a:rPr lang="en-US" sz="1300" kern="1200" dirty="0" err="1"/>
            <a:t>administratorul</a:t>
          </a:r>
          <a:r>
            <a:rPr lang="en-US" sz="1300" kern="1200" dirty="0"/>
            <a:t> SGR) </a:t>
          </a:r>
          <a:r>
            <a:rPr lang="en-US" sz="1300" kern="1200" dirty="0" err="1"/>
            <a:t>în</a:t>
          </a:r>
          <a:r>
            <a:rPr lang="en-US" sz="1300" kern="1200" dirty="0"/>
            <a:t> </a:t>
          </a:r>
          <a:r>
            <a:rPr lang="en-US" sz="1300" kern="1200" dirty="0" err="1"/>
            <a:t>vederea</a:t>
          </a:r>
          <a:r>
            <a:rPr lang="en-US" sz="1300" kern="1200" dirty="0"/>
            <a:t> </a:t>
          </a:r>
          <a:r>
            <a:rPr lang="en-US" sz="1300" kern="1200" dirty="0" err="1"/>
            <a:t>colectării</a:t>
          </a:r>
          <a:r>
            <a:rPr lang="en-US" sz="1300" kern="1200" dirty="0"/>
            <a:t> </a:t>
          </a:r>
          <a:r>
            <a:rPr lang="en-US" sz="1300" kern="1200" dirty="0" err="1"/>
            <a:t>informațiilor</a:t>
          </a:r>
          <a:r>
            <a:rPr lang="en-US" sz="1300" kern="1200" dirty="0"/>
            <a:t> </a:t>
          </a:r>
          <a:r>
            <a:rPr lang="en-US" sz="1300" kern="1200" dirty="0" err="1"/>
            <a:t>necesare</a:t>
          </a:r>
          <a:r>
            <a:rPr lang="en-US" sz="1300" kern="1200" dirty="0"/>
            <a:t>. </a:t>
          </a:r>
          <a:endParaRPr lang="ro-RO" sz="1300" kern="1200" dirty="0"/>
        </a:p>
      </dsp:txBody>
      <dsp:txXfrm>
        <a:off x="0" y="2562834"/>
        <a:ext cx="5233581" cy="598230"/>
      </dsp:txXfrm>
    </dsp:sp>
    <dsp:sp modelId="{62D4A948-8BE7-49C7-B454-2785C5C5976B}">
      <dsp:nvSpPr>
        <dsp:cNvPr id="0" name=""/>
        <dsp:cNvSpPr/>
      </dsp:nvSpPr>
      <dsp:spPr>
        <a:xfrm>
          <a:off x="0" y="3161064"/>
          <a:ext cx="5233581" cy="4077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700" kern="1200" dirty="0"/>
            <a:t>8. </a:t>
          </a:r>
          <a:r>
            <a:rPr lang="en-US" sz="1700" kern="1200" dirty="0" err="1"/>
            <a:t>Conformitate</a:t>
          </a:r>
          <a:r>
            <a:rPr lang="ro-RO" sz="1700" kern="1200" dirty="0"/>
            <a:t> </a:t>
          </a:r>
          <a:endParaRPr lang="en-US" sz="1700" kern="1200" dirty="0"/>
        </a:p>
      </dsp:txBody>
      <dsp:txXfrm>
        <a:off x="19904" y="3180968"/>
        <a:ext cx="5193773" cy="367937"/>
      </dsp:txXfrm>
    </dsp:sp>
    <dsp:sp modelId="{1C191CA2-31FA-4A79-81B3-9A649121EC1A}">
      <dsp:nvSpPr>
        <dsp:cNvPr id="0" name=""/>
        <dsp:cNvSpPr/>
      </dsp:nvSpPr>
      <dsp:spPr>
        <a:xfrm>
          <a:off x="0" y="3568809"/>
          <a:ext cx="5233581" cy="4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1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– </a:t>
          </a:r>
          <a:r>
            <a:rPr lang="en-US" sz="1300" kern="1200" dirty="0" err="1"/>
            <a:t>Înțelegerea</a:t>
          </a:r>
          <a:r>
            <a:rPr lang="en-US" sz="1300" kern="1200" dirty="0"/>
            <a:t> </a:t>
          </a:r>
          <a:r>
            <a:rPr lang="en-US" sz="1300" kern="1200" dirty="0" err="1"/>
            <a:t>și</a:t>
          </a:r>
          <a:r>
            <a:rPr lang="en-US" sz="1300" kern="1200" dirty="0"/>
            <a:t> </a:t>
          </a:r>
          <a:r>
            <a:rPr lang="en-US" sz="1300" kern="1200" dirty="0" err="1"/>
            <a:t>angajamentul</a:t>
          </a:r>
          <a:r>
            <a:rPr lang="en-US" sz="1300" kern="1200" dirty="0"/>
            <a:t> de a </a:t>
          </a:r>
          <a:r>
            <a:rPr lang="en-US" sz="1300" kern="1200" dirty="0" err="1"/>
            <a:t>respecta</a:t>
          </a:r>
          <a:r>
            <a:rPr lang="en-US" sz="1300" kern="1200" dirty="0"/>
            <a:t> </a:t>
          </a:r>
          <a:r>
            <a:rPr lang="en-US" sz="1300" kern="1200" dirty="0" err="1"/>
            <a:t>intocmai</a:t>
          </a:r>
          <a:r>
            <a:rPr lang="en-US" sz="1300" kern="1200" dirty="0"/>
            <a:t> </a:t>
          </a:r>
          <a:r>
            <a:rPr lang="en-US" sz="1300" kern="1200" dirty="0" err="1"/>
            <a:t>legislația</a:t>
          </a:r>
          <a:r>
            <a:rPr lang="en-US" sz="1300" kern="1200" dirty="0"/>
            <a:t> </a:t>
          </a:r>
          <a:r>
            <a:rPr lang="en-US" sz="1300" kern="1200" dirty="0" err="1"/>
            <a:t>aplicabilă</a:t>
          </a:r>
          <a:r>
            <a:rPr lang="en-US" sz="1300" kern="1200" dirty="0"/>
            <a:t>, </a:t>
          </a:r>
          <a:r>
            <a:rPr lang="en-US" sz="1300" kern="1200" dirty="0" err="1"/>
            <a:t>reglementările</a:t>
          </a:r>
          <a:r>
            <a:rPr lang="en-US" sz="1300" kern="1200" dirty="0"/>
            <a:t> </a:t>
          </a:r>
          <a:r>
            <a:rPr lang="en-US" sz="1300" kern="1200" dirty="0" err="1"/>
            <a:t>relevante</a:t>
          </a:r>
          <a:r>
            <a:rPr lang="en-US" sz="1300" kern="1200" dirty="0"/>
            <a:t> </a:t>
          </a:r>
          <a:r>
            <a:rPr lang="en-US" sz="1300" kern="1200" dirty="0" err="1"/>
            <a:t>și</a:t>
          </a:r>
          <a:r>
            <a:rPr lang="en-US" sz="1300" kern="1200" dirty="0"/>
            <a:t> </a:t>
          </a:r>
          <a:r>
            <a:rPr lang="en-US" sz="1300" kern="1200" dirty="0" err="1"/>
            <a:t>prevederile</a:t>
          </a:r>
          <a:r>
            <a:rPr lang="en-US" sz="1300" kern="1200" dirty="0"/>
            <a:t> </a:t>
          </a:r>
          <a:r>
            <a:rPr lang="en-US" sz="1300" kern="1200" dirty="0" err="1"/>
            <a:t>Ordinului</a:t>
          </a:r>
          <a:r>
            <a:rPr lang="en-US" sz="1300" kern="1200" dirty="0"/>
            <a:t> </a:t>
          </a:r>
          <a:r>
            <a:rPr lang="ro-RO" sz="1300" kern="1200" dirty="0"/>
            <a:t>MMAP</a:t>
          </a:r>
          <a:r>
            <a:rPr lang="en-US" sz="1300" kern="1200" dirty="0"/>
            <a:t>. </a:t>
          </a:r>
        </a:p>
      </dsp:txBody>
      <dsp:txXfrm>
        <a:off x="0" y="3568809"/>
        <a:ext cx="5233581" cy="413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73681-55ED-42F8-857F-9ABDC47E32A5}">
      <dsp:nvSpPr>
        <dsp:cNvPr id="0" name=""/>
        <dsp:cNvSpPr/>
      </dsp:nvSpPr>
      <dsp:spPr>
        <a:xfrm>
          <a:off x="0" y="10"/>
          <a:ext cx="8128000" cy="427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9. </a:t>
          </a:r>
          <a:r>
            <a:rPr lang="en-US" sz="1800" kern="1200" dirty="0" err="1"/>
            <a:t>Independență</a:t>
          </a:r>
          <a:r>
            <a:rPr lang="en-US" sz="1800" kern="1200" dirty="0"/>
            <a:t> </a:t>
          </a:r>
          <a:r>
            <a:rPr lang="en-US" sz="1800" kern="1200" dirty="0" err="1"/>
            <a:t>și</a:t>
          </a:r>
          <a:r>
            <a:rPr lang="en-US" sz="1800" kern="1200" dirty="0"/>
            <a:t> </a:t>
          </a:r>
          <a:r>
            <a:rPr lang="en-US" sz="1800" kern="1200" dirty="0" err="1"/>
            <a:t>obiectivitate</a:t>
          </a:r>
          <a:r>
            <a:rPr lang="ro-RO" sz="1800" kern="1200" dirty="0"/>
            <a:t> </a:t>
          </a:r>
          <a:endParaRPr lang="en-US" sz="1800" kern="1200" dirty="0"/>
        </a:p>
      </dsp:txBody>
      <dsp:txXfrm>
        <a:off x="20864" y="20874"/>
        <a:ext cx="8086272" cy="385676"/>
      </dsp:txXfrm>
    </dsp:sp>
    <dsp:sp modelId="{541A950B-0C73-41B4-8EEE-E953EE5EBFF8}">
      <dsp:nvSpPr>
        <dsp:cNvPr id="0" name=""/>
        <dsp:cNvSpPr/>
      </dsp:nvSpPr>
      <dsp:spPr>
        <a:xfrm>
          <a:off x="0" y="427414"/>
          <a:ext cx="8128000" cy="429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– </a:t>
          </a:r>
          <a:r>
            <a:rPr lang="en-US" sz="1400" kern="1200" dirty="0" err="1"/>
            <a:t>Capacitatea</a:t>
          </a:r>
          <a:r>
            <a:rPr lang="en-US" sz="1400" kern="1200" dirty="0"/>
            <a:t> </a:t>
          </a:r>
          <a:r>
            <a:rPr lang="en-US" sz="1400" kern="1200" dirty="0" err="1"/>
            <a:t>dovedită</a:t>
          </a:r>
          <a:r>
            <a:rPr lang="en-US" sz="1400" kern="1200" dirty="0"/>
            <a:t> a </a:t>
          </a:r>
          <a:r>
            <a:rPr lang="en-US" sz="1400" kern="1200" dirty="0" err="1"/>
            <a:t>expertului</a:t>
          </a:r>
          <a:r>
            <a:rPr lang="en-US" sz="1400" kern="1200" dirty="0"/>
            <a:t> de a </a:t>
          </a:r>
          <a:r>
            <a:rPr lang="en-US" sz="1400" kern="1200" dirty="0" err="1"/>
            <a:t>rămâne</a:t>
          </a:r>
          <a:r>
            <a:rPr lang="en-US" sz="1400" kern="1200" dirty="0"/>
            <a:t> </a:t>
          </a:r>
          <a:r>
            <a:rPr lang="en-US" sz="1400" kern="1200" dirty="0" err="1"/>
            <a:t>imparțial</a:t>
          </a:r>
          <a:r>
            <a:rPr lang="en-US" sz="1400" kern="1200" dirty="0"/>
            <a:t> fata de </a:t>
          </a:r>
          <a:r>
            <a:rPr lang="en-US" sz="1400" kern="1200" dirty="0" err="1"/>
            <a:t>toate</a:t>
          </a:r>
          <a:r>
            <a:rPr lang="en-US" sz="1400" kern="1200" dirty="0"/>
            <a:t> </a:t>
          </a:r>
          <a:r>
            <a:rPr lang="en-US" sz="1400" kern="1200" dirty="0" err="1"/>
            <a:t>partile</a:t>
          </a:r>
          <a:r>
            <a:rPr lang="en-US" sz="1400" kern="1200" dirty="0"/>
            <a:t> implicate </a:t>
          </a:r>
          <a:r>
            <a:rPr lang="en-US" sz="1400" kern="1200" dirty="0" err="1"/>
            <a:t>și</a:t>
          </a:r>
          <a:r>
            <a:rPr lang="en-US" sz="1400" kern="1200" dirty="0"/>
            <a:t> de a </a:t>
          </a:r>
          <a:r>
            <a:rPr lang="en-US" sz="1400" kern="1200" dirty="0" err="1"/>
            <a:t>furniza</a:t>
          </a:r>
          <a:r>
            <a:rPr lang="en-US" sz="1400" kern="1200" dirty="0"/>
            <a:t> o </a:t>
          </a:r>
          <a:r>
            <a:rPr lang="en-US" sz="1400" kern="1200" dirty="0" err="1"/>
            <a:t>analiză</a:t>
          </a:r>
          <a:r>
            <a:rPr lang="en-US" sz="1400" kern="1200" dirty="0"/>
            <a:t> </a:t>
          </a:r>
          <a:r>
            <a:rPr lang="en-US" sz="1400" kern="1200" dirty="0" err="1"/>
            <a:t>obiectivă</a:t>
          </a:r>
          <a:r>
            <a:rPr lang="en-US" sz="1400" kern="1200" dirty="0"/>
            <a:t>. </a:t>
          </a:r>
          <a:endParaRPr lang="ro-RO" sz="1400" kern="1200" dirty="0"/>
        </a:p>
      </dsp:txBody>
      <dsp:txXfrm>
        <a:off x="0" y="427414"/>
        <a:ext cx="8128000" cy="429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E6E06-15A0-4884-B9C7-3B7360A04057}">
      <dsp:nvSpPr>
        <dsp:cNvPr id="0" name=""/>
        <dsp:cNvSpPr/>
      </dsp:nvSpPr>
      <dsp:spPr>
        <a:xfrm rot="5400000">
          <a:off x="2912382" y="-823468"/>
          <a:ext cx="1397000" cy="339847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kern="1200" dirty="0"/>
            <a:t>O</a:t>
          </a:r>
          <a:r>
            <a:rPr lang="en-US" sz="1400" kern="1200" dirty="0" err="1"/>
            <a:t>fertanții</a:t>
          </a:r>
          <a:r>
            <a:rPr lang="en-US" sz="1400" kern="1200" dirty="0"/>
            <a:t> au </a:t>
          </a:r>
          <a:r>
            <a:rPr lang="en-US" sz="1400" kern="1200" dirty="0" err="1"/>
            <a:t>demonstrat</a:t>
          </a:r>
          <a:r>
            <a:rPr lang="en-US" sz="1400" kern="1200" dirty="0"/>
            <a:t> o </a:t>
          </a:r>
          <a:r>
            <a:rPr lang="en-US" sz="1400" kern="1200" dirty="0" err="1"/>
            <a:t>bună</a:t>
          </a:r>
          <a:r>
            <a:rPr lang="en-US" sz="1400" kern="1200" dirty="0"/>
            <a:t> </a:t>
          </a:r>
          <a:r>
            <a:rPr lang="en-US" sz="1400" kern="1200" dirty="0" err="1"/>
            <a:t>înțelegere</a:t>
          </a:r>
          <a:r>
            <a:rPr lang="en-US" sz="1400" kern="1200" dirty="0"/>
            <a:t> a </a:t>
          </a:r>
          <a:r>
            <a:rPr lang="en-US" sz="1400" kern="1200" dirty="0" err="1"/>
            <a:t>cerințelor</a:t>
          </a:r>
          <a:r>
            <a:rPr lang="en-US" sz="1400" kern="1200" dirty="0"/>
            <a:t>, </a:t>
          </a:r>
          <a:r>
            <a:rPr lang="en-US" sz="1400" kern="1200" dirty="0" err="1"/>
            <a:t>prezentând</a:t>
          </a:r>
          <a:r>
            <a:rPr lang="en-US" sz="1400" kern="1200" dirty="0"/>
            <a:t> </a:t>
          </a:r>
          <a:r>
            <a:rPr lang="en-US" sz="1400" kern="1200" dirty="0" err="1"/>
            <a:t>soluții</a:t>
          </a:r>
          <a:r>
            <a:rPr lang="en-US" sz="1400" kern="1200" dirty="0"/>
            <a:t> </a:t>
          </a:r>
          <a:r>
            <a:rPr lang="en-US" sz="1400" kern="1200" dirty="0" err="1"/>
            <a:t>relevante</a:t>
          </a:r>
          <a:r>
            <a:rPr lang="en-US" sz="1400" kern="1200" dirty="0"/>
            <a:t> </a:t>
          </a:r>
          <a:r>
            <a:rPr lang="en-US" sz="1400" kern="1200" dirty="0" err="1"/>
            <a:t>și</a:t>
          </a:r>
          <a:r>
            <a:rPr lang="en-US" sz="1400" kern="1200" dirty="0"/>
            <a:t> competitive.</a:t>
          </a:r>
        </a:p>
      </dsp:txBody>
      <dsp:txXfrm rot="-5400000">
        <a:off x="1911643" y="245467"/>
        <a:ext cx="3330282" cy="1260608"/>
      </dsp:txXfrm>
    </dsp:sp>
    <dsp:sp modelId="{5966B95B-29D4-45EC-8D2D-F7CC0632FCF3}">
      <dsp:nvSpPr>
        <dsp:cNvPr id="0" name=""/>
        <dsp:cNvSpPr/>
      </dsp:nvSpPr>
      <dsp:spPr>
        <a:xfrm>
          <a:off x="0" y="2645"/>
          <a:ext cx="1911643" cy="1746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Metodolgie</a:t>
          </a:r>
          <a:endParaRPr lang="en-US" sz="2100" kern="1200" dirty="0"/>
        </a:p>
      </dsp:txBody>
      <dsp:txXfrm>
        <a:off x="85245" y="87890"/>
        <a:ext cx="1741153" cy="1575760"/>
      </dsp:txXfrm>
    </dsp:sp>
    <dsp:sp modelId="{23D9B455-D86A-4B6B-85BD-59677A08C7FE}">
      <dsp:nvSpPr>
        <dsp:cNvPr id="0" name=""/>
        <dsp:cNvSpPr/>
      </dsp:nvSpPr>
      <dsp:spPr>
        <a:xfrm rot="5400000">
          <a:off x="2912382" y="1010094"/>
          <a:ext cx="1397000" cy="339847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400" b="0" kern="1200" dirty="0"/>
            <a:t>P</a:t>
          </a:r>
          <a:r>
            <a:rPr lang="en-US" sz="1400" b="0" kern="1200" dirty="0" err="1"/>
            <a:t>articipanții</a:t>
          </a:r>
          <a:r>
            <a:rPr lang="en-US" sz="1400" b="0" kern="1200" dirty="0"/>
            <a:t> au </a:t>
          </a:r>
          <a:r>
            <a:rPr lang="ro-RO" sz="1400" b="0" kern="1200" dirty="0"/>
            <a:t>demonstrat</a:t>
          </a:r>
          <a:r>
            <a:rPr lang="en-US" sz="1400" b="0" kern="1200" dirty="0"/>
            <a:t> capacitate </a:t>
          </a:r>
          <a:r>
            <a:rPr lang="en-US" sz="1400" b="0" kern="1200" dirty="0" err="1"/>
            <a:t>operațională</a:t>
          </a:r>
          <a:r>
            <a:rPr lang="en-US" sz="1400" b="0" kern="1200" dirty="0"/>
            <a:t> </a:t>
          </a:r>
          <a:r>
            <a:rPr lang="en-US" sz="1400" b="0" kern="1200" dirty="0" err="1"/>
            <a:t>și</a:t>
          </a:r>
          <a:r>
            <a:rPr lang="en-US" sz="1400" b="0" kern="1200" dirty="0"/>
            <a:t> </a:t>
          </a:r>
          <a:r>
            <a:rPr lang="en-US" sz="1400" b="0" kern="1200" dirty="0" err="1"/>
            <a:t>disponibilitate</a:t>
          </a:r>
          <a:r>
            <a:rPr lang="en-US" sz="1400" b="0" kern="1200" dirty="0"/>
            <a:t> </a:t>
          </a:r>
          <a:r>
            <a:rPr lang="ro-RO" sz="1400" b="0" kern="1200" dirty="0"/>
            <a:t>de implementare conform solicitărilor</a:t>
          </a:r>
          <a:endParaRPr lang="en-US" sz="1400" b="0" kern="1200" dirty="0"/>
        </a:p>
      </dsp:txBody>
      <dsp:txXfrm rot="-5400000">
        <a:off x="1911643" y="2079029"/>
        <a:ext cx="3330282" cy="1260608"/>
      </dsp:txXfrm>
    </dsp:sp>
    <dsp:sp modelId="{4436FE5C-157E-40F8-8295-EEDB647FF950}">
      <dsp:nvSpPr>
        <dsp:cNvPr id="0" name=""/>
        <dsp:cNvSpPr/>
      </dsp:nvSpPr>
      <dsp:spPr>
        <a:xfrm>
          <a:off x="0" y="1836208"/>
          <a:ext cx="1911643" cy="1746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Calendar de implementare și resurse </a:t>
          </a:r>
          <a:endParaRPr lang="en-US" sz="2100" kern="1200" dirty="0"/>
        </a:p>
      </dsp:txBody>
      <dsp:txXfrm>
        <a:off x="85245" y="1921453"/>
        <a:ext cx="1741153" cy="1575760"/>
      </dsp:txXfrm>
    </dsp:sp>
    <dsp:sp modelId="{F12BAB85-E2DB-4ABE-A094-0DB6EDC4622C}">
      <dsp:nvSpPr>
        <dsp:cNvPr id="0" name=""/>
        <dsp:cNvSpPr/>
      </dsp:nvSpPr>
      <dsp:spPr>
        <a:xfrm rot="5400000">
          <a:off x="2912382" y="2843657"/>
          <a:ext cx="1397000" cy="3398478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Din </a:t>
          </a:r>
          <a:r>
            <a:rPr lang="en-US" sz="1400" kern="1200" dirty="0" err="1"/>
            <a:t>punct</a:t>
          </a:r>
          <a:r>
            <a:rPr lang="en-US" sz="1400" kern="1200" dirty="0"/>
            <a:t> de </a:t>
          </a:r>
          <a:r>
            <a:rPr lang="en-US" sz="1400" kern="1200" dirty="0" err="1"/>
            <a:t>vedere</a:t>
          </a:r>
          <a:r>
            <a:rPr lang="en-US" sz="1400" kern="1200" dirty="0"/>
            <a:t> </a:t>
          </a:r>
          <a:r>
            <a:rPr lang="en-US" sz="1400" kern="1200" dirty="0" err="1"/>
            <a:t>comercial</a:t>
          </a:r>
          <a:r>
            <a:rPr lang="en-US" sz="1400" kern="1200" dirty="0"/>
            <a:t>, </a:t>
          </a:r>
          <a:r>
            <a:rPr lang="en-US" sz="1400" kern="1200" dirty="0" err="1"/>
            <a:t>ofertele</a:t>
          </a:r>
          <a:r>
            <a:rPr lang="en-US" sz="1400" kern="1200" dirty="0"/>
            <a:t> au </a:t>
          </a:r>
          <a:r>
            <a:rPr lang="en-US" sz="1400" kern="1200" dirty="0" err="1"/>
            <a:t>fost</a:t>
          </a:r>
          <a:r>
            <a:rPr lang="en-US" sz="1400" kern="1200" dirty="0"/>
            <a:t> competitive</a:t>
          </a:r>
          <a:r>
            <a:rPr lang="ro-RO" sz="1400" kern="1200" dirty="0"/>
            <a:t>. </a:t>
          </a:r>
          <a:r>
            <a:rPr lang="en-US" sz="1400" kern="1200" dirty="0" err="1"/>
            <a:t>Totuși</a:t>
          </a:r>
          <a:r>
            <a:rPr lang="en-US" sz="1400" kern="1200" dirty="0"/>
            <a:t>, </a:t>
          </a:r>
          <a:r>
            <a:rPr lang="en-US" sz="1400" kern="1200" dirty="0" err="1"/>
            <a:t>furnizorul</a:t>
          </a:r>
          <a:r>
            <a:rPr lang="en-US" sz="1400" kern="1200" dirty="0"/>
            <a:t> </a:t>
          </a:r>
          <a:r>
            <a:rPr lang="ro-RO" sz="1400" b="1" kern="1200" dirty="0"/>
            <a:t>PwC</a:t>
          </a:r>
          <a:r>
            <a:rPr lang="en-US" sz="1400" kern="1200" dirty="0"/>
            <a:t> a </a:t>
          </a:r>
          <a:r>
            <a:rPr lang="en-US" sz="1400" kern="1200" dirty="0" err="1"/>
            <a:t>prezentat</a:t>
          </a:r>
          <a:r>
            <a:rPr lang="en-US" sz="1400" kern="1200" dirty="0"/>
            <a:t> un </a:t>
          </a:r>
          <a:r>
            <a:rPr lang="en-US" sz="1400" kern="1200" dirty="0" err="1"/>
            <a:t>avantaj</a:t>
          </a:r>
          <a:r>
            <a:rPr lang="en-US" sz="1400" kern="1200" dirty="0"/>
            <a:t> </a:t>
          </a:r>
          <a:r>
            <a:rPr lang="en-US" sz="1400" kern="1200" dirty="0" err="1"/>
            <a:t>notabil</a:t>
          </a:r>
          <a:r>
            <a:rPr lang="ro-RO" sz="1400" kern="1200" dirty="0"/>
            <a:t> prin optimizarea ofertei comerciale în raport cu livrabilele propuse</a:t>
          </a:r>
          <a:r>
            <a:rPr lang="en-US" sz="1400" kern="1200" dirty="0"/>
            <a:t> </a:t>
          </a:r>
          <a:r>
            <a:rPr lang="en-US" sz="1400" kern="1200" dirty="0" err="1"/>
            <a:t>si</a:t>
          </a:r>
          <a:r>
            <a:rPr lang="en-US" sz="1400" kern="1200" dirty="0"/>
            <a:t> </a:t>
          </a:r>
          <a:r>
            <a:rPr lang="en-US" sz="1400" kern="1200" dirty="0" err="1"/>
            <a:t>prin</a:t>
          </a:r>
          <a:r>
            <a:rPr lang="en-US" sz="1400" kern="1200" dirty="0"/>
            <a:t> </a:t>
          </a:r>
          <a:r>
            <a:rPr lang="en-US" sz="1400" kern="1200" dirty="0" err="1"/>
            <a:t>experienta</a:t>
          </a:r>
          <a:r>
            <a:rPr lang="en-US" sz="1400" kern="1200" dirty="0"/>
            <a:t> </a:t>
          </a:r>
          <a:r>
            <a:rPr lang="en-US" sz="1400" kern="1200" dirty="0" err="1"/>
            <a:t>anterioara</a:t>
          </a:r>
          <a:r>
            <a:rPr lang="en-US" sz="1400" kern="1200" dirty="0"/>
            <a:t> </a:t>
          </a:r>
          <a:r>
            <a:rPr lang="en-US" sz="1400" kern="1200" dirty="0" err="1"/>
            <a:t>relevanta</a:t>
          </a:r>
          <a:r>
            <a:rPr lang="ro-RO" sz="1400" kern="1200" dirty="0"/>
            <a:t>.</a:t>
          </a:r>
          <a:endParaRPr lang="en-US" sz="1400" kern="1200" dirty="0"/>
        </a:p>
      </dsp:txBody>
      <dsp:txXfrm rot="-5400000">
        <a:off x="1911643" y="3912592"/>
        <a:ext cx="3330282" cy="1260608"/>
      </dsp:txXfrm>
    </dsp:sp>
    <dsp:sp modelId="{190F53D3-0F01-442F-B16D-4EFC54DA1FBD}">
      <dsp:nvSpPr>
        <dsp:cNvPr id="0" name=""/>
        <dsp:cNvSpPr/>
      </dsp:nvSpPr>
      <dsp:spPr>
        <a:xfrm>
          <a:off x="0" y="3669771"/>
          <a:ext cx="1911643" cy="17462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Eficiența costurilor</a:t>
          </a:r>
          <a:endParaRPr lang="en-US" sz="2100" kern="1200" dirty="0"/>
        </a:p>
      </dsp:txBody>
      <dsp:txXfrm>
        <a:off x="85245" y="3755016"/>
        <a:ext cx="1741153" cy="1575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C5533-6C6C-43D0-95A2-4DA94452B26A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Procesul de achiziție</a:t>
          </a:r>
          <a:endParaRPr lang="en-US" sz="1300" kern="1200" dirty="0"/>
        </a:p>
      </dsp:txBody>
      <dsp:txXfrm rot="-5400000">
        <a:off x="1" y="679096"/>
        <a:ext cx="1352020" cy="579438"/>
      </dsp:txXfrm>
    </dsp:sp>
    <dsp:sp modelId="{B9F48811-5E7D-4B51-81BE-16CC33BF4D17}">
      <dsp:nvSpPr>
        <dsp:cNvPr id="0" name=""/>
        <dsp:cNvSpPr/>
      </dsp:nvSpPr>
      <dsp:spPr>
        <a:xfrm rot="5400000">
          <a:off x="2703347" y="-1348240"/>
          <a:ext cx="1255447" cy="395810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500" kern="1200" dirty="0"/>
            <a:t>Inițiat si gestionat de ReutRO, prin departamentul finance - procurement</a:t>
          </a:r>
          <a:endParaRPr lang="en-US" sz="1500" kern="1200" dirty="0"/>
        </a:p>
      </dsp:txBody>
      <dsp:txXfrm rot="-5400000">
        <a:off x="1352020" y="64373"/>
        <a:ext cx="3896815" cy="1132875"/>
      </dsp:txXfrm>
    </dsp:sp>
    <dsp:sp modelId="{CC51CE7C-8FC0-4233-A431-6E6A792BD8DB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Aprobarea</a:t>
          </a:r>
          <a:endParaRPr lang="en-US" sz="1300" kern="1200" dirty="0"/>
        </a:p>
      </dsp:txBody>
      <dsp:txXfrm rot="-5400000">
        <a:off x="1" y="2419614"/>
        <a:ext cx="1352020" cy="579438"/>
      </dsp:txXfrm>
    </dsp:sp>
    <dsp:sp modelId="{983684BC-9F2B-4A66-9DE1-550A1929E17C}">
      <dsp:nvSpPr>
        <dsp:cNvPr id="0" name=""/>
        <dsp:cNvSpPr/>
      </dsp:nvSpPr>
      <dsp:spPr>
        <a:xfrm rot="5400000">
          <a:off x="2703347" y="392277"/>
          <a:ext cx="1255447" cy="395810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 </a:t>
          </a:r>
          <a:r>
            <a:rPr lang="en-US" sz="1500" b="0" kern="1200" dirty="0" err="1"/>
            <a:t>Furnizorul</a:t>
          </a:r>
          <a:r>
            <a:rPr lang="en-US" sz="1500" b="0" kern="1200" dirty="0"/>
            <a:t> </a:t>
          </a:r>
          <a:r>
            <a:rPr lang="en-US" sz="1500" b="0" kern="1200" dirty="0" err="1"/>
            <a:t>selectat</a:t>
          </a:r>
          <a:r>
            <a:rPr lang="en-US" sz="1500" b="0" kern="1200" dirty="0"/>
            <a:t> a </a:t>
          </a:r>
          <a:r>
            <a:rPr lang="en-US" sz="1500" b="0" kern="1200" dirty="0" err="1"/>
            <a:t>primit</a:t>
          </a:r>
          <a:r>
            <a:rPr lang="en-US" sz="1500" b="0" kern="1200" dirty="0"/>
            <a:t> </a:t>
          </a:r>
          <a:r>
            <a:rPr lang="en-US" sz="1500" b="0" kern="1200" dirty="0" err="1"/>
            <a:t>aprobare</a:t>
          </a:r>
          <a:r>
            <a:rPr lang="en-US" sz="1500" b="0" kern="1200" dirty="0"/>
            <a:t> </a:t>
          </a:r>
          <a:r>
            <a:rPr lang="en-US" sz="1500" b="0" kern="1200" dirty="0" err="1"/>
            <a:t>prealabila</a:t>
          </a:r>
          <a:r>
            <a:rPr lang="en-US" sz="1500" b="0" kern="1200" dirty="0"/>
            <a:t> in </a:t>
          </a:r>
          <a:r>
            <a:rPr lang="en-US" sz="1500" b="0" kern="1200" dirty="0" err="1"/>
            <a:t>Consiliul</a:t>
          </a:r>
          <a:r>
            <a:rPr lang="en-US" sz="1500" b="0" kern="1200" dirty="0"/>
            <a:t> de </a:t>
          </a:r>
          <a:r>
            <a:rPr lang="en-US" sz="1500" b="0" kern="1200" dirty="0" err="1"/>
            <a:t>Supraveghere</a:t>
          </a:r>
          <a:r>
            <a:rPr lang="en-US" sz="1500" b="0" kern="1200" dirty="0"/>
            <a:t> al </a:t>
          </a:r>
          <a:r>
            <a:rPr lang="en-US" sz="1500" b="0" kern="1200" dirty="0" err="1"/>
            <a:t>Administratorului</a:t>
          </a:r>
          <a:r>
            <a:rPr lang="en-US" sz="1500" b="0" kern="1200" dirty="0"/>
            <a:t> SGR </a:t>
          </a:r>
          <a:r>
            <a:rPr lang="en-US" sz="1500" b="0" kern="1200" dirty="0" err="1"/>
            <a:t>confom</a:t>
          </a:r>
          <a:r>
            <a:rPr lang="en-US" sz="1500" b="0" kern="1200" dirty="0"/>
            <a:t> Act </a:t>
          </a:r>
          <a:r>
            <a:rPr lang="en-US" sz="1500" b="0" kern="1200" dirty="0" err="1"/>
            <a:t>Constitutiv</a:t>
          </a:r>
          <a:r>
            <a:rPr lang="en-US" sz="1500" b="0" kern="120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 err="1"/>
            <a:t>Validarea</a:t>
          </a:r>
          <a:r>
            <a:rPr lang="en-US" sz="1500" b="0" kern="1200" dirty="0"/>
            <a:t> </a:t>
          </a:r>
          <a:r>
            <a:rPr lang="en-US" sz="1500" b="0" kern="1200" dirty="0" err="1"/>
            <a:t>finala</a:t>
          </a:r>
          <a:r>
            <a:rPr lang="en-US" sz="1500" b="0" kern="1200" dirty="0"/>
            <a:t> a </a:t>
          </a:r>
          <a:r>
            <a:rPr lang="en-US" sz="1500" b="0" kern="1200" dirty="0" err="1"/>
            <a:t>expertului</a:t>
          </a:r>
          <a:r>
            <a:rPr lang="en-US" sz="1500" b="0" kern="1200" dirty="0"/>
            <a:t> </a:t>
          </a:r>
          <a:r>
            <a:rPr lang="en-US" sz="1500" b="0" kern="1200" dirty="0" err="1"/>
            <a:t>tert</a:t>
          </a:r>
          <a:r>
            <a:rPr lang="en-US" sz="1500" b="0" kern="1200" dirty="0"/>
            <a:t> independent a  </a:t>
          </a:r>
          <a:r>
            <a:rPr lang="en-US" sz="1500" b="0" kern="1200" dirty="0" err="1"/>
            <a:t>avut</a:t>
          </a:r>
          <a:r>
            <a:rPr lang="en-US" sz="1500" b="0" kern="1200" dirty="0"/>
            <a:t> loc in </a:t>
          </a:r>
          <a:r>
            <a:rPr lang="en-US" sz="1500" b="0" kern="1200" dirty="0" err="1"/>
            <a:t>Consiliul</a:t>
          </a:r>
          <a:r>
            <a:rPr lang="en-US" sz="1500" b="0" kern="1200" dirty="0"/>
            <a:t> Director</a:t>
          </a:r>
        </a:p>
      </dsp:txBody>
      <dsp:txXfrm rot="-5400000">
        <a:off x="1352020" y="1804890"/>
        <a:ext cx="3896815" cy="1132875"/>
      </dsp:txXfrm>
    </dsp:sp>
    <dsp:sp modelId="{F11C7904-3D28-42CD-BA53-28EEF7425CB7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Căștigatorul selecției competitive</a:t>
          </a:r>
          <a:endParaRPr lang="en-US" sz="1300" kern="1200" dirty="0"/>
        </a:p>
      </dsp:txBody>
      <dsp:txXfrm rot="-5400000">
        <a:off x="1" y="4160131"/>
        <a:ext cx="1352020" cy="579438"/>
      </dsp:txXfrm>
    </dsp:sp>
    <dsp:sp modelId="{72C5CF9F-3DDC-4BB9-9E07-7C7DCF78A635}">
      <dsp:nvSpPr>
        <dsp:cNvPr id="0" name=""/>
        <dsp:cNvSpPr/>
      </dsp:nvSpPr>
      <dsp:spPr>
        <a:xfrm rot="5400000">
          <a:off x="2703347" y="2132795"/>
          <a:ext cx="1255447" cy="395810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500" kern="1200" dirty="0"/>
            <a:t>PriceWaterhouseCoopers</a:t>
          </a:r>
          <a:endParaRPr lang="en-US" sz="1500" kern="1200" dirty="0"/>
        </a:p>
      </dsp:txBody>
      <dsp:txXfrm rot="-5400000">
        <a:off x="1352020" y="3545408"/>
        <a:ext cx="3896815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7B67-9CC9-454D-BE12-A6C9CEE5425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EB94C-700F-4F6E-A8FD-040A4C251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6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AB6A0-105A-5D48-8AC2-1E1AFB167F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1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21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10094509" cy="34057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522A6-28A3-9116-9D24-D29A0042E5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A4E4330B-A0E6-E85F-8378-9AA71F0C4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649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10094509" cy="33615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8C087-6A53-B9A4-104D-FA605A22AC3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C4147-6149-DA9F-15B4-1362CEA58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476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3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4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3513-4D35-8F75-7CD2-C533FE0C032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800A649-2393-56B7-B1C1-A3ED4C993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2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3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4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70567-E4BC-37B3-96E0-250E7F5F70FF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D60FC-E706-7607-AFFA-383F3F69B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70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9F6A1-C2D3-497A-7468-77DBFDC301D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87B94F8A-CBB5-D72A-A31B-A8BD34E33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83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A203D-B09E-EFAA-4E65-FD98BAB113E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9FF6F-1133-45C6-5A88-FA385E756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70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AB8E58-ACEF-734F-3629-64FD41DEFDC2}"/>
              </a:ext>
            </a:extLst>
          </p:cNvPr>
          <p:cNvSpPr/>
          <p:nvPr userDrawn="1"/>
        </p:nvSpPr>
        <p:spPr>
          <a:xfrm>
            <a:off x="6161534" y="135925"/>
            <a:ext cx="5874959" cy="6042446"/>
          </a:xfrm>
          <a:prstGeom prst="rect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F860-6BE1-D67C-2FDC-D4D7E81AAE23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6F99-4ECB-AE1A-434D-01897BE44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85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 dirty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dirty="0" err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 dirty="0">
              <a:solidFill>
                <a:srgbClr val="39AE70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3DC2E8-FF25-D543-F00B-C6C30A251DF6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8" name="Picture 47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E67C358-037C-567A-04E9-2E63517B7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512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 dirty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dirty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 dirty="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DD98D-7818-9639-1A54-74783E4E9A9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A848-EAED-E108-D0E7-148FA6735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70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 dirty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dirty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 dirty="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2A994-494C-5C01-D019-F4722E51DDA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D5DE3-A0E5-C324-F94A-96E17D9C5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9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406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 dirty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dirty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 dirty="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1B5DF-8373-3682-C1D9-77D34F9DFD9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2F203C21-76B4-062B-9828-209C84037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384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07.04.2025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2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5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7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2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6374552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497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08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16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621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596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75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324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3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07.04.2025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6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8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380182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80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584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959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295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07.04.2025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6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8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8730124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86B1EF-58D0-B6DD-6A8D-3632CAE6D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60" y="611048"/>
            <a:ext cx="2761343" cy="1569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7EC2F8-7F02-E17C-7C93-04CC290D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FD6E79B-E0D1-B1D5-AF37-90CD136DA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FD7CEE-063B-92B5-0709-46FD28A8D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20234</a:t>
            </a:r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522365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574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tx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45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D7AAF70-C1BD-ACE7-D283-971F4B9897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COMMS_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2024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58EF3E-FC69-97A5-839A-05FC8DA07C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486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52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C54F6-7147-A854-FF6A-2FAF3F1828EA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COMMS_2024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C060E3FD-3294-A6BB-E971-06942C1570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4FCD-3509-629C-7FCB-F33E9A85F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6CE8E-D1BB-7968-DA78-EED589A03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DEC32-68B4-77A8-CC15-22731664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5BFE-78B4-3B1E-591E-A160E553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C5F7D-3AEF-E47D-3667-FA00F305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973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6290" y="2110664"/>
            <a:ext cx="6495394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AFEEC5-B790-299A-0F04-F86D6D8F2549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COMMS_2024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57CDD-1513-B24E-535A-01032E91DB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153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39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FA1D1-0A59-8B73-F1E2-836C581DBC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28" y="1250440"/>
            <a:ext cx="4102272" cy="5607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5031C-D15D-F939-6BCC-C38BD70115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8997A32-C69F-9210-8F66-BB579A3402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371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5290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CF4BC-D441-D547-C152-227AD553F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65" y="1289956"/>
            <a:ext cx="4264376" cy="5568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2B058-D6CD-0E05-C647-9333D427EC5F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E3067-8DBA-9B99-5E7A-245959E20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891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470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129A5-EBF2-1D7D-8E57-16418E302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728" y="1301144"/>
            <a:ext cx="4065179" cy="5556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B3A8E-77AB-8EC3-BBF3-5780A521E4F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5125-8639-C9A6-6E31-61A494CE1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0443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258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B35DD-CDF6-97DE-6910-5C246D07A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086" y="1267764"/>
            <a:ext cx="4209457" cy="5590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38FD5-8695-7C4D-FC82-1891DE0D5C0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ED230-EE59-1807-2F6E-E8CF632F6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855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405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8105B-5A2D-818E-3D2A-1367B4E250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42" y="1279064"/>
            <a:ext cx="4265402" cy="5578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BB0F6-4CF4-760B-1ADE-25BACA8BE74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5874C-213F-3C36-DA89-E041A044BB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94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DD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8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F3AEA-67DF-CF66-EEA8-38AFAE269A7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1B92E-809D-03F5-37D2-4D72CA0E2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113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8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67F7E-F847-3B4A-C3FE-2B80362283C3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COMMS _2024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F83EC-5C46-9488-B443-FCB961235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10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154" y="4068052"/>
            <a:ext cx="5029692" cy="19859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5FFDDD9A-FCB2-7F95-401F-EAF511F95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" y="1243955"/>
            <a:ext cx="11447585" cy="3136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ED64C-1668-C814-9FA3-E4F4DB4D392A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F384E41-3DA7-0C93-B1DA-4F9FA120EE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295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599" y="139925"/>
            <a:ext cx="5835013" cy="616534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1930A-A15C-E2D0-BDE8-B791721D670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68A69D0-12C4-A2C0-1DFC-8B67DFBCF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E90B-FC2B-8F88-9EE7-F58B942F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5D77D-6F30-3D05-DC9E-D32DF0119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6F5B-3C72-5992-E0CF-08335C60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F3B96-52C0-D8B3-09B5-7C41976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87E2F-21EA-94D8-F2F0-7CF5A782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314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671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7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2D3B9-C1D2-9D49-CDFA-467191E7CB40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2DD3025-673E-4365-9BCC-E9304047E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95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4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0" y="5101689"/>
            <a:ext cx="4321777" cy="989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4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8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773A9-1BCE-50DE-4FCB-98B7885E8201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B868C26-6320-FD6B-873C-4449B95684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913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1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7" y="3758331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2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4" y="5373216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719A5-AF37-5201-0F64-190E535ACF8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20" name="Picture 1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C4B723C-3DA2-F705-3809-9D6242EAC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06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599" y="139925"/>
            <a:ext cx="5835013" cy="616534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0022-2932-F47A-15A4-9A8325E2ADC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35D22-7EEC-9515-19E7-46CFA1BBA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61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818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7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4FCA2-3DCA-43CB-1A35-39C8692CE19C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32AE6-618B-2EE7-9640-7BEC39503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962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4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0" y="5101688"/>
            <a:ext cx="4321777" cy="10188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4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8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08679-26D1-A1DE-8B89-324C538E9F91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1441D-138C-46D4-B6AB-429482E3A1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428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1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7" y="3758331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2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4" y="5373216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A6817-B89D-3C02-DB93-70F067D588F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C083A-5FDD-5007-C424-3FEACF9F5F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955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11845716" cy="6010152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4F309-D543-614C-FB6C-B811EB7E472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DF47D37-4C7A-FC93-3040-B89CA993F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604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F139E4F-630D-0CE3-6486-34726824C3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952" y="139926"/>
            <a:ext cx="5813406" cy="599540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5813406" cy="599540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86614-BA11-12F4-534E-062DF234F34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2FE99FD-FD8C-5A9A-3271-E92CC71BD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209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DBE692-FF94-4904-BF2C-DE7EDB4B6C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2861" y="139925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94112" y="139925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BCE66-1AAF-5929-986F-C9DF42915A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DF906BF-2C15-DE50-2ECE-F497414F3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0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D1FC-23FE-3136-8C34-742AECE6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08B9F-C803-CC88-2D73-FEBFFED8E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F4A5-405D-D609-72EF-8E5B287A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F61E0-C652-2B45-26E6-C78F0264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B5F27-D467-13A2-0E44-82F77B0B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81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1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3" y="1158949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49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CE81F91-DE2B-5066-F2D6-4A14623819D0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0" name="Picture 4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0F257C0-3229-6F4E-6CDC-DA7107977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45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1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3" y="1158949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49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9CDCCF-B1A3-0BD3-F880-213EC6D18726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B7A4B-2D9A-1BE7-F2EB-169BCDF09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370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B4E1E81E-B307-63A9-D5F1-92E735F14E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77316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E7A153-DC92-A3C9-9017-B3892D0177F2}"/>
              </a:ext>
            </a:extLst>
          </p:cNvPr>
          <p:cNvGrpSpPr/>
          <p:nvPr userDrawn="1"/>
        </p:nvGrpSpPr>
        <p:grpSpPr>
          <a:xfrm>
            <a:off x="1066110" y="1509713"/>
            <a:ext cx="2061249" cy="4054438"/>
            <a:chOff x="6687881" y="1158949"/>
            <a:chExt cx="2254102" cy="44337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ABCC83-AA54-A516-64B2-0392F45E32C5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203F7C-E965-3B7F-B83F-6663DEE22593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7E793DE4-754C-15C2-662A-31ED9F64A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03167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90EFA6-A9FD-A1A0-8FA0-ED5115C73CF6}"/>
              </a:ext>
            </a:extLst>
          </p:cNvPr>
          <p:cNvGrpSpPr/>
          <p:nvPr userDrawn="1"/>
        </p:nvGrpSpPr>
        <p:grpSpPr>
          <a:xfrm>
            <a:off x="3891961" y="1509713"/>
            <a:ext cx="2061249" cy="4054438"/>
            <a:chOff x="6687881" y="1158949"/>
            <a:chExt cx="2254102" cy="4433777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B53BFB1-B6B4-FAF2-CDF0-5CCD41702718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1088780-5994-D851-49D7-8A392DDF0A1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56C926E-1786-0CF4-685E-103AF8EF27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20423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219376-7EB5-21D3-7048-3FBC9304978E}"/>
              </a:ext>
            </a:extLst>
          </p:cNvPr>
          <p:cNvGrpSpPr/>
          <p:nvPr userDrawn="1"/>
        </p:nvGrpSpPr>
        <p:grpSpPr>
          <a:xfrm>
            <a:off x="6709217" y="1509713"/>
            <a:ext cx="2061249" cy="4054438"/>
            <a:chOff x="6687881" y="1158949"/>
            <a:chExt cx="2254102" cy="4433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D5C20FA-9957-9A4F-3570-8BE4E5F70C7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2CA178D-AC23-BBCE-A92B-A7E6E82284A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A9B5E663-96F4-9963-4311-CD3E987A42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47824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7D97A-765A-46D4-8802-BE4307450863}"/>
              </a:ext>
            </a:extLst>
          </p:cNvPr>
          <p:cNvGrpSpPr/>
          <p:nvPr userDrawn="1"/>
        </p:nvGrpSpPr>
        <p:grpSpPr>
          <a:xfrm>
            <a:off x="9536618" y="1509713"/>
            <a:ext cx="2061249" cy="4054438"/>
            <a:chOff x="6687881" y="1158949"/>
            <a:chExt cx="2254102" cy="443377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D33F8A87-6036-BA63-B44A-C6B0D06E8F53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0B154D2-A9DB-08CB-A3D2-83D200F2E995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E0029ED-2BCE-4D12-9065-116B8700E4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523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195BDABC-77FD-AF7D-5879-97FB9C0D15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576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65D63A1A-0E2A-2D8D-2D45-6BB4EF2C12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608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A2C48CB8-10A2-1249-6CCF-86AD8EB466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9640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1738F9-8C6C-0FB3-BEBE-63CDF62DCE9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03707CF-9E3F-4F4F-B551-092BC142D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89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3437462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2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2" y="5273656"/>
            <a:ext cx="10094509" cy="93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2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9D3E3-C2A2-6C50-957E-28D4480A71A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934807C-F6D3-F09B-A117-C5A215F0D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98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3437462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2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2" y="5273656"/>
            <a:ext cx="10094509" cy="8469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2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7FA83-3F6C-0772-1269-2BDF669311F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C17CD-3C43-EFBA-2E50-FFA557C77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653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10094509" cy="34057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522A6-28A3-9116-9D24-D29A0042E5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A4E4330B-A0E6-E85F-8378-9AA71F0C4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824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10094509" cy="33615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8C087-6A53-B9A4-104D-FA605A22AC3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COMMS_2024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C4147-6149-DA9F-15B4-1362CEA58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814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3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4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3513-4D35-8F75-7CD2-C533FE0C032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800A649-2393-56B7-B1C1-A3ED4C9933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226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3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4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70567-E4BC-37B3-96E0-250E7F5F70FF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D60FC-E706-7607-AFFA-383F3F69BA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630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9F6A1-C2D3-497A-7468-77DBFDC301D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87B94F8A-CBB5-D72A-A31B-A8BD34E3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43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002C-520C-9405-C762-39265247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04CD6-273A-7992-7C85-FDD113152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EB715-E4D4-66D4-6E51-CD6251019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9182B-9C84-A53C-4FFB-4FB2BC8B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E2ED0-4086-C799-A44B-16A6F7E5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7E07F-8C3B-351C-B774-1BDF083F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675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A203D-B09E-EFAA-4E65-FD98BAB113E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9FF6F-1133-45C6-5A88-FA385E756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394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AB8E58-ACEF-734F-3629-64FD41DEFDC2}"/>
              </a:ext>
            </a:extLst>
          </p:cNvPr>
          <p:cNvSpPr/>
          <p:nvPr userDrawn="1"/>
        </p:nvSpPr>
        <p:spPr>
          <a:xfrm>
            <a:off x="6161534" y="135925"/>
            <a:ext cx="5874959" cy="6042446"/>
          </a:xfrm>
          <a:prstGeom prst="rect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F860-6BE1-D67C-2FDC-D4D7E81AAE23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6F99-4ECB-AE1A-434D-01897BE44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23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rgbClr val="39AE70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3DC2E8-FF25-D543-F00B-C6C30A251DF6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8" name="Picture 47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E67C358-037C-567A-04E9-2E63517B7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6761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Building The Habit 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DD98D-7818-9639-1A54-74783E4E9A9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COMMS_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2024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A848-EAED-E108-D0E7-148FA6735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24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Launch Phase (January – March)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2A994-494C-5C01-D019-F4722E51DDA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COMMS PLAN_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2024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D5DE3-A0E5-C324-F94A-96E17D9C5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99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1B5DF-8373-3682-C1D9-77D34F9DFD9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2F203C21-76B4-062B-9828-209C84037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642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7BC1-8191-438F-5DA3-A6F06DE5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1C64-C56C-7CED-1006-B1C0109E5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88675-CDDD-8F00-9C04-4CE38668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D6D0-7661-6446-B648-EE1BB74DBC10}" type="datetimeFigureOut">
              <a:rPr lang="en-RO" smtClean="0"/>
              <a:t>04/07/2025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3E0A8-6C99-95CC-4B7E-240B6B67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00ED2-76E2-74E7-099C-0AE7C9ED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1F8-073F-1144-BEDC-1D682C40A97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133852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78972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B990-181A-6615-D27F-CCF881D96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28D61-108D-1242-8EEE-B2096BE0A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A4FA5-9B81-C63D-D5F8-977C64E3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C4-7EE7-4BB8-A30A-EB9A5FDB0C9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CC7DD-A7C5-9C51-0408-717EAE9E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60518-AF07-F4A0-ACD0-30731828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9E9D-9183-4EF1-90F8-E5C9BBB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595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A6C0-32A5-AF83-46BA-4103BDFB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2618-039F-C252-A0E8-ABA65F0B3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274CA-C134-13E9-CCBD-DBB0B485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94BC4-7EE7-4BB8-A30A-EB9A5FDB0C9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86FBC-3871-BD3A-A8D3-1983287E2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9648-7704-EAB0-E239-0586258F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B9E9D-9183-4EF1-90F8-E5C9BBBC1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1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3031-F4DA-C7AB-E493-CD2BE751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BF08D-EC34-DF56-5553-7F72748B6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36698-5007-8545-2F9A-6378C1A09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0ACE2-DB1F-8F29-722D-1DD7DC13E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97380-1316-DA52-AB66-480C2066A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BDE954-EEDA-4C64-3BC8-7E9776D2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A9AEB-6936-B819-088A-589A34D5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7B120-6803-D415-FBA8-33F727BD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95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8ACF-6987-D122-215F-31F9908A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87EA-5216-9BED-24C1-BEB422F4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88ACF-0A89-EEA4-2ED5-D28671FF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1238A-B5D7-1148-7F5D-8F6CBEBA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80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382B5-C4AB-F92B-8D89-9B3B850B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99C06-94B7-32F3-F729-E8042E6C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11161-B9C6-408F-A969-A290164D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2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0E85-C1DD-D9CF-AC1C-3D3685C8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DFED-DB76-0453-412D-1EC8405EF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6EE95-2B58-FF05-F544-21B33D696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C92A8-456E-635C-1CF4-559BD1C6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BB935-DD36-9D48-8964-6B54514A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9FBC3-66AD-45EB-A6D1-6308E8E2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30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F601-EC29-46F7-DE2E-DB079F33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31D2D-CD10-BFBF-DE7C-345D4B813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8F3B6-BC1F-83EB-3934-AB399A54D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F4207-B1B4-2D5C-9C26-FF1694B4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02E3B-60E9-CA13-AC33-83113FEC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2452-2431-F88F-3095-F31A6D3B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9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D1DE-FFC0-E87A-6491-88DA3C8E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4EA50-D30F-9EE0-4091-958E2BD87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7A3AD-1CDC-A403-FA85-54A308CA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3D42F-FB2A-9E2E-91E3-D83C9B3A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99AC7-F2A3-5378-6E9A-A12D3AFC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7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743D5-48E3-A379-D5C4-B0EE942D4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4E089-F54F-72BA-EAE2-06BA5E44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A782B-8E29-E698-7FC3-8FCD1D75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8790-05DB-DE15-7D80-5556FBD5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8861A-D9B7-CE06-9174-0BD8D290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75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07.04.2025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6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8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786526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86B1EF-58D0-B6DD-6A8D-3632CAE6D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61" y="611049"/>
            <a:ext cx="2761343" cy="1569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7EC2F8-7F02-E17C-7C93-04CC290D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6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FD6E79B-E0D1-B1D5-AF37-90CD136DA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6" y="3511234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FD7CEE-063B-92B5-0709-46FD28A8D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6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607328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6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6" y="3511234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6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22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6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6" y="3511234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6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tx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8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8" y="513170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4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6"/>
            <a:ext cx="3444634" cy="43656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D7AAF70-C1BD-ACE7-D283-971F4B98973E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58EF3E-FC69-97A5-839A-05FC8DA07C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4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6480120" cy="2352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8" y="513170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4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6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C54F6-7147-A854-FF6A-2FAF3F1828EA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C060E3FD-3294-A6BB-E971-06942C1570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0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7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6290" y="2110664"/>
            <a:ext cx="6495394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8" y="513170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4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6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AFEEC5-B790-299A-0F04-F86D6D8F2549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57CDD-1513-B24E-535A-01032E91D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58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39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FA1D1-0A59-8B73-F1E2-836C581D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6328" y="1250440"/>
            <a:ext cx="4102272" cy="5607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5031C-D15D-F939-6BCC-C38BD701153E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8997A32-C69F-9210-8F66-BB579A340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54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5290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CF4BC-D441-D547-C152-227AD553F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2865" y="1289957"/>
            <a:ext cx="4264376" cy="5568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2B058-D6CD-0E05-C647-9333D427EC5F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E3067-8DBA-9B99-5E7A-245959E200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43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8"/>
            <a:ext cx="5029692" cy="2470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129A5-EBF2-1D7D-8E57-16418E302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8729" y="1301144"/>
            <a:ext cx="4065179" cy="5556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B3A8E-77AB-8EC3-BBF3-5780A521E4F5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5125-8639-C9A6-6E31-61A494CE1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96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4258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B35DD-CDF6-97DE-6910-5C246D07A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087" y="1267765"/>
            <a:ext cx="4209457" cy="5590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38FD5-8695-7C4D-FC82-1891DE0D5C05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ED230-EE59-1807-2F6E-E8CF632F6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10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405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8105B-5A2D-818E-3D2A-1367B4E25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142" y="1279065"/>
            <a:ext cx="4265402" cy="5578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BB0F6-4CF4-760B-1ADE-25BACA8BE744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5874C-213F-3C36-DA89-E041A044BB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03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DD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9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F3AEA-67DF-CF66-EEA8-38AFAE269A7D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1B92E-809D-03F5-37D2-4D72CA0E2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8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9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67F7E-F847-3B4A-C3FE-2B80362283C3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F83EC-5C46-9488-B443-FCB961235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4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154" y="4068052"/>
            <a:ext cx="5029692" cy="19859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5FFDDD9A-FCB2-7F95-401F-EAF511F95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877" y="1243956"/>
            <a:ext cx="11447585" cy="3136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ED64C-1668-C814-9FA3-E4F4DB4D392A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F384E41-3DA7-0C93-B1DA-4F9FA120EE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90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7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600" y="139926"/>
            <a:ext cx="5835013" cy="616534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1930A-A15C-E2D0-BDE8-B791721D6702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68A69D0-12C4-A2C0-1DFC-8B67DFBCF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8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9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9"/>
            <a:ext cx="4335518" cy="12671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8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600" y="139926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2D3B9-C1D2-9D49-CDFA-467191E7CB40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2DD3025-673E-4365-9BCC-E9304047E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975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5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600" y="139926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1" y="5101689"/>
            <a:ext cx="4321777" cy="989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5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9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773A9-1BCE-50DE-4FCB-98B7885E8201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B868C26-6320-FD6B-873C-4449B9568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649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10" y="139926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6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2" y="139926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8" y="3758332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3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5" y="5373217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719A5-AF37-5201-0F64-190E535ACF8E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20" name="Picture 1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C4B723C-3DA2-F705-3809-9D6242EAC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551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7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600" y="139926"/>
            <a:ext cx="5835013" cy="616534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0022-2932-F47A-15A4-9A8325E2ADC5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35D22-7EEC-9515-19E7-46CFA1BBA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58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818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8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600" y="139926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4FCA2-3DCA-43CB-1A35-39C8692CE19C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32AE6-618B-2EE7-9640-7BEC39503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9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5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600" y="139926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1" y="5101689"/>
            <a:ext cx="4321777" cy="10188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5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9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08679-26D1-A1DE-8B89-324C538E9F91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1441D-138C-46D4-B6AB-429482E3A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53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10" y="139926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6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2" y="139926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8" y="3758332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3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5" y="5373217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A6817-B89D-3C02-DB93-70F067D588F4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C083A-5FDD-5007-C424-3FEACF9F5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62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11845716" cy="6010152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4F309-D543-614C-FB6C-B811EB7E4724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DF47D37-4C7A-FC93-3040-B89CA993F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33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F139E4F-630D-0CE3-6486-34726824C3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952" y="139926"/>
            <a:ext cx="5813406" cy="599540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5813406" cy="599540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86614-BA11-12F4-534E-062DF234F347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2FE99FD-FD8C-5A9A-3271-E92CC71BD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7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DBE692-FF94-4904-BF2C-DE7EDB4B6C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2861" y="139926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94113" y="139926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10" y="139926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BCE66-1AAF-5929-986F-C9DF42915A3E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DF906BF-2C15-DE50-2ECE-F497414F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58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7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2" y="1351263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3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4" y="1158950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50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CE81F91-DE2B-5066-F2D6-4A14623819D0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0" name="Picture 4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0F257C0-3229-6F4E-6CDC-DA7107977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19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7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2" y="1351263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3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4" y="1158950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50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9CDCCF-B1A3-0BD3-F880-213EC6D18726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B7A4B-2D9A-1BE7-F2EB-169BCDF0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21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B4E1E81E-B307-63A9-D5F1-92E735F14E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77316" y="1684638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E7A153-DC92-A3C9-9017-B3892D0177F2}"/>
              </a:ext>
            </a:extLst>
          </p:cNvPr>
          <p:cNvGrpSpPr/>
          <p:nvPr userDrawn="1"/>
        </p:nvGrpSpPr>
        <p:grpSpPr>
          <a:xfrm>
            <a:off x="1066111" y="1509714"/>
            <a:ext cx="2061249" cy="4054438"/>
            <a:chOff x="6687881" y="1158949"/>
            <a:chExt cx="2254102" cy="44337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ABCC83-AA54-A516-64B2-0392F45E32C5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203F7C-E965-3B7F-B83F-6663DEE22593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</p:grp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7E793DE4-754C-15C2-662A-31ED9F64A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03167" y="1684638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90EFA6-A9FD-A1A0-8FA0-ED5115C73CF6}"/>
              </a:ext>
            </a:extLst>
          </p:cNvPr>
          <p:cNvGrpSpPr/>
          <p:nvPr userDrawn="1"/>
        </p:nvGrpSpPr>
        <p:grpSpPr>
          <a:xfrm>
            <a:off x="3891962" y="1509714"/>
            <a:ext cx="2061249" cy="4054438"/>
            <a:chOff x="6687881" y="1158949"/>
            <a:chExt cx="2254102" cy="4433777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B53BFB1-B6B4-FAF2-CDF0-5CCD41702718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1088780-5994-D851-49D7-8A392DDF0A1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</p:grp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56C926E-1786-0CF4-685E-103AF8EF27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20423" y="1684638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219376-7EB5-21D3-7048-3FBC9304978E}"/>
              </a:ext>
            </a:extLst>
          </p:cNvPr>
          <p:cNvGrpSpPr/>
          <p:nvPr userDrawn="1"/>
        </p:nvGrpSpPr>
        <p:grpSpPr>
          <a:xfrm>
            <a:off x="6709218" y="1509714"/>
            <a:ext cx="2061249" cy="4054438"/>
            <a:chOff x="6687881" y="1158949"/>
            <a:chExt cx="2254102" cy="4433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D5C20FA-9957-9A4F-3570-8BE4E5F70C7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2CA178D-AC23-BBCE-A92B-A7E6E82284A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</p:grp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A9B5E663-96F4-9963-4311-CD3E987A42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47824" y="1684638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7D97A-765A-46D4-8802-BE4307450863}"/>
              </a:ext>
            </a:extLst>
          </p:cNvPr>
          <p:cNvGrpSpPr/>
          <p:nvPr userDrawn="1"/>
        </p:nvGrpSpPr>
        <p:grpSpPr>
          <a:xfrm>
            <a:off x="9536619" y="1509714"/>
            <a:ext cx="2061249" cy="4054438"/>
            <a:chOff x="6687881" y="1158949"/>
            <a:chExt cx="2254102" cy="443377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D33F8A87-6036-BA63-B44A-C6B0D06E8F53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0B154D2-A9DB-08CB-A3D2-83D200F2E995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 sz="1800"/>
            </a:p>
          </p:txBody>
        </p:sp>
      </p:grp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E0029ED-2BCE-4D12-9065-116B8700E4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523" y="5805266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195BDABC-77FD-AF7D-5879-97FB9C0D15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5760" y="5805266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65D63A1A-0E2A-2D8D-2D45-6BB4EF2C12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6080" y="5805266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A2C48CB8-10A2-1249-6CCF-86AD8EB466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96400" y="5805266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1738F9-8C6C-0FB3-BEBE-63CDF62DCE94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03707CF-9E3F-4F4F-B551-092BC142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4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3437463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3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3" y="5273656"/>
            <a:ext cx="10094509" cy="93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3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9D3E3-C2A2-6C50-957E-28D4480A71AE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934807C-F6D3-F09B-A117-C5A215F0D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19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3437463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3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3" y="5273656"/>
            <a:ext cx="10094509" cy="8469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3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7FA83-3F6C-0772-1269-2BDF669311FD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C17CD-3C43-EFBA-2E50-FFA557C77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3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714792"/>
            <a:ext cx="10094509" cy="34057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522A6-28A3-9116-9D24-D29A0042E53E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A4E4330B-A0E6-E85F-8378-9AA71F0C4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77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714792"/>
            <a:ext cx="10094509" cy="33615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8C087-6A53-B9A4-104D-FA605A22AC3D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C4147-6149-DA9F-15B4-1362CEA58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63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4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714793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6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6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4" y="2714793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5" y="2714793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3513-4D35-8F75-7CD2-C533FE0C0327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800A649-2393-56B7-B1C1-A3ED4C993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7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4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714793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6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6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4" y="2714793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5" y="2714793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70567-E4BC-37B3-96E0-250E7F5F70FF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D60FC-E706-7607-AFFA-383F3F69B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43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4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3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3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9F6A1-C2D3-497A-7468-77DBFDC301D7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87B94F8A-CBB5-D72A-A31B-A8BD34E33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0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26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4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A203D-B09E-EFAA-4E65-FD98BAB113EE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9FF6F-1133-45C6-5A88-FA385E756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05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AB8E58-ACEF-734F-3629-64FD41DEFDC2}"/>
              </a:ext>
            </a:extLst>
          </p:cNvPr>
          <p:cNvSpPr/>
          <p:nvPr userDrawn="1"/>
        </p:nvSpPr>
        <p:spPr>
          <a:xfrm>
            <a:off x="6161535" y="135926"/>
            <a:ext cx="5874959" cy="6042446"/>
          </a:xfrm>
          <a:prstGeom prst="rect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1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4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F860-6BE1-D67C-2FDC-D4D7E81AAE23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6F99-4ECB-AE1A-434D-01897BE44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98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2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6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90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60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9" y="258584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rgbClr val="39AE70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2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3DC2E8-FF25-D543-F00B-C6C30A251DF6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8" name="Picture 47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E67C358-037C-567A-04E9-2E63517B7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90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2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6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90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60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9" y="258584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2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DD98D-7818-9639-1A54-74783E4E9A92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A848-EAED-E108-D0E7-148FA6735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28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2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6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90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60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9" y="258584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2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2A994-494C-5C01-D019-F4722E51DDA5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D5DE3-A0E5-C324-F94A-96E17D9C5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09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1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2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6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 sz="1800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90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60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9" y="258584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2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1"/>
            <a:ext cx="2690820" cy="3042951"/>
          </a:xfrm>
          <a:prstGeom prst="rect">
            <a:avLst/>
          </a:prstGeom>
        </p:spPr>
        <p:txBody>
          <a:bodyPr/>
          <a:lstStyle>
            <a:lvl1pPr marL="171459" indent="-171459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9" marR="0" lvl="0" indent="-171459" algn="l" defTabSz="914446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7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1B5DF-8373-3682-C1D9-77D34F9DFD92}"/>
              </a:ext>
            </a:extLst>
          </p:cNvPr>
          <p:cNvSpPr txBox="1"/>
          <p:nvPr userDrawn="1"/>
        </p:nvSpPr>
        <p:spPr>
          <a:xfrm>
            <a:off x="1099337" y="6403791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2F203C21-76B4-062B-9828-209C84037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5" y="6314189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68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07.04.2025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6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8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982794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7BC1-8191-438F-5DA3-A6F06DE5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1C64-C56C-7CED-1006-B1C0109E5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88675-CDDD-8F00-9C04-4CE38668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D6D0-7661-6446-B648-EE1BB74DBC10}" type="datetimeFigureOut">
              <a:rPr lang="en-RO" smtClean="0"/>
              <a:t>04/07/2025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3E0A8-6C99-95CC-4B7E-240B6B67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00ED2-76E2-74E7-099C-0AE7C9ED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1F8-073F-1144-BEDC-1D682C40A97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92463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1343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4FCD-3509-629C-7FCB-F33E9A85F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6CE8E-D1BB-7968-DA78-EED589A03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DEC32-68B4-77A8-CC15-22731664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>
              <a:defRPr/>
            </a:pPr>
            <a:fld id="{6A6B9763-F9F9-4420-B69E-5C193F1583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5BFE-78B4-3B1E-591E-A160E553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C5F7D-3AEF-E47D-3667-FA00F305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>
              <a:defRPr/>
            </a:pPr>
            <a:fld id="{AF806E3A-6564-4651-8260-671A352D2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5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855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86B1EF-58D0-B6DD-6A8D-3632CAE6D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60" y="611048"/>
            <a:ext cx="2761343" cy="1569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7EC2F8-7F02-E17C-7C93-04CC290D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titlu</a:t>
            </a:r>
            <a:endParaRPr lang="en-RO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FD6E79B-E0D1-B1D5-AF37-90CD136DA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de </a:t>
            </a:r>
            <a:r>
              <a:rPr lang="en-GB" dirty="0" err="1"/>
              <a:t>coperta</a:t>
            </a:r>
            <a:endParaRPr lang="en-RO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FD7CEE-063B-92B5-0709-46FD28A8D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 dirty="0"/>
              <a:t>2023</a:t>
            </a: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38114157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titlu</a:t>
            </a:r>
            <a:endParaRPr lang="en-RO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de </a:t>
            </a:r>
            <a:r>
              <a:rPr lang="en-GB" dirty="0" err="1"/>
              <a:t>coperta</a:t>
            </a:r>
            <a:endParaRPr lang="en-RO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 dirty="0"/>
              <a:t>2023</a:t>
            </a:r>
            <a:endParaRPr lang="en-RO" dirty="0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833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titlu</a:t>
            </a:r>
            <a:endParaRPr lang="en-RO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de </a:t>
            </a:r>
            <a:r>
              <a:rPr lang="en-GB" dirty="0" err="1"/>
              <a:t>coperta</a:t>
            </a:r>
            <a:endParaRPr lang="en-RO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tx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 dirty="0"/>
              <a:t>2023</a:t>
            </a:r>
            <a:endParaRPr lang="en-RO" dirty="0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842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de capitol</a:t>
            </a:r>
          </a:p>
          <a:p>
            <a:pPr lvl="0"/>
            <a:r>
              <a:rPr lang="en-GB" dirty="0"/>
              <a:t>V1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D7AAF70-C1BD-ACE7-D283-971F4B9897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58EF3E-FC69-97A5-839A-05FC8DA07C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3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de capitol</a:t>
            </a:r>
          </a:p>
          <a:p>
            <a:pPr lvl="0"/>
            <a:r>
              <a:rPr lang="en-GB" dirty="0"/>
              <a:t>V1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52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C54F6-7147-A854-FF6A-2FAF3F1828EA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C060E3FD-3294-A6BB-E971-06942C1570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35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6290" y="2110664"/>
            <a:ext cx="6495394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de capitol</a:t>
            </a:r>
          </a:p>
          <a:p>
            <a:pPr lvl="0"/>
            <a:r>
              <a:rPr lang="en-GB" dirty="0"/>
              <a:t>V1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AFEEC5-B790-299A-0F04-F86D6D8F2549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57CDD-1513-B24E-535A-01032E91D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68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V2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39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FA1D1-0A59-8B73-F1E2-836C581D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6328" y="1250440"/>
            <a:ext cx="4102272" cy="5607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5031C-D15D-F939-6BCC-C38BD70115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8997A32-C69F-9210-8F66-BB579A340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849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V2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5290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CF4BC-D441-D547-C152-227AD553F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2865" y="1289956"/>
            <a:ext cx="4264376" cy="5568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2B058-D6CD-0E05-C647-9333D427EC5F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E3067-8DBA-9B99-5E7A-245959E200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67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V2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470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129A5-EBF2-1D7D-8E57-16418E302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8728" y="1301144"/>
            <a:ext cx="4065179" cy="5556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B3A8E-77AB-8EC3-BBF3-5780A521E4F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5125-8639-C9A6-6E31-61A494CE1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10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V2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258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B35DD-CDF6-97DE-6910-5C246D07A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086" y="1267764"/>
            <a:ext cx="4209457" cy="5590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38FD5-8695-7C4D-FC82-1891DE0D5C0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ED230-EE59-1807-2F6E-E8CF632F6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1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V2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405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8105B-5A2D-818E-3D2A-1367B4E25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142" y="1279064"/>
            <a:ext cx="4265402" cy="5578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BB0F6-4CF4-760B-1ADE-25BACA8BE74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5874C-213F-3C36-DA89-E041A044BB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2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DD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de capitol</a:t>
            </a:r>
          </a:p>
          <a:p>
            <a:pPr lvl="0"/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8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F3AEA-67DF-CF66-EEA8-38AFAE269A7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1B92E-809D-03F5-37D2-4D72CA0E2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234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de capitol</a:t>
            </a:r>
          </a:p>
          <a:p>
            <a:pPr lvl="0"/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8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67F7E-F847-3B4A-C3FE-2B80362283C3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F83EC-5C46-9488-B443-FCB961235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9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154" y="4068052"/>
            <a:ext cx="5029692" cy="19859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5FFDDD9A-FCB2-7F95-401F-EAF511F95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876" y="1243955"/>
            <a:ext cx="11447585" cy="3136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ED64C-1668-C814-9FA3-E4F4DB4D392A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F384E41-3DA7-0C93-B1DA-4F9FA120EE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520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599" y="139925"/>
            <a:ext cx="5835013" cy="616534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1930A-A15C-E2D0-BDE8-B791721D670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68A69D0-12C4-A2C0-1DFC-8B67DFBCF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80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671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7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2D3B9-C1D2-9D49-CDFA-467191E7CB40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2DD3025-673E-4365-9BCC-E9304047E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418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4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0" y="5101689"/>
            <a:ext cx="4321777" cy="989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RO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4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8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R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773A9-1BCE-50DE-4FCB-98B7885E8201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B868C26-6320-FD6B-873C-4449B9568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376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1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7" y="3758331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2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4" y="5373216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719A5-AF37-5201-0F64-190E535ACF8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20" name="Picture 1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C4B723C-3DA2-F705-3809-9D6242EAC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8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599" y="139925"/>
            <a:ext cx="5835013" cy="616534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0022-2932-F47A-15A4-9A8325E2ADC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35D22-7EEC-9515-19E7-46CFA1BBA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53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818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7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4FCA2-3DCA-43CB-1A35-39C8692CE19C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32AE6-618B-2EE7-9640-7BEC39503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5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4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0" y="5101688"/>
            <a:ext cx="4321777" cy="10188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RO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4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8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R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08679-26D1-A1DE-8B89-324C538E9F91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1441D-138C-46D4-B6AB-429482E3A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479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1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7" y="3758331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2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4" y="5373216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A6817-B89D-3C02-DB93-70F067D588F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C083A-5FDD-5007-C424-3FEACF9F5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513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11845716" cy="6010152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4F309-D543-614C-FB6C-B811EB7E472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DF47D37-4C7A-FC93-3040-B89CA993F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229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F139E4F-630D-0CE3-6486-34726824C3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952" y="139926"/>
            <a:ext cx="5813406" cy="599540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5813406" cy="599540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86614-BA11-12F4-534E-062DF234F34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2FE99FD-FD8C-5A9A-3271-E92CC71BD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DBE692-FF94-4904-BF2C-DE7EDB4B6C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2861" y="139925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94112" y="139925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BCE66-1AAF-5929-986F-C9DF42915A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DF906BF-2C15-DE50-2ECE-F497414F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033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1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3" y="1158949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49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CE81F91-DE2B-5066-F2D6-4A14623819D0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0" name="Picture 4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0F257C0-3229-6F4E-6CDC-DA7107977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20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1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3" y="1158949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49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9CDCCF-B1A3-0BD3-F880-213EC6D18726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B7A4B-2D9A-1BE7-F2EB-169BCDF0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240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B4E1E81E-B307-63A9-D5F1-92E735F14E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77316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E7A153-DC92-A3C9-9017-B3892D0177F2}"/>
              </a:ext>
            </a:extLst>
          </p:cNvPr>
          <p:cNvGrpSpPr/>
          <p:nvPr userDrawn="1"/>
        </p:nvGrpSpPr>
        <p:grpSpPr>
          <a:xfrm>
            <a:off x="1066110" y="1509713"/>
            <a:ext cx="2061249" cy="4054438"/>
            <a:chOff x="6687881" y="1158949"/>
            <a:chExt cx="2254102" cy="44337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ABCC83-AA54-A516-64B2-0392F45E32C5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203F7C-E965-3B7F-B83F-6663DEE22593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7E793DE4-754C-15C2-662A-31ED9F64A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03167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90EFA6-A9FD-A1A0-8FA0-ED5115C73CF6}"/>
              </a:ext>
            </a:extLst>
          </p:cNvPr>
          <p:cNvGrpSpPr/>
          <p:nvPr userDrawn="1"/>
        </p:nvGrpSpPr>
        <p:grpSpPr>
          <a:xfrm>
            <a:off x="3891961" y="1509713"/>
            <a:ext cx="2061249" cy="4054438"/>
            <a:chOff x="6687881" y="1158949"/>
            <a:chExt cx="2254102" cy="4433777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B53BFB1-B6B4-FAF2-CDF0-5CCD41702718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1088780-5994-D851-49D7-8A392DDF0A1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56C926E-1786-0CF4-685E-103AF8EF27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20423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219376-7EB5-21D3-7048-3FBC9304978E}"/>
              </a:ext>
            </a:extLst>
          </p:cNvPr>
          <p:cNvGrpSpPr/>
          <p:nvPr userDrawn="1"/>
        </p:nvGrpSpPr>
        <p:grpSpPr>
          <a:xfrm>
            <a:off x="6709217" y="1509713"/>
            <a:ext cx="2061249" cy="4054438"/>
            <a:chOff x="6687881" y="1158949"/>
            <a:chExt cx="2254102" cy="4433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D5C20FA-9957-9A4F-3570-8BE4E5F70C7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2CA178D-AC23-BBCE-A92B-A7E6E82284A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A9B5E663-96F4-9963-4311-CD3E987A42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47824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7D97A-765A-46D4-8802-BE4307450863}"/>
              </a:ext>
            </a:extLst>
          </p:cNvPr>
          <p:cNvGrpSpPr/>
          <p:nvPr userDrawn="1"/>
        </p:nvGrpSpPr>
        <p:grpSpPr>
          <a:xfrm>
            <a:off x="9536618" y="1509713"/>
            <a:ext cx="2061249" cy="4054438"/>
            <a:chOff x="6687881" y="1158949"/>
            <a:chExt cx="2254102" cy="443377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D33F8A87-6036-BA63-B44A-C6B0D06E8F53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0B154D2-A9DB-08CB-A3D2-83D200F2E995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E0029ED-2BCE-4D12-9065-116B8700E4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523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Title1 </a:t>
            </a:r>
            <a:endParaRPr lang="en-RO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195BDABC-77FD-AF7D-5879-97FB9C0D15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576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Title1 </a:t>
            </a:r>
            <a:endParaRPr lang="en-RO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65D63A1A-0E2A-2D8D-2D45-6BB4EF2C12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608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Title1 </a:t>
            </a:r>
            <a:endParaRPr lang="en-RO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A2C48CB8-10A2-1249-6CCF-86AD8EB466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9640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Title1 </a:t>
            </a:r>
            <a:endParaRPr lang="en-RO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1738F9-8C6C-0FB3-BEBE-63CDF62DCE9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03707CF-9E3F-4F4F-B551-092BC142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25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3437462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2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</a:t>
            </a:r>
            <a:endParaRPr lang="en-RO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2" y="5273656"/>
            <a:ext cx="10094509" cy="93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2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</a:t>
            </a:r>
            <a:endParaRPr lang="en-R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9D3E3-C2A2-6C50-957E-28D4480A71A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934807C-F6D3-F09B-A117-C5A215F0D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629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3437462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2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</a:t>
            </a:r>
            <a:endParaRPr lang="en-RO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2" y="5273656"/>
            <a:ext cx="10094509" cy="8469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2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</a:t>
            </a:r>
            <a:endParaRPr lang="en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7FA83-3F6C-0772-1269-2BDF669311F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C17CD-3C43-EFBA-2E50-FFA557C77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1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45" Type="http://schemas.openxmlformats.org/officeDocument/2006/relationships/slideLayout" Target="../slideLayouts/slideLayout69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68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slideLayout" Target="../slideLayouts/slideLayout67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46" Type="http://schemas.openxmlformats.org/officeDocument/2006/relationships/theme" Target="../theme/theme3.xml"/><Relationship Id="rId20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6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9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90.xml"/><Relationship Id="rId34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slideLayout" Target="../slideLayouts/slideLayout101.xml"/><Relationship Id="rId37" Type="http://schemas.openxmlformats.org/officeDocument/2006/relationships/slideLayout" Target="../slideLayouts/slideLayout106.xml"/><Relationship Id="rId40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36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0.xml"/><Relationship Id="rId44" Type="http://schemas.openxmlformats.org/officeDocument/2006/relationships/theme" Target="../theme/theme4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Relationship Id="rId35" Type="http://schemas.openxmlformats.org/officeDocument/2006/relationships/slideLayout" Target="../slideLayouts/slideLayout104.xml"/><Relationship Id="rId43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33" Type="http://schemas.openxmlformats.org/officeDocument/2006/relationships/slideLayout" Target="../slideLayouts/slideLayout102.xml"/><Relationship Id="rId38" Type="http://schemas.openxmlformats.org/officeDocument/2006/relationships/slideLayout" Target="../slideLayouts/slideLayout10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theme" Target="../theme/theme6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1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A82B1-30F4-5E11-98C0-DAEDBF81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1CE19-7FD7-13DA-449C-471714A0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40545-D721-28EB-CC2C-0260BBB90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9763-F9F9-4420-B69E-5C193F15836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C939-7874-53AE-FA90-761A09DA7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79497-DEFC-3CD8-1141-94B1F699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F89D-28B6-41FC-8884-D8143F0DD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87A5-41E3-2B4D-9577-8608C31F053A}" type="datetimeFigureOut">
              <a:rPr lang="en-RO" smtClean="0"/>
              <a:t>04/07/2025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3CA0-EB38-0C6C-6B5C-9DC8FD3A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2944-F9FC-A95D-924A-85E37902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EEE0-6CCE-FD46-A74F-B66F52B7568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43738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  <p:sldLayoutId id="2147483725" r:id="rId39"/>
    <p:sldLayoutId id="2147483726" r:id="rId40"/>
    <p:sldLayoutId id="2147483727" r:id="rId41"/>
    <p:sldLayoutId id="2147483728" r:id="rId42"/>
    <p:sldLayoutId id="2147483729" r:id="rId43"/>
    <p:sldLayoutId id="2147483730" r:id="rId44"/>
    <p:sldLayoutId id="2147483731" r:id="rId4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F89D-28B6-41FC-8884-D8143F0DD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87A5-41E3-2B4D-9577-8608C31F053A}" type="datetimeFigureOut">
              <a:rPr lang="en-RO" smtClean="0"/>
              <a:t>04/07/2025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3CA0-EB38-0C6C-6B5C-9DC8FD3A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2944-F9FC-A95D-924A-85E37902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EEE0-6CCE-FD46-A74F-B66F52B7568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22408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  <p:sldLayoutId id="2147483820" r:id="rId28"/>
    <p:sldLayoutId id="2147483821" r:id="rId29"/>
    <p:sldLayoutId id="2147483822" r:id="rId30"/>
    <p:sldLayoutId id="2147483823" r:id="rId31"/>
    <p:sldLayoutId id="2147483824" r:id="rId32"/>
    <p:sldLayoutId id="2147483825" r:id="rId33"/>
    <p:sldLayoutId id="2147483826" r:id="rId34"/>
    <p:sldLayoutId id="2147483827" r:id="rId35"/>
    <p:sldLayoutId id="2147483828" r:id="rId36"/>
    <p:sldLayoutId id="2147483829" r:id="rId37"/>
    <p:sldLayoutId id="2147483830" r:id="rId38"/>
    <p:sldLayoutId id="2147483831" r:id="rId39"/>
    <p:sldLayoutId id="2147483832" r:id="rId40"/>
    <p:sldLayoutId id="2147483833" r:id="rId41"/>
    <p:sldLayoutId id="2147483834" r:id="rId42"/>
    <p:sldLayoutId id="2147483835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3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74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F89D-28B6-41FC-8884-D8143F0DD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87A5-41E3-2B4D-9577-8608C31F053A}" type="datetimeFigureOut">
              <a:rPr lang="en-RO" smtClean="0"/>
              <a:t>04/07/2025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3CA0-EB38-0C6C-6B5C-9DC8FD3A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2944-F9FC-A95D-924A-85E37902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EEE0-6CCE-FD46-A74F-B66F52B7568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797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  <p:sldLayoutId id="2147483871" r:id="rId23"/>
    <p:sldLayoutId id="2147483872" r:id="rId24"/>
    <p:sldLayoutId id="2147483873" r:id="rId25"/>
    <p:sldLayoutId id="2147483874" r:id="rId26"/>
    <p:sldLayoutId id="2147483875" r:id="rId27"/>
    <p:sldLayoutId id="2147483876" r:id="rId28"/>
    <p:sldLayoutId id="2147483877" r:id="rId29"/>
    <p:sldLayoutId id="2147483878" r:id="rId30"/>
    <p:sldLayoutId id="2147483879" r:id="rId31"/>
    <p:sldLayoutId id="2147483880" r:id="rId32"/>
    <p:sldLayoutId id="2147483881" r:id="rId33"/>
    <p:sldLayoutId id="2147483882" r:id="rId34"/>
    <p:sldLayoutId id="2147483883" r:id="rId35"/>
    <p:sldLayoutId id="2147483884" r:id="rId36"/>
    <p:sldLayoutId id="2147483885" r:id="rId37"/>
    <p:sldLayoutId id="2147483886" r:id="rId38"/>
    <p:sldLayoutId id="2147483887" r:id="rId39"/>
    <p:sldLayoutId id="2147483888" r:id="rId40"/>
    <p:sldLayoutId id="2147483889" r:id="rId41"/>
    <p:sldLayoutId id="2147483891" r:id="rId42"/>
    <p:sldLayoutId id="2147483892" r:id="rId43"/>
    <p:sldLayoutId id="2147483893" r:id="rId44"/>
    <p:sldLayoutId id="2147483894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aportare_comercianti@returosgr.r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jpe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5.png"/><Relationship Id="rId7" Type="http://schemas.openxmlformats.org/officeDocument/2006/relationships/image" Target="../media/image6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.png"/><Relationship Id="rId5" Type="http://schemas.openxmlformats.org/officeDocument/2006/relationships/image" Target="../media/image27.png"/><Relationship Id="rId10" Type="http://schemas.openxmlformats.org/officeDocument/2006/relationships/image" Target="../media/image71.png"/><Relationship Id="rId4" Type="http://schemas.openxmlformats.org/officeDocument/2006/relationships/image" Target="../media/image26.png"/><Relationship Id="rId9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eclamatii-transport@returosgr.ro" TargetMode="External"/><Relationship Id="rId2" Type="http://schemas.openxmlformats.org/officeDocument/2006/relationships/hyperlink" Target="mailto:colectare@returosgr.ro" TargetMode="Externa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25.png"/><Relationship Id="rId7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73.png"/><Relationship Id="rId5" Type="http://schemas.openxmlformats.org/officeDocument/2006/relationships/image" Target="../media/image27.png"/><Relationship Id="rId10" Type="http://schemas.openxmlformats.org/officeDocument/2006/relationships/image" Target="../media/image68.png"/><Relationship Id="rId4" Type="http://schemas.openxmlformats.org/officeDocument/2006/relationships/image" Target="../media/image26.png"/><Relationship Id="rId9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ro/app/returo/id6478576112" TargetMode="External"/><Relationship Id="rId2" Type="http://schemas.openxmlformats.org/officeDocument/2006/relationships/hyperlink" Target="https://play.google.com/store/apps/details?id=com.sensoneo.reactnativereturo&amp;pli=1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reclamatii-transport@returosgr.ro" TargetMode="External"/><Relationship Id="rId4" Type="http://schemas.openxmlformats.org/officeDocument/2006/relationships/hyperlink" Target="mailto:colectare@returosgr.ro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turosgr.ro/info-producatori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28.png"/><Relationship Id="rId5" Type="http://schemas.openxmlformats.org/officeDocument/2006/relationships/image" Target="../media/image71.png"/><Relationship Id="rId4" Type="http://schemas.openxmlformats.org/officeDocument/2006/relationships/image" Target="../media/image33.png"/><Relationship Id="rId9" Type="http://schemas.openxmlformats.org/officeDocument/2006/relationships/hyperlink" Target="http://www.returosgr.ro/raportar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producatori@returosgr.ro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.png"/><Relationship Id="rId5" Type="http://schemas.openxmlformats.org/officeDocument/2006/relationships/image" Target="../media/image31.sv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38FA23-89AE-4CAC-8219-82D0CA917BC4}"/>
              </a:ext>
            </a:extLst>
          </p:cNvPr>
          <p:cNvSpPr txBox="1"/>
          <p:nvPr/>
        </p:nvSpPr>
        <p:spPr>
          <a:xfrm>
            <a:off x="1808125" y="2972400"/>
            <a:ext cx="857575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667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FLUXUL MONETAR </a:t>
            </a:r>
            <a:r>
              <a:rPr lang="ro-RO" sz="2667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ȘI </a:t>
            </a:r>
            <a:endParaRPr lang="en-US" sz="2667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  <a:p>
            <a:pPr algn="ctr" defTabSz="914446">
              <a:defRPr/>
            </a:pPr>
            <a:r>
              <a:rPr lang="ro-RO" sz="2667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TARIFUL DE GESTIONARE 2025</a:t>
            </a:r>
            <a:endParaRPr lang="en-US" sz="2667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14" name="Picture 13" descr="A logo for a radio station&#10;&#10;Description automatically generated">
            <a:extLst>
              <a:ext uri="{FF2B5EF4-FFF2-40B4-BE49-F238E27FC236}">
                <a16:creationId xmlns:a16="http://schemas.microsoft.com/office/drawing/2014/main" id="{7FD3C569-3DA7-C48E-5711-15504E1F8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8690" r="8371" b="22271"/>
          <a:stretch/>
        </p:blipFill>
        <p:spPr>
          <a:xfrm>
            <a:off x="3743827" y="414599"/>
            <a:ext cx="4516253" cy="18921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37CB85-348E-597F-6D24-A3672EE003F5}"/>
              </a:ext>
            </a:extLst>
          </p:cNvPr>
          <p:cNvSpPr txBox="1"/>
          <p:nvPr/>
        </p:nvSpPr>
        <p:spPr>
          <a:xfrm>
            <a:off x="4866027" y="2289948"/>
            <a:ext cx="2267788" cy="502766"/>
          </a:xfrm>
          <a:prstGeom prst="rect">
            <a:avLst/>
          </a:prstGeom>
          <a:solidFill>
            <a:srgbClr val="30B87C"/>
          </a:solidFill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667" dirty="0">
                <a:solidFill>
                  <a:prstClr val="white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EPISODUL 11: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D3CE0-039A-E963-2454-A65DDEC0777A}"/>
              </a:ext>
            </a:extLst>
          </p:cNvPr>
          <p:cNvSpPr txBox="1"/>
          <p:nvPr/>
        </p:nvSpPr>
        <p:spPr>
          <a:xfrm>
            <a:off x="2443558" y="4751101"/>
            <a:ext cx="7112726" cy="646331"/>
          </a:xfrm>
          <a:prstGeom prst="rect">
            <a:avLst/>
          </a:prstGeom>
          <a:solidFill>
            <a:srgbClr val="F5DB34"/>
          </a:solidFill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ro-RO" sz="3600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SESIUNEA ÎNCEPE ÎN CURÂND</a:t>
            </a:r>
            <a:endParaRPr lang="en-US" sz="3600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DB8CF-A689-5BE3-E5E0-EA2166E8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33"/>
          <a:stretch/>
        </p:blipFill>
        <p:spPr>
          <a:xfrm>
            <a:off x="10538635" y="0"/>
            <a:ext cx="1653365" cy="3947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DD8DB-7718-53CF-B9F2-C4C8064B24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99"/>
          <a:stretch/>
        </p:blipFill>
        <p:spPr>
          <a:xfrm>
            <a:off x="549344" y="3793090"/>
            <a:ext cx="1832974" cy="3064910"/>
          </a:xfrm>
          <a:prstGeom prst="rect">
            <a:avLst/>
          </a:prstGeom>
        </p:spPr>
      </p:pic>
      <p:pic>
        <p:nvPicPr>
          <p:cNvPr id="10" name="Picture 9" descr="A hand holding a yellow bottle&#10;&#10;Description automatically generated">
            <a:extLst>
              <a:ext uri="{FF2B5EF4-FFF2-40B4-BE49-F238E27FC236}">
                <a16:creationId xmlns:a16="http://schemas.microsoft.com/office/drawing/2014/main" id="{3EE6BE58-ED07-02E1-5B6F-21A9CA12A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739" y="3539774"/>
            <a:ext cx="3332345" cy="33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0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62916" y="323606"/>
            <a:ext cx="9551619" cy="38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Procesul de selecție competitivă / criterii de selecție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DE2C127C-4CCF-F275-111A-479CF3F93682}"/>
              </a:ext>
            </a:extLst>
          </p:cNvPr>
          <p:cNvSpPr txBox="1"/>
          <p:nvPr/>
        </p:nvSpPr>
        <p:spPr>
          <a:xfrm>
            <a:off x="155261" y="175207"/>
            <a:ext cx="707655" cy="583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E17E"/>
                </a:solidFill>
                <a:effectLst/>
                <a:uLnTx/>
                <a:uFillTx/>
                <a:latin typeface="DM Sans Bold" pitchFamily="2" charset="0"/>
                <a:ea typeface="+mn-ea"/>
                <a:cs typeface="+mn-cs"/>
              </a:rPr>
              <a:t>0</a:t>
            </a:r>
            <a:r>
              <a:rPr kumimoji="0" lang="ro-RO" sz="3600" b="0" i="0" u="none" strike="noStrike" kern="1200" cap="none" spc="0" normalizeH="0" baseline="0" noProof="0" dirty="0">
                <a:ln>
                  <a:noFill/>
                </a:ln>
                <a:solidFill>
                  <a:srgbClr val="00E17E"/>
                </a:solidFill>
                <a:effectLst/>
                <a:uLnTx/>
                <a:uFillTx/>
                <a:latin typeface="DM Sans Bold" pitchFamily="2" charset="0"/>
                <a:ea typeface="+mn-ea"/>
                <a:cs typeface="+mn-cs"/>
              </a:rPr>
              <a:t>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E17E"/>
                </a:solidFill>
                <a:effectLst/>
                <a:uLnTx/>
                <a:uFillTx/>
                <a:latin typeface="DM Sans Bold" pitchFamily="2" charset="0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EC1A422-EBA2-B42E-CAFE-6D3AB74C2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627078"/>
              </p:ext>
            </p:extLst>
          </p:nvPr>
        </p:nvGraphicFramePr>
        <p:xfrm>
          <a:off x="617870" y="1190961"/>
          <a:ext cx="5233582" cy="412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218FE4D-A793-A122-D4A6-509C8B61D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485753"/>
              </p:ext>
            </p:extLst>
          </p:nvPr>
        </p:nvGraphicFramePr>
        <p:xfrm>
          <a:off x="6625562" y="1190961"/>
          <a:ext cx="5233581" cy="4125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214370A2-ADE8-4D94-8919-537B1CF1C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631093"/>
              </p:ext>
            </p:extLst>
          </p:nvPr>
        </p:nvGraphicFramePr>
        <p:xfrm>
          <a:off x="2286535" y="5614375"/>
          <a:ext cx="8128000" cy="85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977288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62916" y="323606"/>
            <a:ext cx="10543206" cy="38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Procesul de selecție competitivă / sumarul rezultatului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 Bold"/>
              <a:ea typeface="+mn-ea"/>
              <a:cs typeface="+mn-cs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DE2C127C-4CCF-F275-111A-479CF3F93682}"/>
              </a:ext>
            </a:extLst>
          </p:cNvPr>
          <p:cNvSpPr txBox="1"/>
          <p:nvPr/>
        </p:nvSpPr>
        <p:spPr>
          <a:xfrm>
            <a:off x="155261" y="175207"/>
            <a:ext cx="707655" cy="583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E17E"/>
                </a:solidFill>
                <a:effectLst/>
                <a:uLnTx/>
                <a:uFillTx/>
                <a:latin typeface="DM Sans Bold" pitchFamily="2" charset="0"/>
                <a:ea typeface="+mn-ea"/>
                <a:cs typeface="+mn-cs"/>
              </a:rPr>
              <a:t>0</a:t>
            </a:r>
            <a:r>
              <a:rPr kumimoji="0" lang="ro-RO" sz="3600" b="0" i="0" u="none" strike="noStrike" kern="1200" cap="none" spc="0" normalizeH="0" baseline="0" noProof="0" dirty="0">
                <a:ln>
                  <a:noFill/>
                </a:ln>
                <a:solidFill>
                  <a:srgbClr val="00E17E"/>
                </a:solidFill>
                <a:effectLst/>
                <a:uLnTx/>
                <a:uFillTx/>
                <a:latin typeface="DM Sans Bold" pitchFamily="2" charset="0"/>
                <a:ea typeface="+mn-ea"/>
                <a:cs typeface="+mn-cs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E17E"/>
                </a:solidFill>
                <a:effectLst/>
                <a:uLnTx/>
                <a:uFillTx/>
                <a:latin typeface="DM Sans Bold" pitchFamily="2" charset="0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AD3E216-9772-44FC-9037-E4D5DDA87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698376"/>
              </p:ext>
            </p:extLst>
          </p:nvPr>
        </p:nvGraphicFramePr>
        <p:xfrm>
          <a:off x="253281" y="1030788"/>
          <a:ext cx="53101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B50CA0-D6F0-0D54-C794-29210BC20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164896"/>
              </p:ext>
            </p:extLst>
          </p:nvPr>
        </p:nvGraphicFramePr>
        <p:xfrm>
          <a:off x="6096000" y="1115727"/>
          <a:ext cx="53101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41017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C4F86-DBA6-6E3D-0ED8-E910DDFF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C844F885-90CF-9F94-7E37-37CD5F10381F}"/>
              </a:ext>
            </a:extLst>
          </p:cNvPr>
          <p:cNvSpPr txBox="1"/>
          <p:nvPr/>
        </p:nvSpPr>
        <p:spPr>
          <a:xfrm>
            <a:off x="2693441" y="193922"/>
            <a:ext cx="6805119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Tariful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de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gestionare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5CA6D-C623-E838-054D-C48D44E15535}"/>
              </a:ext>
            </a:extLst>
          </p:cNvPr>
          <p:cNvSpPr txBox="1"/>
          <p:nvPr/>
        </p:nvSpPr>
        <p:spPr>
          <a:xfrm>
            <a:off x="1132584" y="877086"/>
            <a:ext cx="1015919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Baza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legală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tarifului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gestionare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Ordinul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MMAP nr. 2202/10.10.2024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Monitorul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nr. 1029 din 14.10.2024.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Reglementează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calculul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tarifului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ambalajele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Sistemul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Garanție-Returnare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(SGR)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Definiția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tarifului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gestionare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plătită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Administratorul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SGR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transfer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bancar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către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Comercianți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Operatori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HoReCa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Stații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sortare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acordă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fiecare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unitate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ambalaj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SGR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preluată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conform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contractelor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încheiate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Scop: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acoperirea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costurilor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preluare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și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stocare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ambalajelor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Diferențierea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tarifului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funcție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Modalitatea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preluare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HoReCa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Tipul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ambalajului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SGR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(5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tipuri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prevăzute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metodologie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Frecvența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calculului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Tariful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calculat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singură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 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până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1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decembrie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anului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pentru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următor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31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6AA26-436B-2C72-E9A2-195E4020F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90F5C-5218-6AF2-C026-D6E95821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49B5608C-8EE4-65F3-E408-7C950D8AA693}"/>
              </a:ext>
            </a:extLst>
          </p:cNvPr>
          <p:cNvSpPr txBox="1"/>
          <p:nvPr/>
        </p:nvSpPr>
        <p:spPr>
          <a:xfrm>
            <a:off x="425303" y="321513"/>
            <a:ext cx="11632018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ts val="3300"/>
              </a:lnSpc>
            </a:pP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Principiile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calcul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ale </a:t>
            </a: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Tarifului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Gestionare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(Art. 10)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F95C0-58B7-279E-EDE7-C7FB5D30DBE9}"/>
              </a:ext>
            </a:extLst>
          </p:cNvPr>
          <p:cNvSpPr txBox="1"/>
          <p:nvPr/>
        </p:nvSpPr>
        <p:spPr>
          <a:xfrm>
            <a:off x="1050258" y="912272"/>
            <a:ext cx="1101798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b="1" dirty="0"/>
              <a:t>„Cost net” </a:t>
            </a:r>
            <a:r>
              <a:rPr lang="en-GB" b="1" dirty="0" err="1"/>
              <a:t>și</a:t>
            </a:r>
            <a:r>
              <a:rPr lang="en-GB" b="1" dirty="0"/>
              <a:t> „not-for-profit”</a:t>
            </a:r>
            <a:r>
              <a:rPr lang="en-GB" dirty="0"/>
              <a:t> – </a:t>
            </a:r>
            <a:r>
              <a:rPr lang="en-GB" dirty="0" err="1"/>
              <a:t>doar</a:t>
            </a:r>
            <a:r>
              <a:rPr lang="en-GB" dirty="0"/>
              <a:t> </a:t>
            </a:r>
            <a:r>
              <a:rPr lang="en-GB" dirty="0" err="1"/>
              <a:t>costurile</a:t>
            </a:r>
            <a:r>
              <a:rPr lang="en-GB" dirty="0"/>
              <a:t> </a:t>
            </a:r>
            <a:r>
              <a:rPr lang="en-GB" dirty="0" err="1"/>
              <a:t>reale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justificate</a:t>
            </a:r>
            <a:r>
              <a:rPr lang="en-GB" dirty="0"/>
              <a:t> sunt </a:t>
            </a:r>
            <a:r>
              <a:rPr lang="en-GB" dirty="0" err="1"/>
              <a:t>acoperite</a:t>
            </a:r>
            <a:r>
              <a:rPr lang="en-GB" dirty="0"/>
              <a:t>, conform </a:t>
            </a:r>
            <a:r>
              <a:rPr lang="en-GB" dirty="0" err="1"/>
              <a:t>legii</a:t>
            </a:r>
            <a:r>
              <a:rPr lang="en-GB" dirty="0"/>
              <a:t> </a:t>
            </a:r>
            <a:r>
              <a:rPr lang="en-GB" dirty="0" err="1"/>
              <a:t>nimeni</a:t>
            </a:r>
            <a:r>
              <a:rPr lang="en-GB" dirty="0"/>
              <a:t> nu </a:t>
            </a:r>
            <a:r>
              <a:rPr lang="en-GB" dirty="0" err="1"/>
              <a:t>trebuie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obtina</a:t>
            </a:r>
            <a:r>
              <a:rPr lang="en-GB" dirty="0"/>
              <a:t> un profit din </a:t>
            </a:r>
            <a:r>
              <a:rPr lang="en-GB" dirty="0" err="1"/>
              <a:t>aceasta</a:t>
            </a:r>
            <a:r>
              <a:rPr lang="en-GB" dirty="0"/>
              <a:t> </a:t>
            </a:r>
            <a:r>
              <a:rPr lang="en-GB" dirty="0" err="1"/>
              <a:t>activitate</a:t>
            </a:r>
            <a:r>
              <a:rPr lang="en-GB" dirty="0"/>
              <a:t> de </a:t>
            </a:r>
            <a:r>
              <a:rPr lang="en-GB" dirty="0" err="1"/>
              <a:t>colectare</a:t>
            </a:r>
            <a:r>
              <a:rPr lang="en-GB" dirty="0"/>
              <a:t> de la </a:t>
            </a:r>
            <a:r>
              <a:rPr lang="en-GB" dirty="0" err="1"/>
              <a:t>consumatori</a:t>
            </a:r>
            <a:r>
              <a:rPr lang="en-GB" dirty="0"/>
              <a:t> </a:t>
            </a:r>
          </a:p>
          <a:p>
            <a:pPr marL="457200" indent="-457200">
              <a:buAutoNum type="arabicPeriod"/>
            </a:pPr>
            <a:endParaRPr lang="en-GB" dirty="0"/>
          </a:p>
          <a:p>
            <a:pPr>
              <a:buNone/>
            </a:pPr>
            <a:r>
              <a:rPr lang="en-GB" dirty="0"/>
              <a:t>2. Se </a:t>
            </a:r>
            <a:r>
              <a:rPr lang="en-GB" dirty="0" err="1"/>
              <a:t>folosesc</a:t>
            </a:r>
            <a:r>
              <a:rPr lang="en-GB" dirty="0"/>
              <a:t> </a:t>
            </a:r>
            <a:r>
              <a:rPr lang="en-GB" b="1" dirty="0" err="1"/>
              <a:t>costuri</a:t>
            </a:r>
            <a:r>
              <a:rPr lang="en-GB" b="1" dirty="0"/>
              <a:t> </a:t>
            </a:r>
            <a:r>
              <a:rPr lang="en-GB" b="1" dirty="0" err="1"/>
              <a:t>medii</a:t>
            </a:r>
            <a:r>
              <a:rPr lang="en-GB" b="1" dirty="0"/>
              <a:t> </a:t>
            </a:r>
            <a:r>
              <a:rPr lang="en-GB" b="1" dirty="0" err="1"/>
              <a:t>anuale</a:t>
            </a:r>
            <a:r>
              <a:rPr lang="en-GB" dirty="0"/>
              <a:t>, nu </a:t>
            </a:r>
            <a:r>
              <a:rPr lang="en-GB" dirty="0" err="1"/>
              <a:t>individuale</a:t>
            </a:r>
            <a:r>
              <a:rPr lang="en-GB" dirty="0"/>
              <a:t> pe </a:t>
            </a:r>
            <a:r>
              <a:rPr lang="en-GB" dirty="0" err="1"/>
              <a:t>comerciant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arie</a:t>
            </a:r>
            <a:r>
              <a:rPr lang="en-GB" dirty="0"/>
              <a:t> </a:t>
            </a:r>
            <a:r>
              <a:rPr lang="en-GB" dirty="0" err="1"/>
              <a:t>geografica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3.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colectarea</a:t>
            </a:r>
            <a:r>
              <a:rPr lang="en-GB" dirty="0"/>
              <a:t> </a:t>
            </a:r>
            <a:r>
              <a:rPr lang="en-GB" dirty="0" err="1"/>
              <a:t>automată</a:t>
            </a:r>
            <a:r>
              <a:rPr lang="en-GB" dirty="0"/>
              <a:t>, </a:t>
            </a:r>
            <a:r>
              <a:rPr lang="en-GB" dirty="0" err="1"/>
              <a:t>calculul</a:t>
            </a:r>
            <a:r>
              <a:rPr lang="en-GB" dirty="0"/>
              <a:t> </a:t>
            </a:r>
            <a:r>
              <a:rPr lang="en-GB" dirty="0" err="1"/>
              <a:t>tarifului</a:t>
            </a:r>
            <a:r>
              <a:rPr lang="en-GB" dirty="0"/>
              <a:t> de </a:t>
            </a:r>
            <a:r>
              <a:rPr lang="en-GB" dirty="0" err="1"/>
              <a:t>gestionare</a:t>
            </a:r>
            <a:r>
              <a:rPr lang="en-GB" dirty="0"/>
              <a:t> se </a:t>
            </a:r>
            <a:r>
              <a:rPr lang="en-GB" dirty="0" err="1"/>
              <a:t>va</a:t>
            </a:r>
            <a:r>
              <a:rPr lang="en-GB" dirty="0"/>
              <a:t> face </a:t>
            </a:r>
            <a:r>
              <a:rPr lang="en-GB" dirty="0" err="1"/>
              <a:t>pentru</a:t>
            </a:r>
            <a:r>
              <a:rPr lang="en-GB" dirty="0"/>
              <a:t>:</a:t>
            </a:r>
          </a:p>
          <a:p>
            <a:pPr>
              <a:buNone/>
            </a:pPr>
            <a:r>
              <a:rPr lang="en-GB" dirty="0"/>
              <a:t>• RVM </a:t>
            </a:r>
            <a:r>
              <a:rPr lang="en-GB" b="1" dirty="0" err="1"/>
              <a:t>eficient</a:t>
            </a:r>
            <a:r>
              <a:rPr lang="en-GB" dirty="0"/>
              <a:t> (</a:t>
            </a:r>
            <a:r>
              <a:rPr lang="en-GB" dirty="0" err="1"/>
              <a:t>primele</a:t>
            </a:r>
            <a:r>
              <a:rPr lang="en-GB" dirty="0"/>
              <a:t> 1/3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performante</a:t>
            </a:r>
            <a:r>
              <a:rPr lang="en-GB" dirty="0"/>
              <a:t>)</a:t>
            </a:r>
          </a:p>
          <a:p>
            <a:pPr>
              <a:buNone/>
            </a:pPr>
            <a:r>
              <a:rPr lang="en-GB" dirty="0"/>
              <a:t>• Minimum 1.000 </a:t>
            </a:r>
            <a:r>
              <a:rPr lang="en-GB" dirty="0" err="1"/>
              <a:t>puncte</a:t>
            </a:r>
            <a:r>
              <a:rPr lang="en-GB" dirty="0"/>
              <a:t> de </a:t>
            </a:r>
            <a:r>
              <a:rPr lang="en-GB" dirty="0" err="1"/>
              <a:t>returnare</a:t>
            </a:r>
            <a:r>
              <a:rPr lang="en-GB" dirty="0"/>
              <a:t> </a:t>
            </a:r>
            <a:r>
              <a:rPr lang="en-GB" dirty="0" err="1"/>
              <a:t>analizate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4. </a:t>
            </a:r>
            <a:r>
              <a:rPr lang="en-GB" dirty="0" err="1"/>
              <a:t>Costul</a:t>
            </a:r>
            <a:r>
              <a:rPr lang="en-GB" dirty="0"/>
              <a:t> </a:t>
            </a:r>
            <a:r>
              <a:rPr lang="en-GB" dirty="0" err="1"/>
              <a:t>suprafetei</a:t>
            </a:r>
            <a:r>
              <a:rPr lang="en-GB" dirty="0"/>
              <a:t>: </a:t>
            </a:r>
          </a:p>
          <a:p>
            <a:pPr>
              <a:buNone/>
            </a:pPr>
            <a:r>
              <a:rPr lang="en-GB" dirty="0"/>
              <a:t>• </a:t>
            </a:r>
            <a:r>
              <a:rPr lang="en-GB" b="1" dirty="0" err="1"/>
              <a:t>Chirie</a:t>
            </a:r>
            <a:r>
              <a:rPr lang="en-GB" b="1" dirty="0"/>
              <a:t> </a:t>
            </a:r>
            <a:r>
              <a:rPr lang="en-GB" b="1" dirty="0" err="1"/>
              <a:t>medie</a:t>
            </a:r>
            <a:r>
              <a:rPr lang="en-GB" b="1" dirty="0"/>
              <a:t> </a:t>
            </a:r>
            <a:r>
              <a:rPr lang="en-GB" b="1" dirty="0" err="1"/>
              <a:t>națională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magazine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depozite</a:t>
            </a:r>
            <a:r>
              <a:rPr lang="en-GB" dirty="0"/>
              <a:t> </a:t>
            </a:r>
            <a:r>
              <a:rPr lang="en-GB" dirty="0" err="1"/>
              <a:t>alimentare</a:t>
            </a:r>
            <a:r>
              <a:rPr lang="en-GB" dirty="0"/>
              <a:t>, </a:t>
            </a:r>
            <a:r>
              <a:rPr lang="en-GB" dirty="0" err="1"/>
              <a:t>considerand</a:t>
            </a:r>
            <a:r>
              <a:rPr lang="en-GB" dirty="0"/>
              <a:t> ca </a:t>
            </a:r>
            <a:r>
              <a:rPr lang="en-GB" dirty="0" err="1"/>
              <a:t>toate</a:t>
            </a:r>
            <a:r>
              <a:rPr lang="en-GB" dirty="0"/>
              <a:t> RVM urile sunt </a:t>
            </a:r>
            <a:r>
              <a:rPr lang="en-GB" dirty="0" err="1"/>
              <a:t>amplasate</a:t>
            </a:r>
            <a:r>
              <a:rPr lang="en-GB" dirty="0"/>
              <a:t> in interior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5. </a:t>
            </a:r>
            <a:r>
              <a:rPr lang="en-GB" dirty="0" err="1"/>
              <a:t>Costuri</a:t>
            </a:r>
            <a:r>
              <a:rPr lang="en-GB" dirty="0"/>
              <a:t> de personal:</a:t>
            </a:r>
          </a:p>
          <a:p>
            <a:pPr>
              <a:buNone/>
            </a:pPr>
            <a:r>
              <a:rPr lang="en-GB" dirty="0"/>
              <a:t>• </a:t>
            </a:r>
            <a:r>
              <a:rPr lang="en-GB" b="1" dirty="0" err="1"/>
              <a:t>Statistici</a:t>
            </a:r>
            <a:r>
              <a:rPr lang="en-GB" b="1" dirty="0"/>
              <a:t> </a:t>
            </a:r>
            <a:r>
              <a:rPr lang="en-GB" b="1" dirty="0" err="1"/>
              <a:t>oficiale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funcțiile</a:t>
            </a:r>
            <a:r>
              <a:rPr lang="en-GB" dirty="0"/>
              <a:t> de </a:t>
            </a:r>
            <a:r>
              <a:rPr lang="en-GB" dirty="0" err="1"/>
              <a:t>vânzător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ospătar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6. </a:t>
            </a:r>
            <a:r>
              <a:rPr lang="en-GB" dirty="0" err="1"/>
              <a:t>Suprafața</a:t>
            </a:r>
            <a:r>
              <a:rPr lang="en-GB" dirty="0"/>
              <a:t> RVM-</a:t>
            </a:r>
            <a:r>
              <a:rPr lang="en-GB" dirty="0" err="1"/>
              <a:t>ului</a:t>
            </a:r>
            <a:r>
              <a:rPr lang="en-GB" dirty="0"/>
              <a:t>:</a:t>
            </a:r>
          </a:p>
          <a:p>
            <a:pPr>
              <a:buNone/>
            </a:pPr>
            <a:r>
              <a:rPr lang="en-GB" dirty="0"/>
              <a:t>• Conform </a:t>
            </a:r>
            <a:r>
              <a:rPr lang="en-GB" dirty="0" err="1"/>
              <a:t>specificațiilor</a:t>
            </a:r>
            <a:r>
              <a:rPr lang="en-GB" dirty="0"/>
              <a:t> </a:t>
            </a:r>
            <a:r>
              <a:rPr lang="en-GB" dirty="0" err="1"/>
              <a:t>tehnice</a:t>
            </a:r>
            <a:r>
              <a:rPr lang="en-GB" dirty="0"/>
              <a:t> ale </a:t>
            </a:r>
            <a:r>
              <a:rPr lang="en-GB" dirty="0" err="1"/>
              <a:t>producătorului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7. </a:t>
            </a:r>
            <a:r>
              <a:rPr lang="en-GB" dirty="0" err="1"/>
              <a:t>Spațiu</a:t>
            </a:r>
            <a:r>
              <a:rPr lang="en-GB" dirty="0"/>
              <a:t> de </a:t>
            </a:r>
            <a:r>
              <a:rPr lang="en-GB" dirty="0" err="1"/>
              <a:t>depozitare</a:t>
            </a:r>
            <a:r>
              <a:rPr lang="en-GB" dirty="0"/>
              <a:t>:</a:t>
            </a:r>
          </a:p>
          <a:p>
            <a:r>
              <a:rPr lang="en-GB" dirty="0"/>
              <a:t>• </a:t>
            </a:r>
            <a:r>
              <a:rPr lang="en-GB" dirty="0" err="1"/>
              <a:t>Calculat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funcție</a:t>
            </a:r>
            <a:r>
              <a:rPr lang="en-GB" dirty="0"/>
              <a:t> de </a:t>
            </a:r>
            <a:r>
              <a:rPr lang="en-GB" b="1" dirty="0" err="1"/>
              <a:t>numărul</a:t>
            </a:r>
            <a:r>
              <a:rPr lang="en-GB" b="1" dirty="0"/>
              <a:t> </a:t>
            </a:r>
            <a:r>
              <a:rPr lang="en-GB" b="1" dirty="0" err="1"/>
              <a:t>mediu</a:t>
            </a:r>
            <a:r>
              <a:rPr lang="en-GB" b="1" dirty="0"/>
              <a:t> de </a:t>
            </a:r>
            <a:r>
              <a:rPr lang="en-GB" b="1" dirty="0" err="1"/>
              <a:t>ambalaje</a:t>
            </a:r>
            <a:r>
              <a:rPr lang="en-GB" b="1" dirty="0"/>
              <a:t> </a:t>
            </a:r>
            <a:r>
              <a:rPr lang="en-GB" b="1" dirty="0" err="1"/>
              <a:t>colectate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b="1" dirty="0" err="1"/>
              <a:t>frecvența</a:t>
            </a:r>
            <a:r>
              <a:rPr lang="en-GB" b="1" dirty="0"/>
              <a:t> </a:t>
            </a:r>
            <a:r>
              <a:rPr lang="en-GB" b="1" dirty="0" err="1"/>
              <a:t>ridicărilor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82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BCE179-03FA-B219-3292-23A4FE9B3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1" y="1228110"/>
            <a:ext cx="9809018" cy="5254409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41CF86D6-C938-300E-0E29-D1D081495BC0}"/>
              </a:ext>
            </a:extLst>
          </p:cNvPr>
          <p:cNvSpPr txBox="1"/>
          <p:nvPr/>
        </p:nvSpPr>
        <p:spPr>
          <a:xfrm>
            <a:off x="120503" y="201197"/>
            <a:ext cx="11632018" cy="90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ts val="3300"/>
              </a:lnSpc>
            </a:pP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Componentele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de Cost ale </a:t>
            </a: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Tarifului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Gestionare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conform </a:t>
            </a: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metodologie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219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AFCF4-220E-8C1A-DCC4-5ADC3EDE1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781A1368-3EB6-FFA3-1A55-590E4D061661}"/>
              </a:ext>
            </a:extLst>
          </p:cNvPr>
          <p:cNvSpPr txBox="1"/>
          <p:nvPr/>
        </p:nvSpPr>
        <p:spPr>
          <a:xfrm>
            <a:off x="338436" y="233763"/>
            <a:ext cx="12106993" cy="168463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Sursele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de date </a:t>
            </a: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utilizate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in </a:t>
            </a: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calculul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Tarifului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Gestionare</a:t>
            </a: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AFA31-C5B1-A322-8680-6597D0980838}"/>
              </a:ext>
            </a:extLst>
          </p:cNvPr>
          <p:cNvSpPr txBox="1"/>
          <p:nvPr/>
        </p:nvSpPr>
        <p:spPr>
          <a:xfrm>
            <a:off x="802609" y="1583724"/>
            <a:ext cx="5981278" cy="3690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defPPr>
              <a:defRPr lang="en-US"/>
            </a:defPPr>
            <a:lvl1pPr>
              <a:lnSpc>
                <a:spcPct val="150000"/>
              </a:lnSpc>
              <a:buNone/>
              <a:defRPr sz="2400"/>
            </a:lvl1pPr>
          </a:lstStyle>
          <a:p>
            <a:pPr>
              <a:buNone/>
            </a:pPr>
            <a:r>
              <a:rPr lang="en-GB" sz="1800" b="1" dirty="0" err="1"/>
              <a:t>Răspunsuri</a:t>
            </a:r>
            <a:r>
              <a:rPr lang="en-GB" sz="1800" b="1" dirty="0"/>
              <a:t> </a:t>
            </a:r>
            <a:r>
              <a:rPr lang="en-GB" sz="1800" b="1" dirty="0" err="1"/>
              <a:t>colectate</a:t>
            </a:r>
            <a:r>
              <a:rPr lang="en-GB" sz="1800" b="1" dirty="0"/>
              <a:t> de la:</a:t>
            </a:r>
            <a:endParaRPr lang="en-GB" sz="1800" dirty="0"/>
          </a:p>
          <a:p>
            <a:pPr>
              <a:buNone/>
            </a:pPr>
            <a:r>
              <a:rPr lang="en-GB" sz="1800" dirty="0"/>
              <a:t>• </a:t>
            </a:r>
            <a:r>
              <a:rPr lang="en-GB" sz="1800" dirty="0" err="1"/>
              <a:t>Comercianți</a:t>
            </a:r>
            <a:r>
              <a:rPr lang="en-GB" sz="1800" dirty="0"/>
              <a:t> (1.255 </a:t>
            </a:r>
            <a:r>
              <a:rPr lang="en-GB" sz="1800" dirty="0" err="1"/>
              <a:t>puncte</a:t>
            </a:r>
            <a:r>
              <a:rPr lang="en-GB" sz="1800" dirty="0"/>
              <a:t>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automate de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preluare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RO" sz="1400" dirty="0">
                <a:effectLst/>
              </a:rPr>
              <a:t> </a:t>
            </a:r>
            <a:r>
              <a:rPr lang="en-GB" sz="1800" dirty="0"/>
              <a:t>1.485 </a:t>
            </a:r>
            <a:r>
              <a:rPr lang="en-GB" sz="1800" dirty="0" err="1"/>
              <a:t>puncte</a:t>
            </a:r>
            <a:r>
              <a:rPr lang="en-GB" sz="1800" dirty="0"/>
              <a:t> </a:t>
            </a:r>
            <a:r>
              <a:rPr lang="en-GB" sz="1800" dirty="0" err="1"/>
              <a:t>manuale</a:t>
            </a:r>
            <a:r>
              <a:rPr lang="en-GB" sz="1800" dirty="0"/>
              <a:t>, 1.000 HoReCa)</a:t>
            </a:r>
          </a:p>
          <a:p>
            <a:pPr>
              <a:buNone/>
            </a:pPr>
            <a:r>
              <a:rPr lang="en-GB" sz="1800" dirty="0"/>
              <a:t>• </a:t>
            </a:r>
            <a:r>
              <a:rPr lang="en-GB" sz="1800" dirty="0" err="1"/>
              <a:t>Producători</a:t>
            </a:r>
            <a:r>
              <a:rPr lang="en-GB" sz="1800" dirty="0"/>
              <a:t>/</a:t>
            </a:r>
            <a:r>
              <a:rPr lang="en-GB" sz="1800" dirty="0" err="1"/>
              <a:t>furnizori</a:t>
            </a:r>
            <a:r>
              <a:rPr lang="en-GB" sz="1800" dirty="0"/>
              <a:t> de RVM-</a:t>
            </a:r>
            <a:r>
              <a:rPr lang="en-GB" sz="1800" dirty="0" err="1"/>
              <a:t>uri</a:t>
            </a:r>
            <a:r>
              <a:rPr lang="en-GB" sz="1800" dirty="0"/>
              <a:t> (1.255 </a:t>
            </a:r>
            <a:r>
              <a:rPr lang="en-GB" sz="1800" dirty="0" err="1"/>
              <a:t>echipamente</a:t>
            </a:r>
            <a:r>
              <a:rPr lang="en-GB" sz="1800" dirty="0"/>
              <a:t> </a:t>
            </a:r>
            <a:r>
              <a:rPr lang="en-GB" sz="1800" dirty="0" err="1"/>
              <a:t>analizate</a:t>
            </a:r>
            <a:r>
              <a:rPr lang="en-GB" sz="1800" dirty="0"/>
              <a:t>)</a:t>
            </a:r>
          </a:p>
          <a:p>
            <a:pPr>
              <a:buNone/>
            </a:pPr>
            <a:r>
              <a:rPr lang="en-GB" sz="1800" dirty="0"/>
              <a:t>• RetuRO (</a:t>
            </a:r>
            <a:r>
              <a:rPr lang="en-GB" sz="1800" dirty="0" err="1"/>
              <a:t>fluxuri</a:t>
            </a:r>
            <a:r>
              <a:rPr lang="en-GB" sz="1800" dirty="0"/>
              <a:t>, Cantitati </a:t>
            </a:r>
            <a:r>
              <a:rPr lang="en-GB" sz="1800" dirty="0" err="1"/>
              <a:t>efectiv</a:t>
            </a:r>
            <a:r>
              <a:rPr lang="en-GB" sz="1800" dirty="0"/>
              <a:t> </a:t>
            </a:r>
            <a:r>
              <a:rPr lang="en-GB" sz="1800" dirty="0" err="1"/>
              <a:t>colectate</a:t>
            </a:r>
            <a:r>
              <a:rPr lang="en-GB" sz="1800" dirty="0"/>
              <a:t> de </a:t>
            </a:r>
            <a:r>
              <a:rPr lang="en-GB" sz="1800" dirty="0" err="1"/>
              <a:t>fiecare</a:t>
            </a:r>
            <a:r>
              <a:rPr lang="en-GB" sz="1800" dirty="0"/>
              <a:t> </a:t>
            </a:r>
            <a:r>
              <a:rPr lang="en-GB" sz="1800" dirty="0" err="1"/>
              <a:t>punct</a:t>
            </a:r>
            <a:r>
              <a:rPr lang="en-GB" sz="1800" dirty="0"/>
              <a:t> de </a:t>
            </a:r>
            <a:r>
              <a:rPr lang="en-GB" sz="1800" dirty="0" err="1"/>
              <a:t>returanre</a:t>
            </a:r>
            <a:r>
              <a:rPr lang="en-GB" sz="1800" dirty="0"/>
              <a:t>)</a:t>
            </a:r>
          </a:p>
          <a:p>
            <a:pPr>
              <a:buNone/>
            </a:pPr>
            <a:endParaRPr lang="en-GB" sz="1800" dirty="0"/>
          </a:p>
          <a:p>
            <a:pPr>
              <a:buNone/>
            </a:pPr>
            <a:r>
              <a:rPr lang="en-GB" sz="1800" b="1" dirty="0"/>
              <a:t>Date </a:t>
            </a:r>
            <a:r>
              <a:rPr lang="en-GB" sz="1800" b="1" dirty="0" err="1"/>
              <a:t>oficiale</a:t>
            </a:r>
            <a:r>
              <a:rPr lang="en-GB" sz="1800" b="1" dirty="0"/>
              <a:t> </a:t>
            </a:r>
            <a:r>
              <a:rPr lang="en-GB" sz="1800" b="1" dirty="0" err="1"/>
              <a:t>și</a:t>
            </a:r>
            <a:r>
              <a:rPr lang="en-GB" sz="1800" b="1" dirty="0"/>
              <a:t> </a:t>
            </a:r>
            <a:r>
              <a:rPr lang="en-GB" sz="1800" b="1" dirty="0" err="1"/>
              <a:t>studii</a:t>
            </a:r>
            <a:r>
              <a:rPr lang="en-GB" sz="1800" b="1" dirty="0"/>
              <a:t>:</a:t>
            </a:r>
            <a:endParaRPr lang="en-GB" sz="1800" dirty="0"/>
          </a:p>
          <a:p>
            <a:pPr>
              <a:buNone/>
            </a:pPr>
            <a:r>
              <a:rPr lang="en-GB" sz="1800" dirty="0"/>
              <a:t>• INS, BNR (</a:t>
            </a:r>
            <a:r>
              <a:rPr lang="en-GB" sz="1800" dirty="0" err="1"/>
              <a:t>salarii</a:t>
            </a:r>
            <a:r>
              <a:rPr lang="en-GB" sz="1800" dirty="0"/>
              <a:t>, </a:t>
            </a:r>
            <a:r>
              <a:rPr lang="en-GB" sz="1800" dirty="0" err="1"/>
              <a:t>dobânzi</a:t>
            </a:r>
            <a:r>
              <a:rPr lang="en-GB" sz="1800" dirty="0"/>
              <a:t>, curs </a:t>
            </a:r>
            <a:r>
              <a:rPr lang="en-GB" sz="1800" dirty="0" err="1"/>
              <a:t>valutar</a:t>
            </a:r>
            <a:r>
              <a:rPr lang="en-GB" sz="1800" dirty="0"/>
              <a:t>)</a:t>
            </a:r>
          </a:p>
          <a:p>
            <a:pPr>
              <a:buNone/>
            </a:pPr>
            <a:r>
              <a:rPr lang="en-GB" sz="1800" dirty="0"/>
              <a:t>• </a:t>
            </a:r>
            <a:r>
              <a:rPr lang="en-GB" sz="1800" dirty="0" err="1"/>
              <a:t>Studiu</a:t>
            </a:r>
            <a:r>
              <a:rPr lang="en-GB" sz="1800" dirty="0"/>
              <a:t> PwC </a:t>
            </a:r>
            <a:r>
              <a:rPr lang="en-GB" sz="1800" dirty="0" err="1"/>
              <a:t>despre</a:t>
            </a:r>
            <a:r>
              <a:rPr lang="en-GB" sz="1800" dirty="0"/>
              <a:t> </a:t>
            </a:r>
            <a:r>
              <a:rPr lang="en-GB" sz="1800" dirty="0" err="1"/>
              <a:t>chirii</a:t>
            </a:r>
            <a:r>
              <a:rPr lang="en-GB" sz="1800" dirty="0"/>
              <a:t>, </a:t>
            </a:r>
            <a:r>
              <a:rPr lang="en-GB" sz="1800" dirty="0" err="1"/>
              <a:t>dobanzi</a:t>
            </a:r>
            <a:r>
              <a:rPr lang="en-GB" sz="1800" dirty="0"/>
              <a:t> </a:t>
            </a:r>
            <a:r>
              <a:rPr lang="en-GB" sz="1800" dirty="0" err="1"/>
              <a:t>și</a:t>
            </a:r>
            <a:r>
              <a:rPr lang="en-GB" sz="1800" dirty="0"/>
              <a:t> </a:t>
            </a:r>
            <a:r>
              <a:rPr lang="en-GB" sz="1800" dirty="0" err="1"/>
              <a:t>timpi</a:t>
            </a:r>
            <a:r>
              <a:rPr lang="en-GB" sz="1800" dirty="0"/>
              <a:t> de </a:t>
            </a:r>
            <a:r>
              <a:rPr lang="en-GB" sz="1800" dirty="0" err="1"/>
              <a:t>lucru</a:t>
            </a:r>
            <a:r>
              <a:rPr lang="en-GB" sz="1800" dirty="0"/>
              <a:t> (TMS)</a:t>
            </a:r>
          </a:p>
          <a:p>
            <a:r>
              <a:rPr lang="en-GB" sz="1800" dirty="0"/>
              <a:t>• </a:t>
            </a:r>
            <a:r>
              <a:rPr lang="en-GB" sz="1800" dirty="0" err="1"/>
              <a:t>Evaluări</a:t>
            </a:r>
            <a:r>
              <a:rPr lang="en-GB" sz="1800" dirty="0"/>
              <a:t> </a:t>
            </a:r>
            <a:r>
              <a:rPr lang="en-GB" sz="1800" dirty="0" err="1"/>
              <a:t>independente</a:t>
            </a:r>
            <a:r>
              <a:rPr lang="en-GB" sz="1800" dirty="0"/>
              <a:t> </a:t>
            </a:r>
            <a:r>
              <a:rPr lang="en-GB" sz="1800" dirty="0" err="1"/>
              <a:t>pentru</a:t>
            </a:r>
            <a:r>
              <a:rPr lang="en-GB" sz="1800" dirty="0"/>
              <a:t> </a:t>
            </a:r>
            <a:r>
              <a:rPr lang="en-GB" sz="1800" dirty="0" err="1"/>
              <a:t>validarea</a:t>
            </a:r>
            <a:r>
              <a:rPr lang="en-GB" sz="1800" dirty="0"/>
              <a:t> </a:t>
            </a:r>
            <a:r>
              <a:rPr lang="en-GB" sz="1800" dirty="0" err="1"/>
              <a:t>informațiilor</a:t>
            </a:r>
            <a:endParaRPr lang="en-GB" sz="1800" dirty="0"/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650B807-69E4-E745-E33E-FFC9DA2E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0B961AA-580A-D490-E34A-39CD8A0F689B}"/>
              </a:ext>
            </a:extLst>
          </p:cNvPr>
          <p:cNvGrpSpPr/>
          <p:nvPr/>
        </p:nvGrpSpPr>
        <p:grpSpPr>
          <a:xfrm>
            <a:off x="7042690" y="1583724"/>
            <a:ext cx="4810874" cy="4379514"/>
            <a:chOff x="7031059" y="771297"/>
            <a:chExt cx="4810874" cy="4379514"/>
          </a:xfrm>
        </p:grpSpPr>
        <p:pic>
          <p:nvPicPr>
            <p:cNvPr id="6" name="Picture 5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8260224-5FD6-EC9B-A4F7-70D94477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241" y="771297"/>
              <a:ext cx="4356309" cy="3289014"/>
            </a:xfrm>
            <a:prstGeom prst="rect">
              <a:avLst/>
            </a:prstGeom>
          </p:spPr>
        </p:pic>
        <p:pic>
          <p:nvPicPr>
            <p:cNvPr id="7" name="Picture 6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52B22D96-75F4-965A-7F06-6C23C60D3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0836"/>
            <a:stretch/>
          </p:blipFill>
          <p:spPr>
            <a:xfrm>
              <a:off x="7031059" y="3570294"/>
              <a:ext cx="4810874" cy="1580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8122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6925D-42C5-508C-0B51-0A02CDD5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61F6D-0333-56DF-C41B-D38FAABD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050" y="6259395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6577F7EE-7F6A-05F3-3DA5-3671654C33D1}"/>
              </a:ext>
            </a:extLst>
          </p:cNvPr>
          <p:cNvSpPr txBox="1"/>
          <p:nvPr/>
        </p:nvSpPr>
        <p:spPr>
          <a:xfrm>
            <a:off x="338436" y="193922"/>
            <a:ext cx="11091563" cy="5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Activitățile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măsurate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în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cadrul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Time &amp; Motion Study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19B80-F99B-109F-CBC6-3774C05D1A87}"/>
              </a:ext>
            </a:extLst>
          </p:cNvPr>
          <p:cNvSpPr txBox="1"/>
          <p:nvPr/>
        </p:nvSpPr>
        <p:spPr>
          <a:xfrm>
            <a:off x="885733" y="945393"/>
            <a:ext cx="11159217" cy="551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>
              <a:lnSpc>
                <a:spcPct val="150000"/>
              </a:lnSpc>
              <a:buNone/>
              <a:defRPr b="1"/>
            </a:lvl1pPr>
          </a:lstStyle>
          <a:p>
            <a:pPr>
              <a:buNone/>
            </a:pPr>
            <a:r>
              <a:rPr lang="en-GB" sz="1400" b="0" dirty="0"/>
              <a:t>a</a:t>
            </a:r>
            <a:r>
              <a:rPr lang="en-GB" sz="1400" dirty="0"/>
              <a:t>) </a:t>
            </a:r>
            <a:r>
              <a:rPr lang="en-GB" sz="1400" dirty="0" err="1"/>
              <a:t>Tsr</a:t>
            </a:r>
            <a:r>
              <a:rPr lang="en-GB" sz="1400" dirty="0"/>
              <a:t> sac </a:t>
            </a:r>
            <a:r>
              <a:rPr lang="en-GB" sz="1400" b="0" dirty="0"/>
              <a:t>– </a:t>
            </a:r>
            <a:r>
              <a:rPr lang="en-GB" sz="1400" b="0" dirty="0" err="1"/>
              <a:t>reprezintă</a:t>
            </a:r>
            <a:r>
              <a:rPr lang="en-GB" sz="1400" b="0" dirty="0"/>
              <a:t> </a:t>
            </a:r>
            <a:r>
              <a:rPr lang="en-GB" sz="1400" b="0" dirty="0" err="1"/>
              <a:t>timpul</a:t>
            </a:r>
            <a:r>
              <a:rPr lang="en-GB" sz="1400" b="0" dirty="0"/>
              <a:t> </a:t>
            </a:r>
            <a:r>
              <a:rPr lang="en-GB" sz="1400" b="0" dirty="0" err="1"/>
              <a:t>mediu</a:t>
            </a:r>
            <a:r>
              <a:rPr lang="en-GB" sz="1400" b="0" dirty="0"/>
              <a:t> </a:t>
            </a:r>
            <a:r>
              <a:rPr lang="en-GB" sz="1400" b="0" dirty="0" err="1"/>
              <a:t>unitar</a:t>
            </a:r>
            <a:r>
              <a:rPr lang="en-GB" sz="1400" b="0" dirty="0"/>
              <a:t> </a:t>
            </a:r>
            <a:r>
              <a:rPr lang="en-GB" sz="1400" b="0" dirty="0" err="1"/>
              <a:t>exprimat</a:t>
            </a:r>
            <a:r>
              <a:rPr lang="en-GB" sz="1400" b="0" dirty="0"/>
              <a:t> </a:t>
            </a:r>
            <a:r>
              <a:rPr lang="en-GB" sz="1400" b="0" dirty="0" err="1"/>
              <a:t>în</a:t>
            </a:r>
            <a:r>
              <a:rPr lang="en-GB" sz="1400" b="0" dirty="0"/>
              <a:t> </a:t>
            </a:r>
            <a:r>
              <a:rPr lang="en-GB" sz="1400" b="0" dirty="0" err="1"/>
              <a:t>secunde</a:t>
            </a:r>
            <a:r>
              <a:rPr lang="en-GB" sz="1400" b="0" dirty="0"/>
              <a:t>, </a:t>
            </a:r>
            <a:r>
              <a:rPr lang="en-GB" sz="1400" b="0" dirty="0" err="1"/>
              <a:t>necesar</a:t>
            </a:r>
            <a:r>
              <a:rPr lang="en-GB" sz="1400" b="0" dirty="0"/>
              <a:t> </a:t>
            </a:r>
            <a:r>
              <a:rPr lang="en-GB" sz="1400" b="0" dirty="0" err="1"/>
              <a:t>pentru</a:t>
            </a:r>
            <a:r>
              <a:rPr lang="en-GB" sz="1400" b="0" dirty="0"/>
              <a:t> </a:t>
            </a:r>
            <a:r>
              <a:rPr lang="en-GB" sz="1400" b="0" dirty="0" err="1"/>
              <a:t>înlocuirea</a:t>
            </a:r>
            <a:r>
              <a:rPr lang="en-GB" sz="1400" b="0" dirty="0"/>
              <a:t> </a:t>
            </a:r>
            <a:r>
              <a:rPr lang="en-GB" sz="1400" b="0" dirty="0" err="1"/>
              <a:t>unui</a:t>
            </a:r>
            <a:r>
              <a:rPr lang="en-GB" sz="1400" b="0" dirty="0"/>
              <a:t> sac care </a:t>
            </a:r>
            <a:r>
              <a:rPr lang="en-GB" sz="1400" b="0" dirty="0" err="1"/>
              <a:t>conține</a:t>
            </a:r>
            <a:r>
              <a:rPr lang="en-GB" sz="1400" b="0" dirty="0"/>
              <a:t> </a:t>
            </a:r>
            <a:r>
              <a:rPr lang="en-GB" sz="1400" b="0" dirty="0" err="1"/>
              <a:t>ambalaje</a:t>
            </a:r>
            <a:r>
              <a:rPr lang="en-GB" sz="1400" b="0" dirty="0"/>
              <a:t> SGR de plastic </a:t>
            </a:r>
            <a:r>
              <a:rPr lang="en-GB" sz="1400" b="0" dirty="0" err="1"/>
              <a:t>și</a:t>
            </a:r>
            <a:r>
              <a:rPr lang="en-GB" sz="1400" b="0" dirty="0"/>
              <a:t> metal. </a:t>
            </a:r>
          </a:p>
          <a:p>
            <a:pPr>
              <a:buNone/>
            </a:pPr>
            <a:r>
              <a:rPr lang="en-GB" sz="1400" b="0" dirty="0" err="1"/>
              <a:t>Timpul</a:t>
            </a:r>
            <a:r>
              <a:rPr lang="en-GB" sz="1400" b="0" dirty="0"/>
              <a:t> a </a:t>
            </a:r>
            <a:r>
              <a:rPr lang="en-GB" sz="1400" b="0" dirty="0" err="1"/>
              <a:t>fost</a:t>
            </a:r>
            <a:r>
              <a:rPr lang="en-GB" sz="1400" b="0" dirty="0"/>
              <a:t> </a:t>
            </a:r>
            <a:r>
              <a:rPr lang="en-GB" sz="1400" b="0" dirty="0" err="1"/>
              <a:t>măsurat</a:t>
            </a:r>
            <a:r>
              <a:rPr lang="en-GB" sz="1400" b="0" dirty="0"/>
              <a:t> (</a:t>
            </a:r>
            <a:r>
              <a:rPr lang="en-GB" sz="1400" b="0" dirty="0" err="1"/>
              <a:t>cronometrat</a:t>
            </a:r>
            <a:r>
              <a:rPr lang="en-GB" sz="1400" b="0" dirty="0"/>
              <a:t>) </a:t>
            </a:r>
            <a:r>
              <a:rPr lang="en-GB" sz="1400" b="0" dirty="0" err="1"/>
              <a:t>începând</a:t>
            </a:r>
            <a:r>
              <a:rPr lang="en-GB" sz="1400" b="0" dirty="0"/>
              <a:t> cu </a:t>
            </a:r>
            <a:r>
              <a:rPr lang="en-GB" sz="1400" b="0" dirty="0" err="1"/>
              <a:t>momentul</a:t>
            </a:r>
            <a:r>
              <a:rPr lang="en-GB" sz="1400" b="0" dirty="0"/>
              <a:t> </a:t>
            </a:r>
            <a:r>
              <a:rPr lang="en-GB" sz="1400" b="0" dirty="0" err="1"/>
              <a:t>în</a:t>
            </a:r>
            <a:r>
              <a:rPr lang="en-GB" sz="1400" b="0" dirty="0"/>
              <a:t> care </a:t>
            </a:r>
            <a:r>
              <a:rPr lang="en-GB" sz="1400" b="0" dirty="0" err="1"/>
              <a:t>operatorul</a:t>
            </a:r>
            <a:r>
              <a:rPr lang="en-GB" sz="1400" b="0" dirty="0"/>
              <a:t> </a:t>
            </a:r>
            <a:r>
              <a:rPr lang="en-GB" sz="1400" b="0" dirty="0" err="1"/>
              <a:t>ajunge</a:t>
            </a:r>
            <a:r>
              <a:rPr lang="en-GB" sz="1400" b="0" dirty="0"/>
              <a:t> </a:t>
            </a:r>
            <a:r>
              <a:rPr lang="en-GB" sz="1400" b="0" dirty="0" err="1"/>
              <a:t>lângă</a:t>
            </a:r>
            <a:r>
              <a:rPr lang="en-GB" sz="1400" b="0" dirty="0"/>
              <a:t> RVM </a:t>
            </a:r>
            <a:r>
              <a:rPr lang="en-GB" sz="1400" b="0" dirty="0" err="1"/>
              <a:t>pentru</a:t>
            </a:r>
            <a:r>
              <a:rPr lang="en-GB" sz="1400" b="0" dirty="0"/>
              <a:t> a </a:t>
            </a:r>
            <a:r>
              <a:rPr lang="en-GB" sz="1400" b="0" dirty="0" err="1"/>
              <a:t>înlocui</a:t>
            </a:r>
            <a:r>
              <a:rPr lang="en-GB" sz="1400" b="0" dirty="0"/>
              <a:t> </a:t>
            </a:r>
            <a:r>
              <a:rPr lang="en-GB" sz="1400" b="0" dirty="0" err="1"/>
              <a:t>sacul</a:t>
            </a:r>
            <a:r>
              <a:rPr lang="en-GB" sz="1400" b="0" dirty="0"/>
              <a:t>, </a:t>
            </a:r>
            <a:r>
              <a:rPr lang="en-GB" sz="1400" b="0" dirty="0" err="1"/>
              <a:t>până</a:t>
            </a:r>
            <a:r>
              <a:rPr lang="en-GB" sz="1400" b="0" dirty="0"/>
              <a:t> </a:t>
            </a:r>
            <a:r>
              <a:rPr lang="en-GB" sz="1400" b="0" dirty="0" err="1"/>
              <a:t>când</a:t>
            </a:r>
            <a:r>
              <a:rPr lang="en-GB" sz="1400" b="0" dirty="0"/>
              <a:t> RVM-</a:t>
            </a:r>
            <a:r>
              <a:rPr lang="en-GB" sz="1400" b="0" dirty="0" err="1"/>
              <a:t>ul</a:t>
            </a:r>
            <a:r>
              <a:rPr lang="en-GB" sz="1400" b="0" dirty="0"/>
              <a:t> </a:t>
            </a:r>
            <a:r>
              <a:rPr lang="en-GB" sz="1400" b="0" dirty="0" err="1"/>
              <a:t>revine</a:t>
            </a:r>
            <a:r>
              <a:rPr lang="en-GB" sz="1400" b="0" dirty="0"/>
              <a:t> la </a:t>
            </a:r>
            <a:r>
              <a:rPr lang="en-GB" sz="1400" b="0" dirty="0" err="1"/>
              <a:t>starea</a:t>
            </a:r>
            <a:r>
              <a:rPr lang="en-GB" sz="1400" b="0" dirty="0"/>
              <a:t> </a:t>
            </a:r>
            <a:r>
              <a:rPr lang="en-GB" sz="1400" b="0" dirty="0" err="1"/>
              <a:t>inițială</a:t>
            </a:r>
            <a:r>
              <a:rPr lang="en-GB" sz="1400" b="0" dirty="0"/>
              <a:t> (</a:t>
            </a:r>
            <a:r>
              <a:rPr lang="en-GB" sz="1400" b="0" dirty="0" err="1"/>
              <a:t>pornit</a:t>
            </a:r>
            <a:r>
              <a:rPr lang="en-GB" sz="1400" b="0" dirty="0"/>
              <a:t> / </a:t>
            </a:r>
            <a:r>
              <a:rPr lang="en-GB" sz="1400" b="0" dirty="0" err="1"/>
              <a:t>ușa</a:t>
            </a:r>
            <a:r>
              <a:rPr lang="en-GB" sz="1400" b="0" dirty="0"/>
              <a:t> </a:t>
            </a:r>
            <a:r>
              <a:rPr lang="en-GB" sz="1400" b="0" dirty="0" err="1"/>
              <a:t>închisă</a:t>
            </a:r>
            <a:r>
              <a:rPr lang="en-GB" sz="1400" b="0" dirty="0"/>
              <a:t>).</a:t>
            </a:r>
          </a:p>
          <a:p>
            <a:pPr>
              <a:buNone/>
            </a:pPr>
            <a:endParaRPr lang="en-GB" sz="1400" b="0" dirty="0"/>
          </a:p>
          <a:p>
            <a:pPr>
              <a:buNone/>
            </a:pPr>
            <a:r>
              <a:rPr lang="en-GB" sz="1400" b="0" dirty="0"/>
              <a:t>b)</a:t>
            </a:r>
            <a:r>
              <a:rPr lang="en-GB" sz="1400" dirty="0" err="1"/>
              <a:t>Tsr</a:t>
            </a:r>
            <a:r>
              <a:rPr lang="en-GB" sz="1400" dirty="0"/>
              <a:t> recipient </a:t>
            </a:r>
            <a:r>
              <a:rPr lang="en-GB" sz="1400" b="0" dirty="0"/>
              <a:t>– </a:t>
            </a:r>
            <a:r>
              <a:rPr lang="en-GB" sz="1400" b="0" dirty="0" err="1"/>
              <a:t>reprezintă</a:t>
            </a:r>
            <a:r>
              <a:rPr lang="en-GB" sz="1400" b="0" dirty="0"/>
              <a:t> </a:t>
            </a:r>
            <a:r>
              <a:rPr lang="en-GB" sz="1400" b="0" dirty="0" err="1"/>
              <a:t>timpul</a:t>
            </a:r>
            <a:r>
              <a:rPr lang="en-GB" sz="1400" b="0" dirty="0"/>
              <a:t> </a:t>
            </a:r>
            <a:r>
              <a:rPr lang="en-GB" sz="1400" b="0" dirty="0" err="1"/>
              <a:t>mediu</a:t>
            </a:r>
            <a:r>
              <a:rPr lang="en-GB" sz="1400" b="0" dirty="0"/>
              <a:t> </a:t>
            </a:r>
            <a:r>
              <a:rPr lang="en-GB" sz="1400" b="0" dirty="0" err="1"/>
              <a:t>unitar</a:t>
            </a:r>
            <a:r>
              <a:rPr lang="en-GB" sz="1400" b="0" dirty="0"/>
              <a:t> </a:t>
            </a:r>
            <a:r>
              <a:rPr lang="en-GB" sz="1400" b="0" dirty="0" err="1"/>
              <a:t>exprimat</a:t>
            </a:r>
            <a:r>
              <a:rPr lang="en-GB" sz="1400" b="0" dirty="0"/>
              <a:t> </a:t>
            </a:r>
            <a:r>
              <a:rPr lang="en-GB" sz="1400" b="0" dirty="0" err="1"/>
              <a:t>în</a:t>
            </a:r>
            <a:r>
              <a:rPr lang="en-GB" sz="1400" b="0" dirty="0"/>
              <a:t> </a:t>
            </a:r>
            <a:r>
              <a:rPr lang="en-GB" sz="1400" b="0" dirty="0" err="1"/>
              <a:t>secunde</a:t>
            </a:r>
            <a:r>
              <a:rPr lang="en-GB" sz="1400" b="0" dirty="0"/>
              <a:t>, </a:t>
            </a:r>
            <a:r>
              <a:rPr lang="en-GB" sz="1400" b="0" dirty="0" err="1"/>
              <a:t>necesar</a:t>
            </a:r>
            <a:r>
              <a:rPr lang="en-GB" sz="1400" b="0" dirty="0"/>
              <a:t> </a:t>
            </a:r>
            <a:r>
              <a:rPr lang="en-GB" sz="1400" b="0" dirty="0" err="1"/>
              <a:t>pentru</a:t>
            </a:r>
            <a:r>
              <a:rPr lang="en-GB" sz="1400" b="0" dirty="0"/>
              <a:t> </a:t>
            </a:r>
            <a:r>
              <a:rPr lang="en-GB" sz="1400" b="0" dirty="0" err="1"/>
              <a:t>golirea</a:t>
            </a:r>
            <a:r>
              <a:rPr lang="en-GB" sz="1400" b="0" dirty="0"/>
              <a:t> </a:t>
            </a:r>
            <a:r>
              <a:rPr lang="en-GB" sz="1400" b="0" dirty="0" err="1"/>
              <a:t>unui</a:t>
            </a:r>
            <a:r>
              <a:rPr lang="en-GB" sz="1400" b="0" dirty="0"/>
              <a:t> recipient care </a:t>
            </a:r>
            <a:r>
              <a:rPr lang="en-GB" sz="1400" b="0" dirty="0" err="1"/>
              <a:t>conține</a:t>
            </a:r>
            <a:r>
              <a:rPr lang="en-GB" sz="1400" b="0" dirty="0"/>
              <a:t> </a:t>
            </a:r>
            <a:r>
              <a:rPr lang="en-GB" sz="1400" b="0" dirty="0" err="1"/>
              <a:t>ambalaje</a:t>
            </a:r>
            <a:r>
              <a:rPr lang="en-GB" sz="1400" b="0" dirty="0"/>
              <a:t> SGR de </a:t>
            </a:r>
            <a:r>
              <a:rPr lang="en-GB" sz="1400" b="0" dirty="0" err="1"/>
              <a:t>sticlă</a:t>
            </a:r>
            <a:r>
              <a:rPr lang="en-GB" sz="1400" b="0" dirty="0"/>
              <a:t>. </a:t>
            </a:r>
          </a:p>
          <a:p>
            <a:pPr>
              <a:buNone/>
            </a:pPr>
            <a:r>
              <a:rPr lang="en-GB" sz="1400" dirty="0" err="1"/>
              <a:t>Observații</a:t>
            </a:r>
            <a:r>
              <a:rPr lang="en-GB" sz="1400" dirty="0"/>
              <a:t>: </a:t>
            </a:r>
          </a:p>
          <a:p>
            <a:pPr>
              <a:buNone/>
            </a:pPr>
            <a:r>
              <a:rPr lang="en-GB" sz="1400" b="0" dirty="0"/>
              <a:t>• </a:t>
            </a:r>
            <a:r>
              <a:rPr lang="en-GB" sz="1400" b="0" dirty="0" err="1"/>
              <a:t>Atunci</a:t>
            </a:r>
            <a:r>
              <a:rPr lang="en-GB" sz="1400" b="0" dirty="0"/>
              <a:t> </a:t>
            </a:r>
            <a:r>
              <a:rPr lang="en-GB" sz="1400" b="0" dirty="0" err="1"/>
              <a:t>când</a:t>
            </a:r>
            <a:r>
              <a:rPr lang="en-GB" sz="1400" b="0" dirty="0"/>
              <a:t> </a:t>
            </a:r>
            <a:r>
              <a:rPr lang="en-GB" sz="1400" b="0" dirty="0" err="1"/>
              <a:t>unele</a:t>
            </a:r>
            <a:r>
              <a:rPr lang="en-GB" sz="1400" b="0" dirty="0"/>
              <a:t> </a:t>
            </a:r>
            <a:r>
              <a:rPr lang="en-GB" sz="1400" b="0" dirty="0" err="1"/>
              <a:t>ambalaje</a:t>
            </a:r>
            <a:r>
              <a:rPr lang="en-GB" sz="1400" b="0" dirty="0"/>
              <a:t> au </a:t>
            </a:r>
            <a:r>
              <a:rPr lang="en-GB" sz="1400" b="0" dirty="0" err="1"/>
              <a:t>căzut</a:t>
            </a:r>
            <a:r>
              <a:rPr lang="en-GB" sz="1400" b="0" dirty="0"/>
              <a:t> pe </a:t>
            </a:r>
            <a:r>
              <a:rPr lang="en-GB" sz="1400" b="0" dirty="0" err="1"/>
              <a:t>lângă</a:t>
            </a:r>
            <a:r>
              <a:rPr lang="en-GB" sz="1400" b="0" dirty="0"/>
              <a:t> container, la </a:t>
            </a:r>
            <a:r>
              <a:rPr lang="en-GB" sz="1400" b="0" dirty="0" err="1"/>
              <a:t>momentul</a:t>
            </a:r>
            <a:r>
              <a:rPr lang="en-GB" sz="1400" b="0" dirty="0"/>
              <a:t> </a:t>
            </a:r>
            <a:r>
              <a:rPr lang="en-GB" sz="1400" b="0" dirty="0" err="1"/>
              <a:t>înlocuirii</a:t>
            </a:r>
            <a:r>
              <a:rPr lang="en-GB" sz="1400" b="0" dirty="0"/>
              <a:t> </a:t>
            </a:r>
            <a:r>
              <a:rPr lang="en-GB" sz="1400" b="0" dirty="0" err="1"/>
              <a:t>recipientului</a:t>
            </a:r>
            <a:r>
              <a:rPr lang="en-GB" sz="1400" b="0" dirty="0"/>
              <a:t>, </a:t>
            </a:r>
            <a:r>
              <a:rPr lang="en-GB" sz="1400" b="0" dirty="0" err="1"/>
              <a:t>operatorul</a:t>
            </a:r>
            <a:r>
              <a:rPr lang="en-GB" sz="1400" b="0" dirty="0"/>
              <a:t> a </a:t>
            </a:r>
            <a:r>
              <a:rPr lang="en-GB" sz="1400" b="0" dirty="0" err="1"/>
              <a:t>utilizat</a:t>
            </a:r>
            <a:r>
              <a:rPr lang="en-GB" sz="1400" b="0" dirty="0"/>
              <a:t> o </a:t>
            </a:r>
            <a:r>
              <a:rPr lang="en-GB" sz="1400" b="0" dirty="0" err="1"/>
              <a:t>mătură</a:t>
            </a:r>
            <a:r>
              <a:rPr lang="en-GB" sz="1400" b="0" dirty="0"/>
              <a:t> </a:t>
            </a:r>
            <a:r>
              <a:rPr lang="en-GB" sz="1400" b="0" dirty="0" err="1"/>
              <a:t>și</a:t>
            </a:r>
            <a:r>
              <a:rPr lang="en-GB" sz="1400" b="0" dirty="0"/>
              <a:t> un </a:t>
            </a:r>
            <a:r>
              <a:rPr lang="en-GB" sz="1400" b="0" dirty="0" err="1"/>
              <a:t>făraș</a:t>
            </a:r>
            <a:r>
              <a:rPr lang="en-GB" sz="1400" b="0" dirty="0"/>
              <a:t> </a:t>
            </a:r>
            <a:r>
              <a:rPr lang="en-GB" sz="1400" b="0" dirty="0" err="1"/>
              <a:t>sau</a:t>
            </a:r>
            <a:r>
              <a:rPr lang="en-GB" sz="1400" b="0" dirty="0"/>
              <a:t> o </a:t>
            </a:r>
            <a:r>
              <a:rPr lang="en-GB" sz="1400" b="0" dirty="0" err="1"/>
              <a:t>lopată</a:t>
            </a:r>
            <a:r>
              <a:rPr lang="en-GB" sz="1400" b="0" dirty="0"/>
              <a:t> </a:t>
            </a:r>
            <a:r>
              <a:rPr lang="en-GB" sz="1400" b="0" dirty="0" err="1"/>
              <a:t>pentru</a:t>
            </a:r>
            <a:r>
              <a:rPr lang="en-GB" sz="1400" b="0" dirty="0"/>
              <a:t> a le </a:t>
            </a:r>
            <a:r>
              <a:rPr lang="en-GB" sz="1400" b="0" dirty="0" err="1"/>
              <a:t>strânge</a:t>
            </a:r>
            <a:r>
              <a:rPr lang="en-GB" sz="1400" b="0" dirty="0"/>
              <a:t> </a:t>
            </a:r>
            <a:r>
              <a:rPr lang="en-GB" sz="1400" b="0" dirty="0" err="1"/>
              <a:t>și</a:t>
            </a:r>
            <a:r>
              <a:rPr lang="en-GB" sz="1400" b="0" dirty="0"/>
              <a:t> </a:t>
            </a:r>
            <a:r>
              <a:rPr lang="en-GB" sz="1400" b="0" dirty="0" err="1"/>
              <a:t>adăuga</a:t>
            </a:r>
            <a:r>
              <a:rPr lang="en-GB" sz="1400" b="0" dirty="0"/>
              <a:t> </a:t>
            </a:r>
            <a:r>
              <a:rPr lang="en-GB" sz="1400" b="0" dirty="0" err="1"/>
              <a:t>în</a:t>
            </a:r>
            <a:r>
              <a:rPr lang="en-GB" sz="1400" b="0" dirty="0"/>
              <a:t> recipient. </a:t>
            </a:r>
            <a:r>
              <a:rPr lang="en-GB" sz="1400" b="0" dirty="0" err="1"/>
              <a:t>Acest</a:t>
            </a:r>
            <a:r>
              <a:rPr lang="en-GB" sz="1400" b="0" dirty="0"/>
              <a:t> </a:t>
            </a:r>
            <a:r>
              <a:rPr lang="en-GB" sz="1400" b="0" dirty="0" err="1"/>
              <a:t>proces</a:t>
            </a:r>
            <a:r>
              <a:rPr lang="en-GB" sz="1400" b="0" dirty="0"/>
              <a:t> a </a:t>
            </a:r>
            <a:r>
              <a:rPr lang="en-GB" sz="1400" b="0" dirty="0" err="1"/>
              <a:t>reprezentat</a:t>
            </a:r>
            <a:r>
              <a:rPr lang="en-GB" sz="1400" b="0" dirty="0"/>
              <a:t> </a:t>
            </a:r>
            <a:r>
              <a:rPr lang="en-GB" sz="1400" b="0" dirty="0" err="1"/>
              <a:t>timp</a:t>
            </a:r>
            <a:r>
              <a:rPr lang="en-GB" sz="1400" b="0" dirty="0"/>
              <a:t> </a:t>
            </a:r>
            <a:r>
              <a:rPr lang="en-GB" sz="1400" b="0" dirty="0" err="1"/>
              <a:t>adițional</a:t>
            </a:r>
            <a:r>
              <a:rPr lang="en-GB" sz="1400" b="0" dirty="0"/>
              <a:t> de </a:t>
            </a:r>
            <a:r>
              <a:rPr lang="en-GB" sz="1400" b="0" dirty="0" err="1"/>
              <a:t>manipulare</a:t>
            </a:r>
            <a:r>
              <a:rPr lang="en-GB" sz="1400" b="0" dirty="0"/>
              <a:t>, </a:t>
            </a:r>
            <a:r>
              <a:rPr lang="en-GB" sz="1400" b="0" dirty="0" err="1"/>
              <a:t>timp</a:t>
            </a:r>
            <a:r>
              <a:rPr lang="en-GB" sz="1400" b="0" dirty="0"/>
              <a:t> </a:t>
            </a:r>
            <a:r>
              <a:rPr lang="en-GB" sz="1400" b="0" dirty="0" err="1"/>
              <a:t>adăugat</a:t>
            </a:r>
            <a:r>
              <a:rPr lang="en-GB" sz="1400" b="0" dirty="0"/>
              <a:t> </a:t>
            </a:r>
            <a:r>
              <a:rPr lang="en-GB" sz="1400" b="0" dirty="0" err="1"/>
              <a:t>timpului</a:t>
            </a:r>
            <a:r>
              <a:rPr lang="en-GB" sz="1400" b="0" dirty="0"/>
              <a:t> de </a:t>
            </a:r>
            <a:r>
              <a:rPr lang="en-GB" sz="1400" b="0" dirty="0" err="1"/>
              <a:t>golire</a:t>
            </a:r>
            <a:r>
              <a:rPr lang="en-GB" sz="1400" b="0" dirty="0"/>
              <a:t> a </a:t>
            </a:r>
            <a:r>
              <a:rPr lang="en-GB" sz="1400" b="0" dirty="0" err="1"/>
              <a:t>recipientului</a:t>
            </a:r>
            <a:r>
              <a:rPr lang="en-GB" sz="1400" b="0" dirty="0"/>
              <a:t>. </a:t>
            </a:r>
          </a:p>
          <a:p>
            <a:pPr>
              <a:buNone/>
            </a:pPr>
            <a:r>
              <a:rPr lang="en-GB" sz="1400" b="0" dirty="0"/>
              <a:t>• </a:t>
            </a:r>
            <a:r>
              <a:rPr lang="en-GB" sz="1400" b="0" dirty="0" err="1"/>
              <a:t>În</a:t>
            </a:r>
            <a:r>
              <a:rPr lang="en-GB" sz="1400" b="0" dirty="0"/>
              <a:t> </a:t>
            </a:r>
            <a:r>
              <a:rPr lang="en-GB" sz="1400" b="0" dirty="0" err="1"/>
              <a:t>anumite</a:t>
            </a:r>
            <a:r>
              <a:rPr lang="en-GB" sz="1400" b="0" dirty="0"/>
              <a:t> </a:t>
            </a:r>
            <a:r>
              <a:rPr lang="en-GB" sz="1400" b="0" dirty="0" err="1"/>
              <a:t>locații</a:t>
            </a:r>
            <a:r>
              <a:rPr lang="en-GB" sz="1400" b="0" dirty="0"/>
              <a:t>, </a:t>
            </a:r>
            <a:r>
              <a:rPr lang="en-GB" sz="1400" b="0" dirty="0" err="1"/>
              <a:t>recipientul</a:t>
            </a:r>
            <a:r>
              <a:rPr lang="en-GB" sz="1400" b="0" dirty="0"/>
              <a:t> </a:t>
            </a:r>
            <a:r>
              <a:rPr lang="en-GB" sz="1400" b="0" dirty="0" err="1"/>
              <a:t>pentru</a:t>
            </a:r>
            <a:r>
              <a:rPr lang="en-GB" sz="1400" b="0" dirty="0"/>
              <a:t> </a:t>
            </a:r>
            <a:r>
              <a:rPr lang="en-GB" sz="1400" b="0" dirty="0" err="1"/>
              <a:t>sticlă</a:t>
            </a:r>
            <a:r>
              <a:rPr lang="en-GB" sz="1400" b="0" dirty="0"/>
              <a:t> se </a:t>
            </a:r>
            <a:r>
              <a:rPr lang="en-GB" sz="1400" b="0" dirty="0" err="1"/>
              <a:t>depozitează</a:t>
            </a:r>
            <a:r>
              <a:rPr lang="en-GB" sz="1400" b="0" dirty="0"/>
              <a:t> </a:t>
            </a:r>
            <a:r>
              <a:rPr lang="en-GB" sz="1400" b="0" dirty="0" err="1"/>
              <a:t>în</a:t>
            </a:r>
            <a:r>
              <a:rPr lang="en-GB" sz="1400" b="0" dirty="0"/>
              <a:t> </a:t>
            </a:r>
            <a:r>
              <a:rPr lang="en-GB" sz="1400" b="0" dirty="0" err="1"/>
              <a:t>spațiul</a:t>
            </a:r>
            <a:r>
              <a:rPr lang="en-GB" sz="1400" b="0" dirty="0"/>
              <a:t> de </a:t>
            </a:r>
            <a:r>
              <a:rPr lang="en-GB" sz="1400" b="0" dirty="0" err="1"/>
              <a:t>depozitare</a:t>
            </a:r>
            <a:r>
              <a:rPr lang="en-GB" sz="1400" b="0" dirty="0"/>
              <a:t> </a:t>
            </a:r>
            <a:r>
              <a:rPr lang="en-GB" sz="1400" b="0" dirty="0" err="1"/>
              <a:t>alocat</a:t>
            </a:r>
            <a:r>
              <a:rPr lang="en-GB" sz="1400" b="0" dirty="0"/>
              <a:t> </a:t>
            </a:r>
            <a:r>
              <a:rPr lang="en-GB" sz="1400" b="0" dirty="0" err="1"/>
              <a:t>ambalajelor</a:t>
            </a:r>
            <a:r>
              <a:rPr lang="en-GB" sz="1400" b="0" dirty="0"/>
              <a:t>, nu </a:t>
            </a:r>
            <a:r>
              <a:rPr lang="en-GB" sz="1400" b="0" dirty="0" err="1"/>
              <a:t>în</a:t>
            </a:r>
            <a:r>
              <a:rPr lang="en-GB" sz="1400" b="0" dirty="0"/>
              <a:t> </a:t>
            </a:r>
            <a:r>
              <a:rPr lang="en-GB" sz="1400" b="0" dirty="0" err="1"/>
              <a:t>incinta</a:t>
            </a:r>
            <a:r>
              <a:rPr lang="en-GB" sz="1400" b="0" dirty="0"/>
              <a:t> </a:t>
            </a:r>
            <a:r>
              <a:rPr lang="en-GB" sz="1400" b="0" dirty="0" err="1"/>
              <a:t>sau</a:t>
            </a:r>
            <a:r>
              <a:rPr lang="en-GB" sz="1400" b="0" dirty="0"/>
              <a:t> </a:t>
            </a:r>
            <a:r>
              <a:rPr lang="en-GB" sz="1400" b="0" dirty="0" err="1"/>
              <a:t>lângă</a:t>
            </a:r>
            <a:r>
              <a:rPr lang="en-GB" sz="1400" b="0" dirty="0"/>
              <a:t> </a:t>
            </a:r>
            <a:r>
              <a:rPr lang="en-GB" sz="1400" b="0" dirty="0" err="1"/>
              <a:t>aparatul</a:t>
            </a:r>
            <a:r>
              <a:rPr lang="en-GB" sz="1400" b="0" dirty="0"/>
              <a:t> RVM. </a:t>
            </a:r>
            <a:r>
              <a:rPr lang="en-GB" sz="1400" b="0" dirty="0" err="1"/>
              <a:t>În</a:t>
            </a:r>
            <a:r>
              <a:rPr lang="en-GB" sz="1400" b="0" dirty="0"/>
              <a:t> </a:t>
            </a:r>
            <a:r>
              <a:rPr lang="en-GB" sz="1400" b="0" dirty="0" err="1"/>
              <a:t>aceste</a:t>
            </a:r>
            <a:r>
              <a:rPr lang="en-GB" sz="1400" b="0" dirty="0"/>
              <a:t> </a:t>
            </a:r>
            <a:r>
              <a:rPr lang="en-GB" sz="1400" b="0" dirty="0" err="1"/>
              <a:t>cazuri</a:t>
            </a:r>
            <a:r>
              <a:rPr lang="en-GB" sz="1400" b="0" dirty="0"/>
              <a:t>, </a:t>
            </a:r>
            <a:r>
              <a:rPr lang="en-GB" sz="1400" b="0" dirty="0" err="1"/>
              <a:t>timpul</a:t>
            </a:r>
            <a:r>
              <a:rPr lang="en-GB" sz="1400" b="0" dirty="0"/>
              <a:t> </a:t>
            </a:r>
            <a:r>
              <a:rPr lang="en-GB" sz="1400" b="0" dirty="0" err="1"/>
              <a:t>necesar</a:t>
            </a:r>
            <a:r>
              <a:rPr lang="en-GB" sz="1400" b="0" dirty="0"/>
              <a:t> </a:t>
            </a:r>
            <a:r>
              <a:rPr lang="en-GB" sz="1400" b="0" dirty="0" err="1"/>
              <a:t>aducerii</a:t>
            </a:r>
            <a:r>
              <a:rPr lang="en-GB" sz="1400" b="0" dirty="0"/>
              <a:t> </a:t>
            </a:r>
            <a:r>
              <a:rPr lang="en-GB" sz="1400" b="0" dirty="0" err="1"/>
              <a:t>unui</a:t>
            </a:r>
            <a:r>
              <a:rPr lang="en-GB" sz="1400" b="0" dirty="0"/>
              <a:t> recipient </a:t>
            </a:r>
            <a:r>
              <a:rPr lang="en-GB" sz="1400" b="0" dirty="0" err="1"/>
              <a:t>gol</a:t>
            </a:r>
            <a:r>
              <a:rPr lang="en-GB" sz="1400" b="0" dirty="0"/>
              <a:t> a </a:t>
            </a:r>
            <a:r>
              <a:rPr lang="en-GB" sz="1400" b="0" dirty="0" err="1"/>
              <a:t>fost</a:t>
            </a:r>
            <a:r>
              <a:rPr lang="en-GB" sz="1400" b="0" dirty="0"/>
              <a:t> </a:t>
            </a:r>
            <a:r>
              <a:rPr lang="en-GB" sz="1400" b="0" dirty="0" err="1"/>
              <a:t>adăugat</a:t>
            </a:r>
            <a:r>
              <a:rPr lang="en-GB" sz="1400" b="0" dirty="0"/>
              <a:t> </a:t>
            </a:r>
            <a:r>
              <a:rPr lang="en-GB" sz="1400" b="0" dirty="0" err="1"/>
              <a:t>timpului</a:t>
            </a:r>
            <a:r>
              <a:rPr lang="en-GB" sz="1400" b="0" dirty="0"/>
              <a:t> de </a:t>
            </a:r>
            <a:r>
              <a:rPr lang="en-GB" sz="1400" b="0" dirty="0" err="1"/>
              <a:t>golire</a:t>
            </a:r>
            <a:r>
              <a:rPr lang="en-GB" sz="1400" b="0" dirty="0"/>
              <a:t> a </a:t>
            </a:r>
            <a:r>
              <a:rPr lang="en-GB" sz="1400" b="0" dirty="0" err="1"/>
              <a:t>recipientului</a:t>
            </a:r>
            <a:r>
              <a:rPr lang="en-GB" sz="1400" b="0" dirty="0"/>
              <a:t>. </a:t>
            </a:r>
          </a:p>
          <a:p>
            <a:pPr>
              <a:buNone/>
            </a:pPr>
            <a:endParaRPr lang="en-GB" sz="1400" b="0" dirty="0"/>
          </a:p>
          <a:p>
            <a:pPr>
              <a:buNone/>
            </a:pPr>
            <a:r>
              <a:rPr lang="en-GB" sz="1400" dirty="0"/>
              <a:t>c) </a:t>
            </a:r>
            <a:r>
              <a:rPr lang="en-GB" sz="1400" dirty="0" err="1"/>
              <a:t>Tzc</a:t>
            </a:r>
            <a:r>
              <a:rPr lang="en-GB" sz="1400" dirty="0"/>
              <a:t> </a:t>
            </a:r>
            <a:r>
              <a:rPr lang="en-GB" sz="1400" b="0" dirty="0"/>
              <a:t>- </a:t>
            </a:r>
            <a:r>
              <a:rPr lang="en-GB" sz="1400" b="0" dirty="0" err="1"/>
              <a:t>reprezintă</a:t>
            </a:r>
            <a:r>
              <a:rPr lang="en-GB" sz="1400" b="0" dirty="0"/>
              <a:t> </a:t>
            </a:r>
            <a:r>
              <a:rPr lang="en-GB" sz="1400" b="0" dirty="0" err="1"/>
              <a:t>timpul</a:t>
            </a:r>
            <a:r>
              <a:rPr lang="en-GB" sz="1400" b="0" dirty="0"/>
              <a:t> </a:t>
            </a:r>
            <a:r>
              <a:rPr lang="en-GB" sz="1400" b="0" dirty="0" err="1"/>
              <a:t>zilnic</a:t>
            </a:r>
            <a:r>
              <a:rPr lang="en-GB" sz="1400" b="0" dirty="0"/>
              <a:t> </a:t>
            </a:r>
            <a:r>
              <a:rPr lang="en-GB" sz="1400" b="0" dirty="0" err="1"/>
              <a:t>aferent</a:t>
            </a:r>
            <a:r>
              <a:rPr lang="en-GB" sz="1400" b="0" dirty="0"/>
              <a:t> </a:t>
            </a:r>
            <a:r>
              <a:rPr lang="en-GB" sz="1400" b="0" dirty="0" err="1"/>
              <a:t>curățării</a:t>
            </a:r>
            <a:r>
              <a:rPr lang="en-GB" sz="1400" b="0" dirty="0"/>
              <a:t> </a:t>
            </a:r>
            <a:r>
              <a:rPr lang="en-GB" sz="1400" b="0" dirty="0" err="1"/>
              <a:t>spațiului</a:t>
            </a:r>
            <a:r>
              <a:rPr lang="en-GB" sz="1400" b="0" dirty="0"/>
              <a:t> de sub </a:t>
            </a:r>
            <a:r>
              <a:rPr lang="en-GB" sz="1400" b="0" dirty="0" err="1"/>
              <a:t>și</a:t>
            </a:r>
            <a:r>
              <a:rPr lang="en-GB" sz="1400" b="0" dirty="0"/>
              <a:t> din </a:t>
            </a:r>
            <a:r>
              <a:rPr lang="en-GB" sz="1400" b="0" dirty="0" err="1"/>
              <a:t>jurul</a:t>
            </a:r>
            <a:r>
              <a:rPr lang="en-GB" sz="1400" b="0" dirty="0"/>
              <a:t> </a:t>
            </a:r>
            <a:r>
              <a:rPr lang="en-GB" sz="1400" b="0" dirty="0" err="1"/>
              <a:t>echipamentului</a:t>
            </a:r>
            <a:r>
              <a:rPr lang="en-GB" sz="1400" b="0" dirty="0"/>
              <a:t> automat de </a:t>
            </a:r>
            <a:r>
              <a:rPr lang="en-GB" sz="1400" b="0" dirty="0" err="1"/>
              <a:t>preluare</a:t>
            </a:r>
            <a:r>
              <a:rPr lang="en-GB" sz="1400" b="0" dirty="0"/>
              <a:t> </a:t>
            </a:r>
            <a:r>
              <a:rPr lang="en-GB" sz="1400" b="0" dirty="0" err="1"/>
              <a:t>și</a:t>
            </a:r>
            <a:r>
              <a:rPr lang="en-GB" sz="1400" b="0" dirty="0"/>
              <a:t> a </a:t>
            </a:r>
            <a:r>
              <a:rPr lang="en-GB" sz="1400" b="0" dirty="0" err="1"/>
              <a:t>zonei</a:t>
            </a:r>
            <a:r>
              <a:rPr lang="en-GB" sz="1400" b="0" dirty="0"/>
              <a:t> de </a:t>
            </a:r>
            <a:r>
              <a:rPr lang="en-GB" sz="1400" b="0" dirty="0" err="1"/>
              <a:t>acces</a:t>
            </a:r>
            <a:r>
              <a:rPr lang="en-GB" sz="1400" b="0" dirty="0"/>
              <a:t> ale </a:t>
            </a:r>
            <a:r>
              <a:rPr lang="en-GB" sz="1400" b="0" dirty="0" err="1"/>
              <a:t>clienților</a:t>
            </a:r>
            <a:r>
              <a:rPr lang="en-GB" sz="1400" b="0" dirty="0"/>
              <a:t>. </a:t>
            </a:r>
            <a:br>
              <a:rPr lang="en-GB" sz="1400" b="0" dirty="0"/>
            </a:br>
            <a:endParaRPr lang="en-GB" sz="1400" b="0" dirty="0"/>
          </a:p>
          <a:p>
            <a:pPr>
              <a:buNone/>
            </a:pPr>
            <a:r>
              <a:rPr lang="en-GB" sz="1400" dirty="0"/>
              <a:t>d) Tol </a:t>
            </a:r>
            <a:r>
              <a:rPr lang="en-GB" sz="1400" b="0" dirty="0"/>
              <a:t>- </a:t>
            </a:r>
            <a:r>
              <a:rPr lang="en-GB" sz="1400" b="0" dirty="0" err="1"/>
              <a:t>reprezintă</a:t>
            </a:r>
            <a:r>
              <a:rPr lang="en-GB" sz="1400" b="0" dirty="0"/>
              <a:t> </a:t>
            </a:r>
            <a:r>
              <a:rPr lang="en-GB" sz="1400" b="0" dirty="0" err="1"/>
              <a:t>timpul</a:t>
            </a:r>
            <a:r>
              <a:rPr lang="en-GB" sz="1400" b="0" dirty="0"/>
              <a:t> </a:t>
            </a:r>
            <a:r>
              <a:rPr lang="en-GB" sz="1400" b="0" dirty="0" err="1"/>
              <a:t>mediu</a:t>
            </a:r>
            <a:r>
              <a:rPr lang="en-GB" sz="1400" b="0" dirty="0"/>
              <a:t> pe zi de </a:t>
            </a:r>
            <a:r>
              <a:rPr lang="en-GB" sz="1400" b="0" dirty="0" err="1"/>
              <a:t>oprire</a:t>
            </a:r>
            <a:r>
              <a:rPr lang="en-GB" sz="1400" b="0" dirty="0"/>
              <a:t> </a:t>
            </a:r>
            <a:r>
              <a:rPr lang="en-GB" sz="1400" b="0" dirty="0" err="1"/>
              <a:t>în</a:t>
            </a:r>
            <a:r>
              <a:rPr lang="en-GB" sz="1400" b="0" dirty="0"/>
              <a:t> </a:t>
            </a:r>
            <a:r>
              <a:rPr lang="en-GB" sz="1400" b="0" dirty="0" err="1"/>
              <a:t>urma</a:t>
            </a:r>
            <a:r>
              <a:rPr lang="en-GB" sz="1400" b="0" dirty="0"/>
              <a:t> </a:t>
            </a:r>
            <a:r>
              <a:rPr lang="en-GB" sz="1400" b="0" dirty="0" err="1"/>
              <a:t>unor</a:t>
            </a:r>
            <a:r>
              <a:rPr lang="en-GB" sz="1400" b="0" dirty="0"/>
              <a:t> </a:t>
            </a:r>
            <a:r>
              <a:rPr lang="en-GB" sz="1400" b="0" dirty="0" err="1"/>
              <a:t>blocaje</a:t>
            </a:r>
            <a:r>
              <a:rPr lang="en-GB" sz="1400" b="0" dirty="0"/>
              <a:t>. </a:t>
            </a:r>
          </a:p>
          <a:p>
            <a:pPr>
              <a:buNone/>
            </a:pPr>
            <a:r>
              <a:rPr lang="en-GB" sz="1400" dirty="0"/>
              <a:t>e) </a:t>
            </a:r>
            <a:r>
              <a:rPr lang="en-GB" sz="1400" dirty="0" err="1"/>
              <a:t>TMsr</a:t>
            </a:r>
            <a:r>
              <a:rPr lang="en-GB" sz="1400" dirty="0"/>
              <a:t> </a:t>
            </a:r>
            <a:r>
              <a:rPr lang="en-GB" sz="1400" b="0" dirty="0"/>
              <a:t>- </a:t>
            </a:r>
            <a:r>
              <a:rPr lang="en-GB" sz="1400" b="0" dirty="0" err="1"/>
              <a:t>reprezintă</a:t>
            </a:r>
            <a:r>
              <a:rPr lang="en-GB" sz="1400" b="0" dirty="0"/>
              <a:t> </a:t>
            </a:r>
            <a:r>
              <a:rPr lang="en-GB" sz="1400" b="0" dirty="0" err="1"/>
              <a:t>timpul</a:t>
            </a:r>
            <a:r>
              <a:rPr lang="en-GB" sz="1400" b="0" dirty="0"/>
              <a:t> </a:t>
            </a:r>
            <a:r>
              <a:rPr lang="en-GB" sz="1400" b="0" dirty="0" err="1"/>
              <a:t>mediu</a:t>
            </a:r>
            <a:r>
              <a:rPr lang="en-GB" sz="1400" b="0" dirty="0"/>
              <a:t> de </a:t>
            </a:r>
            <a:r>
              <a:rPr lang="en-GB" sz="1400" b="0" dirty="0" err="1"/>
              <a:t>mutare</a:t>
            </a:r>
            <a:r>
              <a:rPr lang="en-GB" sz="1400" b="0" dirty="0"/>
              <a:t> a </a:t>
            </a:r>
            <a:r>
              <a:rPr lang="en-GB" sz="1400" b="0" dirty="0" err="1"/>
              <a:t>unui</a:t>
            </a:r>
            <a:r>
              <a:rPr lang="en-GB" sz="1400" b="0" dirty="0"/>
              <a:t> sac, </a:t>
            </a:r>
            <a:r>
              <a:rPr lang="en-GB" sz="1400" b="0" dirty="0" err="1"/>
              <a:t>respectiv</a:t>
            </a:r>
            <a:r>
              <a:rPr lang="en-GB" sz="1400" b="0" dirty="0"/>
              <a:t> recipient de </a:t>
            </a:r>
            <a:r>
              <a:rPr lang="en-GB" sz="1400" b="0" dirty="0" err="1"/>
              <a:t>preluare</a:t>
            </a:r>
            <a:r>
              <a:rPr lang="en-GB" sz="1400" b="0" dirty="0"/>
              <a:t> </a:t>
            </a:r>
            <a:r>
              <a:rPr lang="en-GB" sz="1400" b="0" dirty="0" err="1"/>
              <a:t>în</a:t>
            </a:r>
            <a:r>
              <a:rPr lang="en-GB" sz="1400" b="0" dirty="0"/>
              <a:t> </a:t>
            </a:r>
            <a:r>
              <a:rPr lang="en-GB" sz="1400" b="0" dirty="0" err="1"/>
              <a:t>spațiul</a:t>
            </a:r>
            <a:r>
              <a:rPr lang="en-GB" sz="1400" b="0" dirty="0"/>
              <a:t> de </a:t>
            </a:r>
            <a:r>
              <a:rPr lang="en-GB" sz="1400" b="0" dirty="0" err="1"/>
              <a:t>depozitare</a:t>
            </a:r>
            <a:r>
              <a:rPr lang="en-GB" sz="1400" b="0" dirty="0"/>
              <a:t>.</a:t>
            </a:r>
          </a:p>
          <a:p>
            <a:pPr>
              <a:buNone/>
            </a:pPr>
            <a:r>
              <a:rPr lang="en-GB" sz="1400" dirty="0"/>
              <a:t>f) </a:t>
            </a:r>
            <a:r>
              <a:rPr lang="en-GB" sz="1400" dirty="0" err="1"/>
              <a:t>TPsr</a:t>
            </a:r>
            <a:r>
              <a:rPr lang="en-GB" sz="1400" dirty="0"/>
              <a:t> </a:t>
            </a:r>
            <a:r>
              <a:rPr lang="en-GB" sz="1400" b="0" dirty="0"/>
              <a:t>- </a:t>
            </a:r>
            <a:r>
              <a:rPr lang="en-GB" sz="1400" b="0" dirty="0" err="1"/>
              <a:t>reprezintă</a:t>
            </a:r>
            <a:r>
              <a:rPr lang="en-GB" sz="1400" b="0" dirty="0"/>
              <a:t> </a:t>
            </a:r>
            <a:r>
              <a:rPr lang="en-GB" sz="1400" b="0" dirty="0" err="1"/>
              <a:t>timpul</a:t>
            </a:r>
            <a:r>
              <a:rPr lang="en-GB" sz="1400" b="0" dirty="0"/>
              <a:t> de </a:t>
            </a:r>
            <a:r>
              <a:rPr lang="en-GB" sz="1400" b="0" dirty="0" err="1"/>
              <a:t>predare</a:t>
            </a:r>
            <a:r>
              <a:rPr lang="en-GB" sz="1400" b="0" dirty="0"/>
              <a:t> a </a:t>
            </a:r>
            <a:r>
              <a:rPr lang="en-GB" sz="1400" b="0" dirty="0" err="1"/>
              <a:t>unui</a:t>
            </a:r>
            <a:r>
              <a:rPr lang="en-GB" sz="1400" b="0" dirty="0"/>
              <a:t> sac </a:t>
            </a:r>
            <a:r>
              <a:rPr lang="en-GB" sz="1400" b="0" dirty="0" err="1"/>
              <a:t>sau</a:t>
            </a:r>
            <a:r>
              <a:rPr lang="en-GB" sz="1400" b="0" dirty="0"/>
              <a:t> recipient de </a:t>
            </a:r>
            <a:r>
              <a:rPr lang="en-GB" sz="1400" b="0" dirty="0" err="1"/>
              <a:t>preluare</a:t>
            </a:r>
            <a:r>
              <a:rPr lang="en-GB" sz="1400" b="0" dirty="0"/>
              <a:t> </a:t>
            </a:r>
            <a:r>
              <a:rPr lang="en-GB" sz="1400" b="0" dirty="0" err="1"/>
              <a:t>către</a:t>
            </a:r>
            <a:r>
              <a:rPr lang="en-GB" sz="1400" b="0" dirty="0"/>
              <a:t> </a:t>
            </a:r>
            <a:r>
              <a:rPr lang="en-GB" sz="1400" b="0" dirty="0" err="1"/>
              <a:t>transportatorul</a:t>
            </a:r>
            <a:r>
              <a:rPr lang="en-GB" sz="1400" b="0" dirty="0"/>
              <a:t> </a:t>
            </a:r>
            <a:r>
              <a:rPr lang="en-GB" sz="1400" b="0" dirty="0" err="1"/>
              <a:t>desemnat</a:t>
            </a:r>
            <a:r>
              <a:rPr lang="en-GB" sz="1400" b="0" dirty="0"/>
              <a:t> </a:t>
            </a:r>
            <a:r>
              <a:rPr lang="en-GB" sz="1400" b="0" dirty="0" err="1"/>
              <a:t>pentru</a:t>
            </a:r>
            <a:r>
              <a:rPr lang="en-GB" sz="1400" b="0" dirty="0"/>
              <a:t> </a:t>
            </a:r>
            <a:r>
              <a:rPr lang="en-GB" sz="1400" b="0" dirty="0" err="1"/>
              <a:t>preluarea</a:t>
            </a:r>
            <a:r>
              <a:rPr lang="en-GB" sz="1400" b="0" dirty="0"/>
              <a:t> </a:t>
            </a:r>
            <a:r>
              <a:rPr lang="en-GB" sz="1400" b="0" dirty="0" err="1"/>
              <a:t>acestuia</a:t>
            </a:r>
            <a:r>
              <a:rPr lang="en-GB" sz="1400" b="0" dirty="0"/>
              <a:t> de </a:t>
            </a:r>
            <a:r>
              <a:rPr lang="en-GB" sz="1400" b="0" dirty="0" err="1"/>
              <a:t>către</a:t>
            </a:r>
            <a:r>
              <a:rPr lang="en-GB" sz="1400" b="0" dirty="0"/>
              <a:t> </a:t>
            </a:r>
            <a:r>
              <a:rPr lang="en-GB" sz="1400" b="0" dirty="0" err="1"/>
              <a:t>administratorul</a:t>
            </a:r>
            <a:r>
              <a:rPr lang="en-GB" sz="1400" b="0" dirty="0"/>
              <a:t> SGR. </a:t>
            </a:r>
          </a:p>
          <a:p>
            <a:pPr>
              <a:buNone/>
            </a:pPr>
            <a:r>
              <a:rPr lang="en-GB" sz="3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</a:t>
            </a:r>
          </a:p>
          <a:p>
            <a:endParaRPr lang="en-GB" sz="30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9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C135F-74AA-8EC5-72C9-FC90D0225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031DFD-CCB4-88CD-D538-78311367F6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050" y="6259395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83BFCB06-E8F9-782D-C204-E4C0F69E9F7E}"/>
              </a:ext>
            </a:extLst>
          </p:cNvPr>
          <p:cNvSpPr txBox="1"/>
          <p:nvPr/>
        </p:nvSpPr>
        <p:spPr>
          <a:xfrm>
            <a:off x="338436" y="193922"/>
            <a:ext cx="11091563" cy="5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Golire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saci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/</a:t>
            </a: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recipienți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Tsr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sac / </a:t>
            </a: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Tsr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recipient)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FA594-416A-453F-BC4C-75644C36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6" y="1769017"/>
            <a:ext cx="5943600" cy="3762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A194CC-94F1-66A6-282C-98D2FD595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024" y="1836168"/>
            <a:ext cx="5513540" cy="2104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4A4FC-434E-F637-F7A5-2BC393F08B82}"/>
              </a:ext>
            </a:extLst>
          </p:cNvPr>
          <p:cNvSpPr txBox="1"/>
          <p:nvPr/>
        </p:nvSpPr>
        <p:spPr>
          <a:xfrm>
            <a:off x="2251444" y="1326608"/>
            <a:ext cx="1161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Tsr</a:t>
            </a:r>
            <a:r>
              <a:rPr lang="en-GB" sz="1800" dirty="0"/>
              <a:t> sac </a:t>
            </a:r>
            <a:endParaRPr lang="en-R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E31D8-5707-A231-6BE2-FCD2D3A5E3D8}"/>
              </a:ext>
            </a:extLst>
          </p:cNvPr>
          <p:cNvSpPr txBox="1"/>
          <p:nvPr/>
        </p:nvSpPr>
        <p:spPr>
          <a:xfrm>
            <a:off x="8778949" y="1314250"/>
            <a:ext cx="1396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Tsr</a:t>
            </a:r>
            <a:r>
              <a:rPr lang="en-GB" sz="1800" dirty="0"/>
              <a:t> recipient</a:t>
            </a: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1677336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3DF89-D8F4-0799-B0C0-ED9BDCE9A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88645-3BD3-4B7E-5B2F-CDFA597B32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050" y="6259395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C0646443-2031-2641-CA78-2CD0ED71AF37}"/>
              </a:ext>
            </a:extLst>
          </p:cNvPr>
          <p:cNvSpPr txBox="1"/>
          <p:nvPr/>
        </p:nvSpPr>
        <p:spPr>
          <a:xfrm>
            <a:off x="338436" y="193922"/>
            <a:ext cx="11091563" cy="5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Curățare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zilnică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(</a:t>
            </a: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Tzc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9CB9B-B7EC-74F1-CFA0-C08EF1B9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61" y="743973"/>
            <a:ext cx="5943600" cy="59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C2BF6-7E26-F08B-A226-F6B0C86F8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6E9DEB-F7AB-819A-9254-0D79D56D71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050" y="6259395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60E67C31-122C-70A8-7CF4-231B621EEC95}"/>
              </a:ext>
            </a:extLst>
          </p:cNvPr>
          <p:cNvSpPr txBox="1"/>
          <p:nvPr/>
        </p:nvSpPr>
        <p:spPr>
          <a:xfrm>
            <a:off x="338436" y="193922"/>
            <a:ext cx="11091563" cy="5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Blocaje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/</a:t>
            </a:r>
            <a:r>
              <a:rPr lang="en-GB" sz="3200" b="1" dirty="0" err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opriri</a:t>
            </a:r>
            <a:r>
              <a:rPr lang="en-GB" sz="32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(Tol)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2C7DD8-1F08-B782-CB65-4FD51CF81A79}"/>
              </a:ext>
            </a:extLst>
          </p:cNvPr>
          <p:cNvGrpSpPr/>
          <p:nvPr/>
        </p:nvGrpSpPr>
        <p:grpSpPr>
          <a:xfrm>
            <a:off x="3148506" y="896774"/>
            <a:ext cx="5471422" cy="5564962"/>
            <a:chOff x="1386578" y="1005959"/>
            <a:chExt cx="5943600" cy="60600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332784-A350-3208-821C-5F723C855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6578" y="6262123"/>
              <a:ext cx="5943600" cy="80391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DC2A29-8CC7-4A2F-60C0-A8FA9E9BA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6578" y="1005959"/>
              <a:ext cx="5943600" cy="5357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73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1BE0EF8-2D28-450E-BE81-41B5B595E7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5535" y="3016935"/>
            <a:ext cx="8560891" cy="209728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841247">
              <a:defRPr sz="9400"/>
            </a:lvl1pPr>
          </a:lstStyle>
          <a:p>
            <a:pPr algn="l"/>
            <a:r>
              <a:rPr lang="ro-RO" sz="4800" b="1" kern="0" dirty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/>
              </a:rPr>
              <a:t>EPISODUL</a:t>
            </a:r>
            <a:r>
              <a:rPr lang="en-US" sz="4800" b="1" kern="0" dirty="0">
                <a:solidFill>
                  <a:srgbClr val="39AE70"/>
                </a:solidFill>
                <a:latin typeface="Euclid Circular A"/>
                <a:ea typeface="Euclid Circular A" panose="020B0504000000000000" pitchFamily="34" charset="77"/>
                <a:cs typeface="Segoe UI"/>
              </a:rPr>
              <a:t> 11</a:t>
            </a:r>
            <a:br>
              <a:rPr lang="ro-RO" sz="4800" b="1" kern="0" dirty="0"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</a:br>
            <a:r>
              <a:rPr lang="it-IT" sz="4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Euclid Circular A"/>
                <a:ea typeface="Euclid Circular A" panose="020B0504000000000000" pitchFamily="34" charset="77"/>
                <a:cs typeface="Segoe UI"/>
              </a:rPr>
              <a:t>Fluxul monetar și </a:t>
            </a:r>
            <a:br>
              <a:rPr lang="it-IT" sz="4400" b="1" kern="0" dirty="0"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</a:br>
            <a:r>
              <a:rPr lang="it-IT" sz="4400" b="1" kern="0">
                <a:solidFill>
                  <a:schemeClr val="tx1">
                    <a:lumMod val="95000"/>
                    <a:lumOff val="5000"/>
                  </a:schemeClr>
                </a:solidFill>
                <a:latin typeface="Euclid Circular A"/>
                <a:ea typeface="Euclid Circular A" panose="020B0504000000000000" pitchFamily="34" charset="77"/>
                <a:cs typeface="Segoe UI"/>
              </a:rPr>
              <a:t>Tariful de gestionare 2025</a:t>
            </a:r>
            <a:br>
              <a:rPr lang="it-IT" sz="4400" b="1" kern="0" dirty="0"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</a:br>
            <a:br>
              <a:rPr lang="it-IT" sz="4400" b="1" kern="0" dirty="0"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</a:br>
            <a:endParaRPr lang="ro-RO" sz="4800" dirty="0">
              <a:solidFill>
                <a:schemeClr val="tx1">
                  <a:lumMod val="95000"/>
                  <a:lumOff val="5000"/>
                </a:schemeClr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pic>
        <p:nvPicPr>
          <p:cNvPr id="2" name="Picture 1" descr="A logo for a radio station&#10;&#10;Description automatically generated">
            <a:extLst>
              <a:ext uri="{FF2B5EF4-FFF2-40B4-BE49-F238E27FC236}">
                <a16:creationId xmlns:a16="http://schemas.microsoft.com/office/drawing/2014/main" id="{2706D503-1036-D246-5092-429600B4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8690" r="8371" b="22271"/>
          <a:stretch/>
        </p:blipFill>
        <p:spPr>
          <a:xfrm>
            <a:off x="529929" y="219300"/>
            <a:ext cx="4512187" cy="1890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E908C-6BFA-706F-84EE-00E99C089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33"/>
          <a:stretch/>
        </p:blipFill>
        <p:spPr>
          <a:xfrm>
            <a:off x="10505983" y="711472"/>
            <a:ext cx="1653365" cy="3947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02F41C-3D53-673F-4C57-4E6806AB2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99"/>
          <a:stretch/>
        </p:blipFill>
        <p:spPr>
          <a:xfrm>
            <a:off x="10359026" y="3814862"/>
            <a:ext cx="1832974" cy="3064910"/>
          </a:xfrm>
          <a:prstGeom prst="rect">
            <a:avLst/>
          </a:prstGeom>
        </p:spPr>
      </p:pic>
      <p:pic>
        <p:nvPicPr>
          <p:cNvPr id="6" name="Picture 5" descr="A hand holding a yellow bottle&#10;&#10;Description automatically generated">
            <a:extLst>
              <a:ext uri="{FF2B5EF4-FFF2-40B4-BE49-F238E27FC236}">
                <a16:creationId xmlns:a16="http://schemas.microsoft.com/office/drawing/2014/main" id="{571A8B15-3F5C-3999-B278-0C16408D1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8" y="3525656"/>
            <a:ext cx="3332345" cy="3332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D6493-AACA-5AAB-0002-5F5591B66D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9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8D15E-E908-A1CD-A5A6-0503504A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A89AB-5C4F-28A8-E078-800540D5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050" y="6259395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817A805C-7F78-2D9F-1A38-095AFF8695C9}"/>
              </a:ext>
            </a:extLst>
          </p:cNvPr>
          <p:cNvSpPr txBox="1"/>
          <p:nvPr/>
        </p:nvSpPr>
        <p:spPr>
          <a:xfrm>
            <a:off x="338436" y="193922"/>
            <a:ext cx="11091563" cy="55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200" dirty="0"/>
              <a:t>Mutare </a:t>
            </a:r>
            <a:r>
              <a:rPr lang="en-GB" sz="3200" dirty="0" err="1"/>
              <a:t>saci</a:t>
            </a:r>
            <a:r>
              <a:rPr lang="en-GB" sz="3200" dirty="0"/>
              <a:t> (</a:t>
            </a:r>
            <a:r>
              <a:rPr lang="en-GB" sz="3200" dirty="0" err="1"/>
              <a:t>TMsr</a:t>
            </a:r>
            <a:r>
              <a:rPr lang="en-GB" sz="3200" dirty="0"/>
              <a:t>) &amp; </a:t>
            </a:r>
            <a:r>
              <a:rPr lang="en-GB" sz="3200" dirty="0" err="1"/>
              <a:t>Predare</a:t>
            </a:r>
            <a:r>
              <a:rPr lang="en-GB" sz="3200" dirty="0"/>
              <a:t> </a:t>
            </a:r>
            <a:r>
              <a:rPr lang="en-GB" sz="3200" dirty="0" err="1"/>
              <a:t>către</a:t>
            </a:r>
            <a:r>
              <a:rPr lang="en-GB" sz="3200" dirty="0"/>
              <a:t> </a:t>
            </a:r>
            <a:r>
              <a:rPr lang="en-GB" sz="3200" dirty="0" err="1"/>
              <a:t>transportator</a:t>
            </a:r>
            <a:r>
              <a:rPr lang="en-GB" sz="3200" dirty="0"/>
              <a:t> (</a:t>
            </a:r>
            <a:r>
              <a:rPr lang="en-GB" sz="3200" dirty="0" err="1"/>
              <a:t>TPsr</a:t>
            </a:r>
            <a:r>
              <a:rPr lang="en-GB" sz="3200" dirty="0"/>
              <a:t>)</a:t>
            </a:r>
            <a:endParaRPr lang="en-GB" sz="32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10E2B-AD31-868F-1CE2-2F6839397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15" y="2511107"/>
            <a:ext cx="5943600" cy="1835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0D7EB6-D7D8-7344-B940-5FAEA75AB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15" y="1998910"/>
            <a:ext cx="5943600" cy="3235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96627F-1C5A-5A07-F8B5-F3C76BE99DE1}"/>
              </a:ext>
            </a:extLst>
          </p:cNvPr>
          <p:cNvSpPr txBox="1"/>
          <p:nvPr/>
        </p:nvSpPr>
        <p:spPr>
          <a:xfrm>
            <a:off x="2251444" y="1326608"/>
            <a:ext cx="1161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TMsr</a:t>
            </a:r>
            <a:endParaRPr lang="en-R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1B7B9-F7A0-CD0A-3EAB-EC2DB9200F53}"/>
              </a:ext>
            </a:extLst>
          </p:cNvPr>
          <p:cNvSpPr txBox="1"/>
          <p:nvPr/>
        </p:nvSpPr>
        <p:spPr>
          <a:xfrm>
            <a:off x="8778949" y="1314250"/>
            <a:ext cx="13964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/>
              <a:t>TPsr</a:t>
            </a: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2893444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EB3BA-2EB7-AA50-3F82-AA1E4D11B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2760B-7587-8A7A-1808-21C00C05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FC6AEFC8-BF55-D5F2-7ADC-30B3D609A57F}"/>
              </a:ext>
            </a:extLst>
          </p:cNvPr>
          <p:cNvSpPr txBox="1"/>
          <p:nvPr/>
        </p:nvSpPr>
        <p:spPr>
          <a:xfrm>
            <a:off x="338436" y="193922"/>
            <a:ext cx="11091563" cy="6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/>
              <a:t>Colectare</a:t>
            </a:r>
            <a:r>
              <a:rPr lang="en-GB" sz="4000" b="1" dirty="0"/>
              <a:t> </a:t>
            </a:r>
            <a:r>
              <a:rPr lang="en-GB" sz="4000" b="1" dirty="0" err="1"/>
              <a:t>Automată</a:t>
            </a:r>
            <a:r>
              <a:rPr lang="en-GB" sz="4000" b="1" dirty="0"/>
              <a:t> (RVM)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C6804-EA8B-87F9-0B12-2A06F8BE2B1B}"/>
              </a:ext>
            </a:extLst>
          </p:cNvPr>
          <p:cNvSpPr txBox="1"/>
          <p:nvPr/>
        </p:nvSpPr>
        <p:spPr>
          <a:xfrm>
            <a:off x="253376" y="1248922"/>
            <a:ext cx="5943600" cy="4360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>
              <a:lnSpc>
                <a:spcPct val="150000"/>
              </a:lnSpc>
              <a:buNone/>
              <a:defRPr b="1"/>
            </a:lvl1pPr>
          </a:lstStyle>
          <a:p>
            <a:pPr>
              <a:buNone/>
            </a:pPr>
            <a:r>
              <a:rPr lang="en-GB" sz="2000" b="0" dirty="0"/>
              <a:t>• </a:t>
            </a:r>
            <a:r>
              <a:rPr lang="en-GB" sz="2000" b="0" dirty="0" err="1"/>
              <a:t>Selectate</a:t>
            </a:r>
            <a:r>
              <a:rPr lang="en-GB" sz="2000" b="0" dirty="0"/>
              <a:t> 1.255 RVM-</a:t>
            </a:r>
            <a:r>
              <a:rPr lang="en-GB" sz="2000" b="0" dirty="0" err="1"/>
              <a:t>uri</a:t>
            </a:r>
            <a:r>
              <a:rPr lang="en-GB" sz="2000" b="0" dirty="0"/>
              <a:t> (din 3.766 active la 30.06.2024)</a:t>
            </a:r>
          </a:p>
          <a:p>
            <a:pPr>
              <a:buNone/>
            </a:pPr>
            <a:r>
              <a:rPr lang="en-GB" sz="2000" b="0" dirty="0"/>
              <a:t>• </a:t>
            </a:r>
            <a:r>
              <a:rPr lang="en-GB" sz="2000" b="0" dirty="0" err="1"/>
              <a:t>Informații</a:t>
            </a:r>
            <a:r>
              <a:rPr lang="en-GB" sz="2000" b="0" dirty="0"/>
              <a:t> </a:t>
            </a:r>
            <a:r>
              <a:rPr lang="en-GB" sz="2000" b="0" dirty="0" err="1"/>
              <a:t>colectate</a:t>
            </a:r>
            <a:r>
              <a:rPr lang="en-GB" sz="2000" b="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err="1"/>
              <a:t>Costuri</a:t>
            </a:r>
            <a:r>
              <a:rPr lang="en-GB" sz="2000" b="0" dirty="0"/>
              <a:t> de </a:t>
            </a:r>
            <a:r>
              <a:rPr lang="en-GB" sz="2000" b="0" dirty="0" err="1"/>
              <a:t>achiziție</a:t>
            </a:r>
            <a:r>
              <a:rPr lang="en-GB" sz="2000" b="0" dirty="0"/>
              <a:t>/</a:t>
            </a:r>
            <a:r>
              <a:rPr lang="en-GB" sz="2000" b="0" dirty="0" err="1"/>
              <a:t>livrare</a:t>
            </a:r>
            <a:r>
              <a:rPr lang="en-GB" sz="2000" b="0" dirty="0"/>
              <a:t>/</a:t>
            </a:r>
            <a:r>
              <a:rPr lang="en-GB" sz="2000" b="0" dirty="0" err="1"/>
              <a:t>instalare</a:t>
            </a:r>
            <a:endParaRPr lang="en-GB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err="1"/>
              <a:t>Costuri</a:t>
            </a:r>
            <a:r>
              <a:rPr lang="en-GB" sz="2000" b="0" dirty="0"/>
              <a:t> de </a:t>
            </a:r>
            <a:r>
              <a:rPr lang="en-GB" sz="2000" b="0" dirty="0" err="1"/>
              <a:t>întreținere</a:t>
            </a:r>
            <a:endParaRPr lang="en-GB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 err="1"/>
              <a:t>Suprafețe</a:t>
            </a:r>
            <a:r>
              <a:rPr lang="en-GB" sz="2000" b="0" dirty="0"/>
              <a:t> </a:t>
            </a:r>
            <a:r>
              <a:rPr lang="en-GB" sz="2000" b="0" dirty="0" err="1"/>
              <a:t>necesare</a:t>
            </a:r>
            <a:r>
              <a:rPr lang="en-GB" sz="2000" b="0" dirty="0"/>
              <a:t> (</a:t>
            </a:r>
            <a:r>
              <a:rPr lang="en-GB" sz="2000" b="0" dirty="0" err="1"/>
              <a:t>echipament</a:t>
            </a:r>
            <a:r>
              <a:rPr lang="en-GB" sz="2000" b="0" dirty="0"/>
              <a:t> + </a:t>
            </a:r>
            <a:r>
              <a:rPr lang="en-GB" sz="2000" b="0" dirty="0" err="1"/>
              <a:t>depozitare</a:t>
            </a:r>
            <a:r>
              <a:rPr lang="en-GB" sz="2000" b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/>
              <a:t>Timp </a:t>
            </a:r>
            <a:r>
              <a:rPr lang="en-GB" sz="2000" b="0" dirty="0" err="1"/>
              <a:t>mediu</a:t>
            </a:r>
            <a:r>
              <a:rPr lang="en-GB" sz="2000" b="0" dirty="0"/>
              <a:t> </a:t>
            </a:r>
            <a:r>
              <a:rPr lang="en-GB" sz="2000" b="0" dirty="0" err="1"/>
              <a:t>pentru</a:t>
            </a:r>
            <a:r>
              <a:rPr lang="en-GB" sz="2000" b="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Golire</a:t>
            </a:r>
            <a:r>
              <a:rPr lang="en-GB" sz="2000" dirty="0"/>
              <a:t> </a:t>
            </a:r>
            <a:r>
              <a:rPr lang="en-GB" sz="2000" dirty="0" err="1"/>
              <a:t>saci</a:t>
            </a:r>
            <a:r>
              <a:rPr lang="en-GB" sz="2000" dirty="0"/>
              <a:t>/</a:t>
            </a:r>
            <a:r>
              <a:rPr lang="en-GB" sz="2000" dirty="0" err="1"/>
              <a:t>recipienți</a:t>
            </a:r>
            <a:r>
              <a:rPr lang="en-GB" sz="2000" dirty="0"/>
              <a:t> (</a:t>
            </a:r>
            <a:r>
              <a:rPr lang="en-GB" sz="2000" dirty="0" err="1"/>
              <a:t>Tsr</a:t>
            </a:r>
            <a:r>
              <a:rPr lang="en-GB" sz="2000" dirty="0"/>
              <a:t> sac / </a:t>
            </a:r>
            <a:r>
              <a:rPr lang="en-GB" sz="2000" dirty="0" err="1"/>
              <a:t>Tsr</a:t>
            </a:r>
            <a:r>
              <a:rPr lang="en-GB" sz="2000" dirty="0"/>
              <a:t> recipient)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Curățare</a:t>
            </a:r>
            <a:r>
              <a:rPr lang="en-GB" sz="2000" dirty="0"/>
              <a:t> </a:t>
            </a:r>
            <a:r>
              <a:rPr lang="en-GB" sz="2000" dirty="0" err="1"/>
              <a:t>zilnică</a:t>
            </a:r>
            <a:r>
              <a:rPr lang="en-GB" sz="2000" dirty="0"/>
              <a:t> (</a:t>
            </a:r>
            <a:r>
              <a:rPr lang="en-GB" sz="2000" dirty="0" err="1"/>
              <a:t>Tzc</a:t>
            </a:r>
            <a:r>
              <a:rPr lang="en-GB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Blocaje</a:t>
            </a:r>
            <a:r>
              <a:rPr lang="en-GB" sz="2000" dirty="0"/>
              <a:t>/</a:t>
            </a:r>
            <a:r>
              <a:rPr lang="en-GB" sz="2000" dirty="0" err="1"/>
              <a:t>opririi</a:t>
            </a:r>
            <a:r>
              <a:rPr lang="en-GB" sz="2000" dirty="0"/>
              <a:t> (Tol)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Mutare </a:t>
            </a:r>
            <a:r>
              <a:rPr lang="en-GB" sz="2000" dirty="0" err="1"/>
              <a:t>saci</a:t>
            </a:r>
            <a:r>
              <a:rPr lang="en-GB" sz="2000" dirty="0"/>
              <a:t> (</a:t>
            </a:r>
            <a:r>
              <a:rPr lang="en-GB" sz="2000" dirty="0" err="1"/>
              <a:t>TMsr</a:t>
            </a:r>
            <a:r>
              <a:rPr lang="en-GB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Predare</a:t>
            </a:r>
            <a:r>
              <a:rPr lang="en-GB" sz="2000" dirty="0"/>
              <a:t> </a:t>
            </a:r>
            <a:r>
              <a:rPr lang="en-GB" sz="2000" dirty="0" err="1"/>
              <a:t>către</a:t>
            </a:r>
            <a:r>
              <a:rPr lang="en-GB" sz="2000" dirty="0"/>
              <a:t> </a:t>
            </a:r>
            <a:r>
              <a:rPr lang="en-GB" sz="2000" dirty="0" err="1"/>
              <a:t>transportator</a:t>
            </a:r>
            <a:r>
              <a:rPr lang="en-GB" sz="2000" dirty="0"/>
              <a:t> (</a:t>
            </a:r>
            <a:r>
              <a:rPr lang="en-GB" sz="2000" dirty="0" err="1"/>
              <a:t>TPsr</a:t>
            </a:r>
            <a:r>
              <a:rPr lang="en-GB" sz="20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3C2A7E-48D8-E672-A766-2699A725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093" y="2339586"/>
            <a:ext cx="5267529" cy="17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40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486D9-72B1-4726-BDAB-E8E0DBE93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0CF48-1E9A-F5F0-4DAD-A58C8996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50B1CEA7-CF8A-316F-74B2-D71C3AD28893}"/>
              </a:ext>
            </a:extLst>
          </p:cNvPr>
          <p:cNvSpPr txBox="1"/>
          <p:nvPr/>
        </p:nvSpPr>
        <p:spPr>
          <a:xfrm>
            <a:off x="338436" y="193922"/>
            <a:ext cx="11091563" cy="98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/>
              <a:t>Colectare</a:t>
            </a:r>
            <a:r>
              <a:rPr lang="en-GB" sz="4000" b="1" dirty="0"/>
              <a:t> </a:t>
            </a:r>
            <a:r>
              <a:rPr lang="en-GB" sz="4000" b="1" dirty="0" err="1"/>
              <a:t>Automată</a:t>
            </a:r>
            <a:r>
              <a:rPr lang="en-GB" sz="4000" b="1" dirty="0"/>
              <a:t> (RVM) </a:t>
            </a:r>
            <a:r>
              <a:rPr lang="en-GB" sz="2000" b="1" dirty="0"/>
              <a:t>– </a:t>
            </a:r>
            <a:r>
              <a:rPr lang="en-GB" sz="2000" b="1" dirty="0" err="1"/>
              <a:t>medie</a:t>
            </a:r>
            <a:r>
              <a:rPr lang="en-GB" sz="2000" b="1" dirty="0"/>
              <a:t> </a:t>
            </a:r>
            <a:r>
              <a:rPr lang="en-GB" sz="2000" b="1" dirty="0" err="1"/>
              <a:t>ponderata</a:t>
            </a:r>
            <a:r>
              <a:rPr lang="en-GB" sz="2000" b="1" dirty="0"/>
              <a:t> </a:t>
            </a:r>
            <a:r>
              <a:rPr lang="en-GB" sz="2000" b="1" dirty="0" err="1"/>
              <a:t>intre</a:t>
            </a:r>
            <a:r>
              <a:rPr lang="en-GB" sz="2000" b="1" dirty="0"/>
              <a:t> </a:t>
            </a:r>
            <a:r>
              <a:rPr lang="en-GB" sz="2000" b="1" dirty="0" err="1"/>
              <a:t>tariful</a:t>
            </a:r>
            <a:r>
              <a:rPr lang="en-GB" sz="2000" b="1" dirty="0"/>
              <a:t> </a:t>
            </a:r>
            <a:r>
              <a:rPr lang="en-GB" sz="2000" b="1" dirty="0" err="1"/>
              <a:t>calculat</a:t>
            </a:r>
            <a:r>
              <a:rPr lang="en-GB" sz="2000" b="1" dirty="0"/>
              <a:t> </a:t>
            </a:r>
            <a:r>
              <a:rPr lang="en-GB" sz="2000" b="1" dirty="0" err="1"/>
              <a:t>pentr</a:t>
            </a:r>
            <a:r>
              <a:rPr lang="en-GB" sz="2000" b="1" dirty="0"/>
              <a:t> un RVM mare </a:t>
            </a:r>
            <a:r>
              <a:rPr lang="en-GB" sz="2000" b="1" dirty="0" err="1"/>
              <a:t>si</a:t>
            </a:r>
            <a:r>
              <a:rPr lang="en-GB" sz="2000" b="1" dirty="0"/>
              <a:t> cel </a:t>
            </a:r>
            <a:r>
              <a:rPr lang="en-GB" sz="2000" b="1" dirty="0" err="1"/>
              <a:t>pentru</a:t>
            </a:r>
            <a:r>
              <a:rPr lang="en-GB" sz="2000" b="1" dirty="0"/>
              <a:t> un RVM mic</a:t>
            </a:r>
            <a:endParaRPr lang="en-GB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034540-3EA5-CA8B-4D5E-134625613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04" y="1628001"/>
            <a:ext cx="24242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R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Tarif de </a:t>
            </a:r>
            <a:r>
              <a:rPr kumimoji="0" lang="en-US" altLang="en-RO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gestionare</a:t>
            </a:r>
            <a:r>
              <a:rPr kumimoji="0" lang="en-US" altLang="en-R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RVM Mare:</a:t>
            </a:r>
            <a:endParaRPr kumimoji="0" lang="en-US" altLang="en-RO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7053CD4-8B66-F9F4-D9DE-22285B0B6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0623" y="1628001"/>
            <a:ext cx="23178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R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Tarif de </a:t>
            </a:r>
            <a:r>
              <a:rPr kumimoji="0" lang="en-US" altLang="en-RO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gestionare</a:t>
            </a:r>
            <a:r>
              <a:rPr kumimoji="0" lang="en-US" altLang="en-R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RVM Mic:</a:t>
            </a:r>
            <a:endParaRPr kumimoji="0" lang="en-US" altLang="en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3A7B02-12C3-AA89-F704-B6A2C6E84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04" y="1905000"/>
            <a:ext cx="4495800" cy="426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7C984-303A-1377-CCC0-0B7BCDA22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172" y="1905000"/>
            <a:ext cx="4465320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6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16254-1B95-B5C9-0965-E8451B1FD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C3B2F-25F9-0464-BEB3-38909E49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C70D9E90-95FF-BFC9-D830-DC4F6BDF9FAA}"/>
              </a:ext>
            </a:extLst>
          </p:cNvPr>
          <p:cNvSpPr txBox="1"/>
          <p:nvPr/>
        </p:nvSpPr>
        <p:spPr>
          <a:xfrm>
            <a:off x="338436" y="193922"/>
            <a:ext cx="11091563" cy="6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/>
              <a:t>Colectare</a:t>
            </a:r>
            <a:r>
              <a:rPr lang="en-GB" sz="4000" b="1" dirty="0"/>
              <a:t> </a:t>
            </a:r>
            <a:r>
              <a:rPr lang="en-GB" sz="4000" b="1" dirty="0" err="1"/>
              <a:t>Manuala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2BFF6-3AD0-C574-074E-2571277FBA95}"/>
              </a:ext>
            </a:extLst>
          </p:cNvPr>
          <p:cNvSpPr txBox="1"/>
          <p:nvPr/>
        </p:nvSpPr>
        <p:spPr>
          <a:xfrm>
            <a:off x="228324" y="1464394"/>
            <a:ext cx="11091562" cy="43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>
              <a:lnSpc>
                <a:spcPct val="150000"/>
              </a:lnSpc>
              <a:buNone/>
              <a:defRPr b="1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Segment </a:t>
            </a:r>
            <a:r>
              <a:rPr lang="en-GB" sz="2400" dirty="0" err="1"/>
              <a:t>analizat</a:t>
            </a:r>
            <a:r>
              <a:rPr lang="en-GB" sz="2400" dirty="0"/>
              <a:t>: 1.485 </a:t>
            </a:r>
            <a:r>
              <a:rPr lang="en-GB" sz="2400" dirty="0" err="1"/>
              <a:t>puncte</a:t>
            </a:r>
            <a:r>
              <a:rPr lang="en-GB" sz="2400" dirty="0"/>
              <a:t> (484 </a:t>
            </a:r>
            <a:r>
              <a:rPr lang="en-GB" sz="2400" dirty="0" err="1"/>
              <a:t>comercianți</a:t>
            </a:r>
            <a:r>
              <a:rPr lang="en-GB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Centralizate</a:t>
            </a:r>
            <a:r>
              <a:rPr lang="en-GB" sz="2400" dirty="0"/>
              <a:t> 990 </a:t>
            </a:r>
            <a:r>
              <a:rPr lang="en-GB" sz="2400" dirty="0" err="1"/>
              <a:t>seturi</a:t>
            </a:r>
            <a:r>
              <a:rPr lang="en-GB" sz="2400" dirty="0"/>
              <a:t> de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Timp</a:t>
            </a:r>
            <a:r>
              <a:rPr lang="en-GB" sz="2400" dirty="0"/>
              <a:t> </a:t>
            </a:r>
            <a:r>
              <a:rPr lang="en-GB" sz="2400" dirty="0" err="1"/>
              <a:t>mediu</a:t>
            </a:r>
            <a:r>
              <a:rPr lang="en-GB" sz="24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Tpnr</a:t>
            </a:r>
            <a:r>
              <a:rPr lang="en-GB" sz="2400" dirty="0"/>
              <a:t> – </a:t>
            </a:r>
            <a:r>
              <a:rPr lang="en-GB" sz="2400" dirty="0" err="1"/>
              <a:t>primire</a:t>
            </a:r>
            <a:r>
              <a:rPr lang="en-GB" sz="2400" dirty="0"/>
              <a:t> </a:t>
            </a:r>
            <a:r>
              <a:rPr lang="en-GB" sz="2400" dirty="0" err="1"/>
              <a:t>și</a:t>
            </a:r>
            <a:r>
              <a:rPr lang="en-GB" sz="2400" dirty="0"/>
              <a:t> </a:t>
            </a:r>
            <a:r>
              <a:rPr lang="en-GB" sz="2400" dirty="0" err="1"/>
              <a:t>numărare</a:t>
            </a:r>
            <a:r>
              <a:rPr lang="en-GB" sz="2400" dirty="0"/>
              <a:t> </a:t>
            </a:r>
            <a:r>
              <a:rPr lang="en-GB" sz="2400" dirty="0" err="1"/>
              <a:t>ambalaje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TMsr</a:t>
            </a:r>
            <a:r>
              <a:rPr lang="en-GB" sz="2400" dirty="0"/>
              <a:t> – </a:t>
            </a:r>
            <a:r>
              <a:rPr lang="en-GB" sz="2400" dirty="0" err="1"/>
              <a:t>mutare</a:t>
            </a:r>
            <a:r>
              <a:rPr lang="en-GB" sz="2400" dirty="0"/>
              <a:t> </a:t>
            </a:r>
            <a:r>
              <a:rPr lang="en-GB" sz="2400" dirty="0" err="1"/>
              <a:t>saci</a:t>
            </a:r>
            <a:r>
              <a:rPr lang="en-GB" sz="2400" dirty="0"/>
              <a:t> </a:t>
            </a:r>
            <a:r>
              <a:rPr lang="en-GB" sz="2400" dirty="0" err="1"/>
              <a:t>în</a:t>
            </a:r>
            <a:r>
              <a:rPr lang="en-GB" sz="2400" dirty="0"/>
              <a:t> </a:t>
            </a:r>
            <a:r>
              <a:rPr lang="en-GB" sz="2400" dirty="0" err="1"/>
              <a:t>depozit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TPsr</a:t>
            </a:r>
            <a:r>
              <a:rPr lang="en-GB" sz="2400" dirty="0"/>
              <a:t> – </a:t>
            </a:r>
            <a:r>
              <a:rPr lang="en-GB" sz="2400" dirty="0" err="1"/>
              <a:t>predare</a:t>
            </a:r>
            <a:r>
              <a:rPr lang="en-GB" sz="2400" dirty="0"/>
              <a:t> </a:t>
            </a:r>
            <a:r>
              <a:rPr lang="en-GB" sz="2400" dirty="0" err="1"/>
              <a:t>saci</a:t>
            </a:r>
            <a:r>
              <a:rPr lang="en-GB" sz="2400" dirty="0"/>
              <a:t> </a:t>
            </a:r>
            <a:r>
              <a:rPr lang="en-GB" sz="2400" dirty="0" err="1"/>
              <a:t>către</a:t>
            </a:r>
            <a:r>
              <a:rPr lang="en-GB" sz="2400" dirty="0"/>
              <a:t> </a:t>
            </a:r>
            <a:r>
              <a:rPr lang="en-GB" sz="2400" dirty="0" err="1"/>
              <a:t>transportator</a:t>
            </a: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Tcuz</a:t>
            </a:r>
            <a:r>
              <a:rPr lang="en-GB" sz="2400" dirty="0"/>
              <a:t> – </a:t>
            </a:r>
            <a:r>
              <a:rPr lang="en-GB" sz="2400" dirty="0" err="1"/>
              <a:t>curățare</a:t>
            </a:r>
            <a:r>
              <a:rPr lang="en-GB" sz="2400" dirty="0"/>
              <a:t> </a:t>
            </a:r>
            <a:r>
              <a:rPr lang="en-GB" sz="2400" dirty="0" err="1"/>
              <a:t>zilnică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CF8B9-2A98-7C2A-3B79-F9B943DE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376" y="2580361"/>
            <a:ext cx="4756487" cy="2128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1C3AC4-1583-2F5E-A3F9-48D5CA8ABBA4}"/>
              </a:ext>
            </a:extLst>
          </p:cNvPr>
          <p:cNvSpPr txBox="1"/>
          <p:nvPr/>
        </p:nvSpPr>
        <p:spPr>
          <a:xfrm>
            <a:off x="6789376" y="4708584"/>
            <a:ext cx="5327638" cy="470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dirty="0" err="1"/>
              <a:t>Calendarul</a:t>
            </a:r>
            <a:r>
              <a:rPr lang="en-US" sz="1100" dirty="0"/>
              <a:t> </a:t>
            </a:r>
            <a:r>
              <a:rPr lang="en-US" sz="1100" dirty="0" err="1"/>
              <a:t>procesului</a:t>
            </a:r>
            <a:r>
              <a:rPr lang="en-US" sz="1100" dirty="0"/>
              <a:t> de </a:t>
            </a:r>
            <a:r>
              <a:rPr lang="en-US" sz="1100" dirty="0" err="1"/>
              <a:t>colectare</a:t>
            </a:r>
            <a:r>
              <a:rPr lang="en-US" sz="1100" dirty="0"/>
              <a:t> </a:t>
            </a:r>
            <a:r>
              <a:rPr lang="en-US" sz="1100" dirty="0" err="1"/>
              <a:t>și</a:t>
            </a:r>
            <a:r>
              <a:rPr lang="en-US" sz="1100" dirty="0"/>
              <a:t> ulterior de </a:t>
            </a:r>
            <a:r>
              <a:rPr lang="en-US" sz="1100" dirty="0" err="1"/>
              <a:t>clarificare</a:t>
            </a:r>
            <a:r>
              <a:rPr lang="en-US" sz="1100" dirty="0"/>
              <a:t> a </a:t>
            </a:r>
            <a:r>
              <a:rPr lang="en-US" sz="1100" dirty="0" err="1"/>
              <a:t>datelor</a:t>
            </a:r>
            <a:r>
              <a:rPr lang="en-US" sz="1100" dirty="0"/>
              <a:t>, </a:t>
            </a:r>
            <a:r>
              <a:rPr lang="en-US" sz="1100" dirty="0" err="1"/>
              <a:t>pentru</a:t>
            </a:r>
            <a:r>
              <a:rPr lang="en-US" sz="1100" dirty="0"/>
              <a:t> </a:t>
            </a:r>
            <a:r>
              <a:rPr lang="en-US" sz="1100" dirty="0" err="1"/>
              <a:t>toate</a:t>
            </a:r>
            <a:r>
              <a:rPr lang="en-US" sz="1100" dirty="0"/>
              <a:t> </a:t>
            </a:r>
            <a:r>
              <a:rPr lang="en-US" sz="1100" dirty="0" err="1"/>
              <a:t>cele</a:t>
            </a:r>
            <a:r>
              <a:rPr lang="en-US" sz="1100" dirty="0"/>
              <a:t> 3 </a:t>
            </a:r>
            <a:r>
              <a:rPr lang="en-US" sz="1100" dirty="0" err="1"/>
              <a:t>modalități</a:t>
            </a:r>
            <a:r>
              <a:rPr lang="en-US" sz="1100" dirty="0"/>
              <a:t> de </a:t>
            </a:r>
            <a:r>
              <a:rPr lang="en-US" sz="1100" dirty="0" err="1"/>
              <a:t>preluare</a:t>
            </a:r>
            <a:r>
              <a:rPr lang="en-US" sz="1100" dirty="0"/>
              <a:t>, s-a </a:t>
            </a:r>
            <a:r>
              <a:rPr lang="en-US" sz="1100" dirty="0" err="1"/>
              <a:t>derulat</a:t>
            </a:r>
            <a:r>
              <a:rPr lang="en-US" sz="1100" dirty="0"/>
              <a:t> </a:t>
            </a:r>
            <a:r>
              <a:rPr lang="en-US" sz="1100" dirty="0" err="1"/>
              <a:t>în</a:t>
            </a:r>
            <a:r>
              <a:rPr lang="en-US" sz="1100" dirty="0"/>
              <a:t> </a:t>
            </a:r>
            <a:r>
              <a:rPr lang="en-US" sz="1100" dirty="0" err="1"/>
              <a:t>perioada</a:t>
            </a:r>
            <a:r>
              <a:rPr lang="en-US" sz="1100" dirty="0"/>
              <a:t> 12 </a:t>
            </a:r>
            <a:r>
              <a:rPr lang="en-US" sz="1100" dirty="0" err="1"/>
              <a:t>noiembrie</a:t>
            </a:r>
            <a:r>
              <a:rPr lang="en-US" sz="1100" dirty="0"/>
              <a:t> 2024 – 22 </a:t>
            </a:r>
            <a:r>
              <a:rPr lang="en-US" sz="1100" dirty="0" err="1"/>
              <a:t>ianuarie</a:t>
            </a:r>
            <a:r>
              <a:rPr lang="en-US" sz="1100" dirty="0"/>
              <a:t> 2025.</a:t>
            </a:r>
            <a:endParaRPr lang="en-RO" sz="1100" dirty="0"/>
          </a:p>
        </p:txBody>
      </p:sp>
    </p:spTree>
    <p:extLst>
      <p:ext uri="{BB962C8B-B14F-4D97-AF65-F5344CB8AC3E}">
        <p14:creationId xmlns:p14="http://schemas.microsoft.com/office/powerpoint/2010/main" val="978744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C6D75-2525-AEF4-9890-F37F5E795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E31D0F-C7B6-EAF8-3AB3-2671C4D50F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8A315BE2-9711-1EF4-D555-AC06E881A702}"/>
              </a:ext>
            </a:extLst>
          </p:cNvPr>
          <p:cNvSpPr txBox="1"/>
          <p:nvPr/>
        </p:nvSpPr>
        <p:spPr>
          <a:xfrm>
            <a:off x="338436" y="193922"/>
            <a:ext cx="11091563" cy="6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/>
              <a:t>Colectare</a:t>
            </a:r>
            <a:r>
              <a:rPr lang="en-GB" sz="4000" b="1" dirty="0"/>
              <a:t> </a:t>
            </a:r>
            <a:r>
              <a:rPr lang="en-GB" sz="4000" b="1" dirty="0" err="1"/>
              <a:t>Manuala</a:t>
            </a: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D54DC-7453-5A9B-7CA2-B4402E30C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376" y="947430"/>
            <a:ext cx="5621247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13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B4BAF-CF86-4718-0A08-FFAAE8676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A9C53-5C40-6E02-BC7A-8FDA8B20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F5686019-F644-397A-69C8-209D94857BF3}"/>
              </a:ext>
            </a:extLst>
          </p:cNvPr>
          <p:cNvSpPr txBox="1"/>
          <p:nvPr/>
        </p:nvSpPr>
        <p:spPr>
          <a:xfrm>
            <a:off x="338436" y="193922"/>
            <a:ext cx="11091563" cy="6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/>
              <a:t>Colectare</a:t>
            </a:r>
            <a:r>
              <a:rPr lang="en-GB" sz="4000" b="1" dirty="0"/>
              <a:t> </a:t>
            </a:r>
            <a:r>
              <a:rPr lang="en-GB" sz="4000" b="1" dirty="0" err="1"/>
              <a:t>Manuala</a:t>
            </a:r>
            <a:r>
              <a:rPr lang="en-GB" sz="4000" b="1" dirty="0"/>
              <a:t> - Horeca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88BF6-5F77-0DF7-3B0D-A6FC2F7C1A4D}"/>
              </a:ext>
            </a:extLst>
          </p:cNvPr>
          <p:cNvSpPr txBox="1"/>
          <p:nvPr/>
        </p:nvSpPr>
        <p:spPr>
          <a:xfrm>
            <a:off x="153168" y="1408952"/>
            <a:ext cx="6635939" cy="436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>
              <a:lnSpc>
                <a:spcPct val="150000"/>
              </a:lnSpc>
              <a:buNone/>
              <a:defRPr b="1"/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/>
              <a:t>Segment </a:t>
            </a:r>
            <a:r>
              <a:rPr lang="en-GB" sz="2400" b="0" dirty="0" err="1"/>
              <a:t>analizat</a:t>
            </a:r>
            <a:r>
              <a:rPr lang="en-GB" sz="2400" b="0" dirty="0"/>
              <a:t>: 1.000 </a:t>
            </a:r>
            <a:r>
              <a:rPr lang="en-GB" sz="2400" b="0" dirty="0" err="1"/>
              <a:t>puncte</a:t>
            </a:r>
            <a:r>
              <a:rPr lang="en-GB" sz="2400" b="0" dirty="0"/>
              <a:t> (858 </a:t>
            </a:r>
            <a:r>
              <a:rPr lang="en-GB" sz="2400" b="0" dirty="0" err="1"/>
              <a:t>operatori</a:t>
            </a:r>
            <a:r>
              <a:rPr lang="en-GB" sz="2400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/>
              <a:t>Centralizate</a:t>
            </a:r>
            <a:r>
              <a:rPr lang="en-GB" sz="2400" b="0" dirty="0"/>
              <a:t> 200 </a:t>
            </a:r>
            <a:r>
              <a:rPr lang="en-GB" sz="2400" b="0" dirty="0" err="1"/>
              <a:t>seturi</a:t>
            </a:r>
            <a:r>
              <a:rPr lang="en-GB" sz="2400" b="0" dirty="0"/>
              <a:t> de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/>
              <a:t>Timpi</a:t>
            </a:r>
            <a:r>
              <a:rPr lang="en-GB" sz="2400" b="0" dirty="0"/>
              <a:t> </a:t>
            </a:r>
            <a:r>
              <a:rPr lang="en-GB" sz="2400" b="0" dirty="0" err="1"/>
              <a:t>utilizati</a:t>
            </a:r>
            <a:r>
              <a:rPr lang="en-GB" sz="2400" b="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0" dirty="0"/>
              <a:t>Tis – </a:t>
            </a:r>
            <a:r>
              <a:rPr lang="en-GB" sz="2400" b="0" dirty="0" err="1"/>
              <a:t>introducere</a:t>
            </a:r>
            <a:r>
              <a:rPr lang="en-GB" sz="2400" b="0" dirty="0"/>
              <a:t> </a:t>
            </a:r>
            <a:r>
              <a:rPr lang="en-GB" sz="2400" b="0" dirty="0" err="1"/>
              <a:t>ambalaje</a:t>
            </a:r>
            <a:r>
              <a:rPr lang="en-GB" sz="2400" b="0" dirty="0"/>
              <a:t> </a:t>
            </a:r>
            <a:r>
              <a:rPr lang="en-GB" sz="2400" b="0" dirty="0" err="1"/>
              <a:t>în</a:t>
            </a:r>
            <a:r>
              <a:rPr lang="en-GB" sz="2400" b="0" dirty="0"/>
              <a:t> </a:t>
            </a:r>
            <a:r>
              <a:rPr lang="en-GB" sz="2400" b="0" dirty="0" err="1"/>
              <a:t>saci</a:t>
            </a:r>
            <a:r>
              <a:rPr lang="en-GB" sz="2400" b="0" dirty="0"/>
              <a:t>/</a:t>
            </a:r>
            <a:r>
              <a:rPr lang="en-GB" sz="2400" b="0" dirty="0" err="1"/>
              <a:t>recipienți</a:t>
            </a:r>
            <a:endParaRPr lang="en-GB" sz="2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0" dirty="0" err="1"/>
              <a:t>TMsr</a:t>
            </a:r>
            <a:r>
              <a:rPr lang="en-GB" sz="2400" b="0" dirty="0"/>
              <a:t> – </a:t>
            </a:r>
            <a:r>
              <a:rPr lang="en-GB" sz="2400" b="0" dirty="0" err="1"/>
              <a:t>mutare</a:t>
            </a:r>
            <a:r>
              <a:rPr lang="en-GB" sz="2400" b="0" dirty="0"/>
              <a:t> </a:t>
            </a:r>
            <a:r>
              <a:rPr lang="en-GB" sz="2400" b="0" dirty="0" err="1"/>
              <a:t>în</a:t>
            </a:r>
            <a:r>
              <a:rPr lang="en-GB" sz="2400" b="0" dirty="0"/>
              <a:t> </a:t>
            </a:r>
            <a:r>
              <a:rPr lang="en-GB" sz="2400" b="0" dirty="0" err="1"/>
              <a:t>depozit</a:t>
            </a:r>
            <a:endParaRPr lang="en-GB" sz="24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0" dirty="0" err="1"/>
              <a:t>TPsr</a:t>
            </a:r>
            <a:r>
              <a:rPr lang="en-GB" sz="2400" b="0" dirty="0"/>
              <a:t> – </a:t>
            </a:r>
            <a:r>
              <a:rPr lang="en-GB" sz="2400" b="0" dirty="0" err="1"/>
              <a:t>predare</a:t>
            </a:r>
            <a:r>
              <a:rPr lang="en-GB" sz="2400" b="0" dirty="0"/>
              <a:t> </a:t>
            </a:r>
            <a:r>
              <a:rPr lang="en-GB" sz="2400" b="0" dirty="0" err="1"/>
              <a:t>către</a:t>
            </a:r>
            <a:r>
              <a:rPr lang="en-GB" sz="2400" b="0" dirty="0"/>
              <a:t> </a:t>
            </a:r>
            <a:r>
              <a:rPr lang="en-GB" sz="2400" b="0" dirty="0" err="1"/>
              <a:t>transportator</a:t>
            </a:r>
            <a:endParaRPr lang="en-GB" sz="2400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02154-967D-67D5-482C-49402A6F4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898" y="1861727"/>
            <a:ext cx="5164899" cy="2053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926EA7-29AA-7FEB-5463-374583E8BA70}"/>
              </a:ext>
            </a:extLst>
          </p:cNvPr>
          <p:cNvSpPr txBox="1"/>
          <p:nvPr/>
        </p:nvSpPr>
        <p:spPr>
          <a:xfrm>
            <a:off x="6711194" y="3949393"/>
            <a:ext cx="5327638" cy="470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dirty="0" err="1"/>
              <a:t>Calendarul</a:t>
            </a:r>
            <a:r>
              <a:rPr lang="en-US" sz="1100" dirty="0"/>
              <a:t> </a:t>
            </a:r>
            <a:r>
              <a:rPr lang="en-US" sz="1100" dirty="0" err="1"/>
              <a:t>procesului</a:t>
            </a:r>
            <a:r>
              <a:rPr lang="en-US" sz="1100" dirty="0"/>
              <a:t> de </a:t>
            </a:r>
            <a:r>
              <a:rPr lang="en-US" sz="1100" dirty="0" err="1"/>
              <a:t>colectare</a:t>
            </a:r>
            <a:r>
              <a:rPr lang="en-US" sz="1100" dirty="0"/>
              <a:t> </a:t>
            </a:r>
            <a:r>
              <a:rPr lang="en-US" sz="1100" dirty="0" err="1"/>
              <a:t>și</a:t>
            </a:r>
            <a:r>
              <a:rPr lang="en-US" sz="1100" dirty="0"/>
              <a:t> ulterior de </a:t>
            </a:r>
            <a:r>
              <a:rPr lang="en-US" sz="1100" dirty="0" err="1"/>
              <a:t>clarificare</a:t>
            </a:r>
            <a:r>
              <a:rPr lang="en-US" sz="1100" dirty="0"/>
              <a:t> a </a:t>
            </a:r>
            <a:r>
              <a:rPr lang="en-US" sz="1100" dirty="0" err="1"/>
              <a:t>datelor</a:t>
            </a:r>
            <a:r>
              <a:rPr lang="en-US" sz="1100" dirty="0"/>
              <a:t>, </a:t>
            </a:r>
            <a:r>
              <a:rPr lang="en-US" sz="1100" dirty="0" err="1"/>
              <a:t>pentru</a:t>
            </a:r>
            <a:r>
              <a:rPr lang="en-US" sz="1100" dirty="0"/>
              <a:t> </a:t>
            </a:r>
            <a:r>
              <a:rPr lang="en-US" sz="1100" dirty="0" err="1"/>
              <a:t>toate</a:t>
            </a:r>
            <a:r>
              <a:rPr lang="en-US" sz="1100" dirty="0"/>
              <a:t> </a:t>
            </a:r>
            <a:r>
              <a:rPr lang="en-US" sz="1100" dirty="0" err="1"/>
              <a:t>cele</a:t>
            </a:r>
            <a:r>
              <a:rPr lang="en-US" sz="1100" dirty="0"/>
              <a:t> 3 </a:t>
            </a:r>
            <a:r>
              <a:rPr lang="en-US" sz="1100" dirty="0" err="1"/>
              <a:t>modalități</a:t>
            </a:r>
            <a:r>
              <a:rPr lang="en-US" sz="1100" dirty="0"/>
              <a:t> de </a:t>
            </a:r>
            <a:r>
              <a:rPr lang="en-US" sz="1100" dirty="0" err="1"/>
              <a:t>preluare</a:t>
            </a:r>
            <a:r>
              <a:rPr lang="en-US" sz="1100" dirty="0"/>
              <a:t>, s-a </a:t>
            </a:r>
            <a:r>
              <a:rPr lang="en-US" sz="1100" dirty="0" err="1"/>
              <a:t>derulat</a:t>
            </a:r>
            <a:r>
              <a:rPr lang="en-US" sz="1100" dirty="0"/>
              <a:t> </a:t>
            </a:r>
            <a:r>
              <a:rPr lang="en-US" sz="1100" dirty="0" err="1"/>
              <a:t>în</a:t>
            </a:r>
            <a:r>
              <a:rPr lang="en-US" sz="1100" dirty="0"/>
              <a:t> </a:t>
            </a:r>
            <a:r>
              <a:rPr lang="en-US" sz="1100" dirty="0" err="1"/>
              <a:t>perioada</a:t>
            </a:r>
            <a:r>
              <a:rPr lang="en-US" sz="1100" dirty="0"/>
              <a:t> 12 </a:t>
            </a:r>
            <a:r>
              <a:rPr lang="en-US" sz="1100" dirty="0" err="1"/>
              <a:t>noiembrie</a:t>
            </a:r>
            <a:r>
              <a:rPr lang="en-US" sz="1100" dirty="0"/>
              <a:t> 2024 – 22 </a:t>
            </a:r>
            <a:r>
              <a:rPr lang="en-US" sz="1100" dirty="0" err="1"/>
              <a:t>ianuarie</a:t>
            </a:r>
            <a:r>
              <a:rPr lang="en-US" sz="1100" dirty="0"/>
              <a:t> 2025.</a:t>
            </a:r>
            <a:endParaRPr lang="en-RO" sz="1100" dirty="0"/>
          </a:p>
        </p:txBody>
      </p:sp>
    </p:spTree>
    <p:extLst>
      <p:ext uri="{BB962C8B-B14F-4D97-AF65-F5344CB8AC3E}">
        <p14:creationId xmlns:p14="http://schemas.microsoft.com/office/powerpoint/2010/main" val="218177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78091-2040-1F34-3D06-FCF77D55B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AD356-9CC8-F7D0-3BEE-6A4D68ADA0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405F8065-A8CF-DB6E-1FD7-DE6454319A98}"/>
              </a:ext>
            </a:extLst>
          </p:cNvPr>
          <p:cNvSpPr txBox="1"/>
          <p:nvPr/>
        </p:nvSpPr>
        <p:spPr>
          <a:xfrm>
            <a:off x="338436" y="193922"/>
            <a:ext cx="11091563" cy="6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err="1"/>
              <a:t>Colectare</a:t>
            </a:r>
            <a:r>
              <a:rPr lang="en-GB" sz="4000" b="1" dirty="0"/>
              <a:t> </a:t>
            </a:r>
            <a:r>
              <a:rPr lang="en-GB" sz="4000" b="1" dirty="0" err="1"/>
              <a:t>Manuala</a:t>
            </a:r>
            <a:r>
              <a:rPr lang="en-GB" sz="4000" b="1" dirty="0"/>
              <a:t> - Horeca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5B397-240D-A41A-052F-227FA389C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785" y="1153544"/>
            <a:ext cx="5078429" cy="484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37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9AF4B-D64C-1E47-FFE1-AE7756A71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6C9B0-C8FA-7706-1613-4D7B10CF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9257ABD0-2BAE-A704-F943-60EA4F9CD69A}"/>
              </a:ext>
            </a:extLst>
          </p:cNvPr>
          <p:cNvSpPr txBox="1"/>
          <p:nvPr/>
        </p:nvSpPr>
        <p:spPr>
          <a:xfrm>
            <a:off x="338436" y="193922"/>
            <a:ext cx="11091563" cy="1046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3600" b="1" dirty="0"/>
              <a:t>Date </a:t>
            </a:r>
            <a:r>
              <a:rPr lang="en-GB" sz="3600" b="1" dirty="0" err="1"/>
              <a:t>macroeconomice</a:t>
            </a:r>
            <a:r>
              <a:rPr lang="en-GB" sz="3600" b="1" dirty="0"/>
              <a:t> </a:t>
            </a:r>
            <a:r>
              <a:rPr lang="en-GB" sz="3600" b="1" dirty="0" err="1"/>
              <a:t>utilizate</a:t>
            </a:r>
            <a:r>
              <a:rPr lang="en-GB" sz="3600" b="1" dirty="0"/>
              <a:t> </a:t>
            </a:r>
            <a:r>
              <a:rPr lang="en-GB" sz="3600" b="1" dirty="0" err="1"/>
              <a:t>în</a:t>
            </a:r>
            <a:r>
              <a:rPr lang="en-GB" sz="3600" b="1" dirty="0"/>
              <a:t> </a:t>
            </a:r>
            <a:r>
              <a:rPr lang="en-GB" sz="3600" b="1" dirty="0" err="1"/>
              <a:t>calcul</a:t>
            </a:r>
            <a:r>
              <a:rPr lang="en-GB" sz="3600" b="1" dirty="0"/>
              <a:t> </a:t>
            </a:r>
          </a:p>
          <a:p>
            <a:pPr>
              <a:buNone/>
            </a:pPr>
            <a:r>
              <a:rPr lang="en-GB" sz="2800" b="1" dirty="0"/>
              <a:t>(</a:t>
            </a:r>
            <a:r>
              <a:rPr lang="en-GB" sz="2800" b="1" dirty="0" err="1"/>
              <a:t>valabile</a:t>
            </a:r>
            <a:r>
              <a:rPr lang="en-GB" sz="2800" b="1" dirty="0"/>
              <a:t> la 30 </a:t>
            </a:r>
            <a:r>
              <a:rPr lang="en-GB" sz="2800" b="1" dirty="0" err="1"/>
              <a:t>iunie</a:t>
            </a:r>
            <a:r>
              <a:rPr lang="en-GB" sz="2800" b="1" dirty="0"/>
              <a:t> 2024)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6592E-F347-0EAF-1B3F-D195464DB579}"/>
              </a:ext>
            </a:extLst>
          </p:cNvPr>
          <p:cNvSpPr txBox="1"/>
          <p:nvPr/>
        </p:nvSpPr>
        <p:spPr>
          <a:xfrm>
            <a:off x="1050258" y="1410359"/>
            <a:ext cx="9933175" cy="4896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>
              <a:lnSpc>
                <a:spcPct val="150000"/>
              </a:lnSpc>
              <a:buNone/>
              <a:defRPr b="1"/>
            </a:lvl1pPr>
          </a:lstStyle>
          <a:p>
            <a:pPr>
              <a:buNone/>
            </a:pPr>
            <a:r>
              <a:rPr lang="en-GB" sz="2400" b="0" dirty="0"/>
              <a:t>• </a:t>
            </a:r>
            <a:r>
              <a:rPr lang="en-GB" sz="2400" b="0" dirty="0" err="1"/>
              <a:t>Salariu</a:t>
            </a:r>
            <a:r>
              <a:rPr lang="en-GB" sz="2400" b="0" dirty="0"/>
              <a:t> minim brut</a:t>
            </a:r>
          </a:p>
          <a:p>
            <a:pPr>
              <a:buNone/>
            </a:pPr>
            <a:r>
              <a:rPr lang="en-GB" sz="2400" b="0" dirty="0"/>
              <a:t>• </a:t>
            </a:r>
            <a:r>
              <a:rPr lang="en-GB" sz="2400" b="0" dirty="0" err="1"/>
              <a:t>Câștig</a:t>
            </a:r>
            <a:r>
              <a:rPr lang="en-GB" sz="2400" b="0" dirty="0"/>
              <a:t> </a:t>
            </a:r>
            <a:r>
              <a:rPr lang="en-GB" sz="2400" b="0" dirty="0" err="1"/>
              <a:t>mediu</a:t>
            </a:r>
            <a:r>
              <a:rPr lang="en-GB" sz="2400" b="0" dirty="0"/>
              <a:t> brut </a:t>
            </a:r>
            <a:r>
              <a:rPr lang="en-GB" sz="2400" b="0" dirty="0" err="1"/>
              <a:t>orar</a:t>
            </a:r>
            <a:r>
              <a:rPr lang="en-GB" sz="2400" b="0" dirty="0"/>
              <a:t> – </a:t>
            </a:r>
            <a:r>
              <a:rPr lang="en-GB" sz="2400" b="0" dirty="0" err="1"/>
              <a:t>secțiunea</a:t>
            </a:r>
            <a:r>
              <a:rPr lang="en-GB" sz="2400" b="0" dirty="0"/>
              <a:t> I (</a:t>
            </a:r>
            <a:r>
              <a:rPr lang="en-GB" sz="2400" b="0" dirty="0" err="1"/>
              <a:t>Hoteluri</a:t>
            </a:r>
            <a:r>
              <a:rPr lang="en-GB" sz="2400" b="0" dirty="0"/>
              <a:t> &amp; Restaurante)</a:t>
            </a:r>
          </a:p>
          <a:p>
            <a:pPr>
              <a:buNone/>
            </a:pPr>
            <a:r>
              <a:rPr lang="en-GB" sz="2400" b="0" dirty="0"/>
              <a:t>• ROBOR 3M</a:t>
            </a:r>
          </a:p>
          <a:p>
            <a:pPr>
              <a:buNone/>
            </a:pPr>
            <a:r>
              <a:rPr lang="en-GB" sz="2400" b="0" dirty="0"/>
              <a:t>• Rata </a:t>
            </a:r>
            <a:r>
              <a:rPr lang="en-GB" sz="2400" b="0" dirty="0" err="1"/>
              <a:t>dobânzii</a:t>
            </a:r>
            <a:r>
              <a:rPr lang="en-GB" sz="2400" b="0" dirty="0"/>
              <a:t> </a:t>
            </a:r>
            <a:r>
              <a:rPr lang="en-GB" sz="2400" b="0" dirty="0" err="1"/>
              <a:t>pentru</a:t>
            </a:r>
            <a:r>
              <a:rPr lang="en-GB" sz="2400" b="0" dirty="0"/>
              <a:t> </a:t>
            </a:r>
            <a:r>
              <a:rPr lang="en-GB" sz="2400" b="0" dirty="0" err="1"/>
              <a:t>credite</a:t>
            </a:r>
            <a:r>
              <a:rPr lang="en-GB" sz="2400" b="0" dirty="0"/>
              <a:t> </a:t>
            </a:r>
            <a:r>
              <a:rPr lang="en-GB" sz="2400" b="0" dirty="0" err="1"/>
              <a:t>comerciale</a:t>
            </a:r>
            <a:endParaRPr lang="en-GB" sz="2400" b="0" dirty="0"/>
          </a:p>
          <a:p>
            <a:pPr>
              <a:buNone/>
            </a:pPr>
            <a:r>
              <a:rPr lang="en-GB" sz="2400" b="0" dirty="0"/>
              <a:t>• Curs EUR/RON</a:t>
            </a:r>
          </a:p>
          <a:p>
            <a:r>
              <a:rPr lang="en-GB" sz="2400" b="0" dirty="0"/>
              <a:t>• </a:t>
            </a:r>
            <a:r>
              <a:rPr lang="en-GB" sz="2400" b="0" dirty="0" err="1"/>
              <a:t>Chirie</a:t>
            </a:r>
            <a:r>
              <a:rPr lang="en-GB" sz="2400" b="0" dirty="0"/>
              <a:t> </a:t>
            </a:r>
            <a:r>
              <a:rPr lang="en-GB" sz="2400" b="0" dirty="0" err="1"/>
              <a:t>medie</a:t>
            </a:r>
            <a:r>
              <a:rPr lang="en-GB" sz="2400" b="0" dirty="0"/>
              <a:t> </a:t>
            </a:r>
            <a:r>
              <a:rPr lang="en-GB" sz="2400" b="0" dirty="0" err="1"/>
              <a:t>lunară</a:t>
            </a:r>
            <a:r>
              <a:rPr lang="en-GB" sz="2400" b="0" dirty="0"/>
              <a:t> </a:t>
            </a:r>
            <a:r>
              <a:rPr lang="en-GB" sz="2400" b="0" dirty="0" err="1"/>
              <a:t>spațiu</a:t>
            </a:r>
            <a:r>
              <a:rPr lang="en-GB" sz="2400" b="0" dirty="0"/>
              <a:t> </a:t>
            </a:r>
            <a:r>
              <a:rPr lang="en-GB" sz="2400" b="0" dirty="0" err="1"/>
              <a:t>alimentar</a:t>
            </a:r>
            <a:r>
              <a:rPr lang="en-GB" sz="2400" b="0" dirty="0"/>
              <a:t> interior</a:t>
            </a:r>
          </a:p>
        </p:txBody>
      </p:sp>
    </p:spTree>
    <p:extLst>
      <p:ext uri="{BB962C8B-B14F-4D97-AF65-F5344CB8AC3E}">
        <p14:creationId xmlns:p14="http://schemas.microsoft.com/office/powerpoint/2010/main" val="3332260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A21F0F7D-1F34-7EEE-829E-271A55881F6F}"/>
              </a:ext>
            </a:extLst>
          </p:cNvPr>
          <p:cNvSpPr txBox="1"/>
          <p:nvPr/>
        </p:nvSpPr>
        <p:spPr>
          <a:xfrm>
            <a:off x="550422" y="1508808"/>
            <a:ext cx="1152658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Incepând cu data de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1 ianuarie 2025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, accesoriile de colectare (sacii și sigiliile)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pot fi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comandate exclusiv prin platforma e-shop RetuRO, utilizând contul de utilizator al fiecărui comerciant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. Aceste accesorii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sunt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furnizate </a:t>
            </a:r>
            <a:r>
              <a:rPr kumimoji="0" lang="ro-R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gratuit de către RetuRO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, în calitate de administrator al Sistemului de Garanție Returnare (SGR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)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DF752-4C2E-0236-DC64-DF4ACE77C046}"/>
              </a:ext>
            </a:extLst>
          </p:cNvPr>
          <p:cNvSpPr txBox="1"/>
          <p:nvPr/>
        </p:nvSpPr>
        <p:spPr>
          <a:xfrm>
            <a:off x="6573000" y="4935424"/>
            <a:ext cx="3842657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>
                <a:solidFill>
                  <a:srgbClr val="000000"/>
                </a:solidFill>
              </a:rPr>
              <a:t>• </a:t>
            </a:r>
            <a:r>
              <a:rPr lang="ro-RO" sz="1200" b="1" dirty="0">
                <a:solidFill>
                  <a:srgbClr val="000000"/>
                </a:solidFill>
              </a:rPr>
              <a:t>Comandați accesorii </a:t>
            </a:r>
            <a:r>
              <a:rPr lang="ro-RO" sz="1200" dirty="0">
                <a:solidFill>
                  <a:srgbClr val="000000"/>
                </a:solidFill>
              </a:rPr>
              <a:t>pentru cantități suficiente care să acopere o perioadă de </a:t>
            </a:r>
            <a:r>
              <a:rPr lang="ro-RO" sz="1200" b="1" dirty="0">
                <a:solidFill>
                  <a:srgbClr val="000000"/>
                </a:solidFill>
              </a:rPr>
              <a:t>maximum 6 săptămâni </a:t>
            </a:r>
            <a:r>
              <a:rPr lang="ro-RO" sz="1200" dirty="0">
                <a:solidFill>
                  <a:srgbClr val="000000"/>
                </a:solidFill>
              </a:rPr>
              <a:t>de colectare. </a:t>
            </a:r>
            <a:endParaRPr lang="en-US" sz="1200" dirty="0">
              <a:solidFill>
                <a:srgbClr val="000000"/>
              </a:solidFill>
            </a:endParaRPr>
          </a:p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sz="1200" dirty="0">
              <a:solidFill>
                <a:srgbClr val="000000"/>
              </a:solidFill>
            </a:endParaRPr>
          </a:p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>
                <a:solidFill>
                  <a:srgbClr val="000000"/>
                </a:solidFill>
              </a:rPr>
              <a:t>• Administratorul SGR își rezervă </a:t>
            </a:r>
            <a:r>
              <a:rPr lang="ro-RO" sz="1200" b="1" dirty="0">
                <a:solidFill>
                  <a:srgbClr val="000000"/>
                </a:solidFill>
              </a:rPr>
              <a:t>dreptul de a ajusta cantitățile livrate </a:t>
            </a:r>
            <a:r>
              <a:rPr lang="ro-RO" sz="1200" dirty="0">
                <a:solidFill>
                  <a:srgbClr val="000000"/>
                </a:solidFill>
              </a:rPr>
              <a:t>dacă accesoriile distribuite anterior nu au fost returnate prin operatorii logistici.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660CE-5725-5B89-83DB-A1760375C151}"/>
              </a:ext>
            </a:extLst>
          </p:cNvPr>
          <p:cNvSpPr txBox="1"/>
          <p:nvPr/>
        </p:nvSpPr>
        <p:spPr>
          <a:xfrm>
            <a:off x="1371600" y="4908493"/>
            <a:ext cx="424740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defTabSz="609630">
              <a:defRPr/>
            </a:pPr>
            <a:r>
              <a:rPr lang="ro-RO" sz="1200" dirty="0">
                <a:solidFill>
                  <a:srgbClr val="000000"/>
                </a:solidFill>
              </a:rPr>
              <a:t>• Accesoriile primite trebuie utilizate </a:t>
            </a:r>
            <a:r>
              <a:rPr lang="ro-RO" sz="1200" b="1" dirty="0">
                <a:solidFill>
                  <a:srgbClr val="000000"/>
                </a:solidFill>
              </a:rPr>
              <a:t>doar pentru colectarea ambalajelor SGR de la consumatori</a:t>
            </a:r>
            <a:r>
              <a:rPr lang="ro-RO" sz="1200" dirty="0">
                <a:solidFill>
                  <a:srgbClr val="000000"/>
                </a:solidFill>
              </a:rPr>
              <a:t>. </a:t>
            </a:r>
            <a:endParaRPr lang="en-US" sz="1200" dirty="0">
              <a:solidFill>
                <a:srgbClr val="000000"/>
              </a:solidFill>
            </a:endParaRPr>
          </a:p>
          <a:p>
            <a:pPr algn="just" defTabSz="609630">
              <a:defRPr/>
            </a:pPr>
            <a:endParaRPr lang="ro-RO" sz="1200" dirty="0">
              <a:solidFill>
                <a:srgbClr val="000000"/>
              </a:solidFill>
            </a:endParaRPr>
          </a:p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>
                <a:solidFill>
                  <a:srgbClr val="000000"/>
                </a:solidFill>
              </a:rPr>
              <a:t>• În cazul utilizării lor în </a:t>
            </a:r>
            <a:r>
              <a:rPr lang="ro-RO" sz="1200" b="1" dirty="0">
                <a:solidFill>
                  <a:srgbClr val="000000"/>
                </a:solidFill>
              </a:rPr>
              <a:t>alte scopuri, costul accesoriilor va fi suportat de comerciant, iar Administratorul SGR va emite o factură corespunzătoare</a:t>
            </a:r>
            <a:r>
              <a:rPr lang="ro-RO" sz="1200" dirty="0">
                <a:solidFill>
                  <a:srgbClr val="000000"/>
                </a:solidFill>
              </a:rPr>
              <a:t>, facturate, ca și până acum, la prețul mediu de achiziție de la furnizori, incluzând costul de transport, care va fi comunicat în momentul emiterii facturii.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6C4F86-DBA6-6E3D-0ED8-E910DDFF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C844F885-90CF-9F94-7E37-37CD5F10381F}"/>
              </a:ext>
            </a:extLst>
          </p:cNvPr>
          <p:cNvSpPr txBox="1"/>
          <p:nvPr/>
        </p:nvSpPr>
        <p:spPr>
          <a:xfrm>
            <a:off x="2693441" y="193922"/>
            <a:ext cx="6805119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ts val="3300"/>
              </a:lnSpc>
            </a:pP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ACCESORIILE DE COLECTARE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135641A-A389-ED3F-12F6-94C100AEF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36" r="3939" b="14542"/>
          <a:stretch/>
        </p:blipFill>
        <p:spPr bwMode="auto">
          <a:xfrm>
            <a:off x="3427343" y="2505010"/>
            <a:ext cx="5076059" cy="217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58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4199312" y="383154"/>
            <a:ext cx="7025253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RAPORTARE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 SemiBold" panose="020B0704000000000000" pitchFamily="34" charset="0"/>
              <a:ea typeface="Euclid Circular A SemiBold" panose="020B0704000000000000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F10E7-0D51-6ACB-414C-9E698CB0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2CD1DC-E76E-9932-F8BD-3B4C54C0A7CA}"/>
              </a:ext>
            </a:extLst>
          </p:cNvPr>
          <p:cNvSpPr txBox="1"/>
          <p:nvPr/>
        </p:nvSpPr>
        <p:spPr>
          <a:xfrm>
            <a:off x="94593" y="1434703"/>
            <a:ext cx="11778669" cy="666977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conformitate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cu HG 1074/2021,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comerciantii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au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obligatia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a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transmite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catre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Administratorul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SGR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evidențele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ambalajelor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SGR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. 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901D4-1E74-1152-44A6-D05531E9125A}"/>
              </a:ext>
            </a:extLst>
          </p:cNvPr>
          <p:cNvSpPr txBox="1"/>
          <p:nvPr/>
        </p:nvSpPr>
        <p:spPr>
          <a:xfrm>
            <a:off x="301571" y="2403874"/>
            <a:ext cx="3441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1.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Evidenta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ambalajelor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SGR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comercializate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garantiilor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aferente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acestora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(“Sablon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evidenta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produse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comercializate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*Conform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art.6 lit m) din HG 1074/2021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respectiv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 art.1.10 din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anexa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2 – ctr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comercianti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48D8B-1962-80EC-5DD6-E7C7E8F8374E}"/>
              </a:ext>
            </a:extLst>
          </p:cNvPr>
          <p:cNvSpPr txBox="1"/>
          <p:nvPr/>
        </p:nvSpPr>
        <p:spPr>
          <a:xfrm>
            <a:off x="8049877" y="2406393"/>
            <a:ext cx="38036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3.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Evidenta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ambalajelor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SGR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returnate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catre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consumatori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punctele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colectare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garanțiilor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platite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(“Sablon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evidenta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produse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returnate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*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Conform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art.6 lit m) din HG 1074/2021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respectiv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 art.1.10 din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anexa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2 – ctr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comercianti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6E738-0AA4-5EBA-711E-BD5ED1F95FCB}"/>
              </a:ext>
            </a:extLst>
          </p:cNvPr>
          <p:cNvSpPr txBox="1"/>
          <p:nvPr/>
        </p:nvSpPr>
        <p:spPr>
          <a:xfrm>
            <a:off x="4348480" y="2433657"/>
            <a:ext cx="34410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2.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Evidenta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sigiliilor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predate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catre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transportator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ridicarea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sacilor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(”Sablon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evidenta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sigilii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predate”)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*Conform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Anexa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2 din ctr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comercianti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Art. 3.2.1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punctul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(vi)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14BF7-72EB-6AE3-32E1-2E98F7592E3C}"/>
              </a:ext>
            </a:extLst>
          </p:cNvPr>
          <p:cNvSpPr txBox="1"/>
          <p:nvPr/>
        </p:nvSpPr>
        <p:spPr>
          <a:xfrm>
            <a:off x="94593" y="5785957"/>
            <a:ext cx="11778669" cy="954300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6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</a:defRPr>
            </a:lvl1pPr>
          </a:lstStyle>
          <a:p>
            <a:r>
              <a:rPr lang="en-US" dirty="0"/>
              <a:t>Cele 3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rapoarte</a:t>
            </a:r>
            <a:r>
              <a:rPr lang="en-US" dirty="0"/>
              <a:t> se </a:t>
            </a:r>
            <a:r>
              <a:rPr lang="en-US" dirty="0" err="1"/>
              <a:t>gasesc</a:t>
            </a:r>
            <a:r>
              <a:rPr lang="en-US" dirty="0"/>
              <a:t> in portal.returosgr.ro – (</a:t>
            </a:r>
            <a:r>
              <a:rPr lang="en-US" dirty="0" err="1"/>
              <a:t>sectiunea</a:t>
            </a:r>
            <a:r>
              <a:rPr lang="en-US" dirty="0"/>
              <a:t> </a:t>
            </a:r>
            <a:r>
              <a:rPr lang="en-US" dirty="0" err="1"/>
              <a:t>comerciant</a:t>
            </a:r>
            <a:r>
              <a:rPr lang="en-US" dirty="0"/>
              <a:t>) 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trimite</a:t>
            </a:r>
            <a:r>
              <a:rPr lang="en-US" dirty="0"/>
              <a:t> </a:t>
            </a:r>
            <a:r>
              <a:rPr lang="en-US" dirty="0" err="1"/>
              <a:t>completate</a:t>
            </a:r>
            <a:r>
              <a:rPr lang="en-US" dirty="0"/>
              <a:t> de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comercianti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e-mail in prima zi a </a:t>
            </a:r>
            <a:r>
              <a:rPr lang="en-US" dirty="0" err="1"/>
              <a:t>lunii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luna </a:t>
            </a:r>
            <a:r>
              <a:rPr lang="en-US" dirty="0" err="1"/>
              <a:t>anterioara</a:t>
            </a:r>
            <a:r>
              <a:rPr lang="en-US" dirty="0"/>
              <a:t>, la </a:t>
            </a:r>
            <a:r>
              <a:rPr lang="en-US" dirty="0" err="1"/>
              <a:t>adresa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raportare_comercianti@returosgr.ro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6" name="Picture 5" descr="A white people with a yellow coin and a black background&#10;&#10;Description automatically generated">
            <a:extLst>
              <a:ext uri="{FF2B5EF4-FFF2-40B4-BE49-F238E27FC236}">
                <a16:creationId xmlns:a16="http://schemas.microsoft.com/office/drawing/2014/main" id="{E1A81964-ABAF-6185-5FB3-612037B54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8" y="3569422"/>
            <a:ext cx="1415235" cy="97967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A8D315FE-E75E-76EF-3FA7-846E5E70A9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10" y="3187643"/>
            <a:ext cx="1167669" cy="1404577"/>
          </a:xfrm>
          <a:prstGeom prst="rect">
            <a:avLst/>
          </a:prstGeom>
        </p:spPr>
      </p:pic>
      <p:pic>
        <p:nvPicPr>
          <p:cNvPr id="15" name="Picture 14" descr="A white people with a yellow coin and a black background&#10;&#10;Description automatically generated">
            <a:extLst>
              <a:ext uri="{FF2B5EF4-FFF2-40B4-BE49-F238E27FC236}">
                <a16:creationId xmlns:a16="http://schemas.microsoft.com/office/drawing/2014/main" id="{66654EA1-712E-6820-85DC-C98122BB1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44" y="3569422"/>
            <a:ext cx="1415235" cy="979670"/>
          </a:xfrm>
          <a:prstGeom prst="rect">
            <a:avLst/>
          </a:prstGeom>
        </p:spPr>
      </p:pic>
      <p:pic>
        <p:nvPicPr>
          <p:cNvPr id="16" name="Picture 15" descr="A screenshot of a video game&#10;&#10;Description automatically generated">
            <a:extLst>
              <a:ext uri="{FF2B5EF4-FFF2-40B4-BE49-F238E27FC236}">
                <a16:creationId xmlns:a16="http://schemas.microsoft.com/office/drawing/2014/main" id="{9DC30DDD-5142-2ABA-7D42-78253929D4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92" y="3187643"/>
            <a:ext cx="1167669" cy="1404577"/>
          </a:xfrm>
          <a:prstGeom prst="rect">
            <a:avLst/>
          </a:prstGeom>
        </p:spPr>
      </p:pic>
      <p:pic>
        <p:nvPicPr>
          <p:cNvPr id="19" name="Picture 18" descr="A white people with a yellow coin and a black background&#10;&#10;Description automatically generated">
            <a:extLst>
              <a:ext uri="{FF2B5EF4-FFF2-40B4-BE49-F238E27FC236}">
                <a16:creationId xmlns:a16="http://schemas.microsoft.com/office/drawing/2014/main" id="{51C63490-D2E4-446B-B279-0C5A97F4E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024" y="3496304"/>
            <a:ext cx="1631216" cy="11291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78326B-DDC9-E592-5498-EFE92932573B}"/>
              </a:ext>
            </a:extLst>
          </p:cNvPr>
          <p:cNvSpPr txBox="1"/>
          <p:nvPr/>
        </p:nvSpPr>
        <p:spPr>
          <a:xfrm>
            <a:off x="417519" y="4682310"/>
            <a:ext cx="2325681" cy="43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Comercianti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colectare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manuala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+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HoReCa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+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colectare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automata </a:t>
            </a:r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CE8D5A-90EC-6CCD-0952-D6B65FFA575A}"/>
              </a:ext>
            </a:extLst>
          </p:cNvPr>
          <p:cNvSpPr txBox="1"/>
          <p:nvPr/>
        </p:nvSpPr>
        <p:spPr>
          <a:xfrm>
            <a:off x="4187838" y="4714974"/>
            <a:ext cx="23256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Comercianti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colectare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manuala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+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HoReca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+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colectare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automata </a:t>
            </a:r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20B0EC-1DDF-90D6-FDBA-F489D4110808}"/>
              </a:ext>
            </a:extLst>
          </p:cNvPr>
          <p:cNvSpPr txBox="1"/>
          <p:nvPr/>
        </p:nvSpPr>
        <p:spPr>
          <a:xfrm>
            <a:off x="8049877" y="4780101"/>
            <a:ext cx="274004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Comercianti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colectare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manuala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+ </a:t>
            </a:r>
            <a:r>
              <a:rPr lang="en-US" sz="1100" b="1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HoReCa</a:t>
            </a:r>
            <a:r>
              <a:rPr lang="en-US" sz="1100" b="1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endParaRPr lang="en-US" sz="11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6BA4C9-66A9-6094-94D9-3B06DA467FE9}"/>
              </a:ext>
            </a:extLst>
          </p:cNvPr>
          <p:cNvSpPr txBox="1"/>
          <p:nvPr/>
        </p:nvSpPr>
        <p:spPr>
          <a:xfrm>
            <a:off x="94593" y="5232316"/>
            <a:ext cx="117589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>
              <a:defRPr/>
            </a:pP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Comercianți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 a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u obligatia de a menține propri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ile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evidenț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 produselor vândute (în ambalaj SGR), defalcate pe produs și structura de vânzare respectiv evidența ambalajelor SGR colectate de la consumatori (pe tip de material respectiv volum). </a:t>
            </a:r>
          </a:p>
        </p:txBody>
      </p:sp>
    </p:spTree>
    <p:extLst>
      <p:ext uri="{BB962C8B-B14F-4D97-AF65-F5344CB8AC3E}">
        <p14:creationId xmlns:p14="http://schemas.microsoft.com/office/powerpoint/2010/main" val="75340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ogo for a radio station&#10;&#10;Description automatically generated">
            <a:extLst>
              <a:ext uri="{FF2B5EF4-FFF2-40B4-BE49-F238E27FC236}">
                <a16:creationId xmlns:a16="http://schemas.microsoft.com/office/drawing/2014/main" id="{7FD3C569-3DA7-C48E-5711-15504E1F8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8690" r="8371" b="22271"/>
          <a:stretch/>
        </p:blipFill>
        <p:spPr>
          <a:xfrm>
            <a:off x="388554" y="127084"/>
            <a:ext cx="3469773" cy="1453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37CB85-348E-597F-6D24-A3672EE003F5}"/>
              </a:ext>
            </a:extLst>
          </p:cNvPr>
          <p:cNvSpPr txBox="1"/>
          <p:nvPr/>
        </p:nvSpPr>
        <p:spPr>
          <a:xfrm>
            <a:off x="3549768" y="1293022"/>
            <a:ext cx="5043825" cy="420564"/>
          </a:xfrm>
          <a:prstGeom prst="rect">
            <a:avLst/>
          </a:prstGeom>
          <a:solidFill>
            <a:srgbClr val="30B87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46">
              <a:defRPr/>
            </a:pPr>
            <a:r>
              <a:rPr lang="ro-RO" sz="2100">
                <a:solidFill>
                  <a:prstClr val="white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DESPRE SESIUNILE SGR </a:t>
            </a:r>
            <a:r>
              <a:rPr lang="ro-RO" sz="2100" err="1">
                <a:solidFill>
                  <a:prstClr val="white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by</a:t>
            </a:r>
            <a:r>
              <a:rPr lang="ro-RO" sz="2100">
                <a:solidFill>
                  <a:prstClr val="white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RETURO:</a:t>
            </a:r>
            <a:endParaRPr lang="en-US" sz="2100">
              <a:solidFill>
                <a:prstClr val="white"/>
              </a:solidFill>
              <a:latin typeface="Euclid Circular A SemiBold"/>
              <a:ea typeface="Euclid Circular A SemiBold" panose="020B0704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D3CE0-039A-E963-2454-A65DDEC0777A}"/>
              </a:ext>
            </a:extLst>
          </p:cNvPr>
          <p:cNvSpPr txBox="1"/>
          <p:nvPr/>
        </p:nvSpPr>
        <p:spPr>
          <a:xfrm>
            <a:off x="2308759" y="2316027"/>
            <a:ext cx="7574481" cy="3460306"/>
          </a:xfrm>
          <a:prstGeom prst="rect">
            <a:avLst/>
          </a:prstGeom>
          <a:noFill/>
          <a:ln>
            <a:solidFill>
              <a:srgbClr val="F5DB34"/>
            </a:solidFill>
          </a:ln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Ce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ve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putea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ob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ine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n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cadrul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Sesiunilor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 by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RetuRO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:</a:t>
            </a:r>
            <a:endParaRPr lang="ro-RO" sz="1600" b="1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endParaRPr lang="en-US" sz="667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495325" lvl="1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Informa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ii generale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despre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 </a:t>
            </a:r>
          </a:p>
          <a:p>
            <a:pPr marL="495325" lvl="1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Informatii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despre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modul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calcul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al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tarifului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gestionare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valabil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anul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2025</a:t>
            </a:r>
          </a:p>
          <a:p>
            <a:pPr marL="495325" lvl="1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Informa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ii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despre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implementarea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 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activit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ăț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ile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pe care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RetuRO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le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administreaz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304815" lvl="1" defTabSz="609630">
              <a:defRPr/>
            </a:pPr>
            <a:b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</a:b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Ce </a:t>
            </a:r>
            <a:r>
              <a:rPr lang="en-US" sz="1600" b="1" u="sng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nu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 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ve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putea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ob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ine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în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cadrul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acestor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sesiuni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:</a:t>
            </a:r>
            <a:endParaRPr lang="ro-RO" sz="1600" b="1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endParaRPr lang="en-US" sz="667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495325" lvl="1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interpret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legale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aplicabile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afacerii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dumneavoastr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495325" lvl="1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Solu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ii opera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ionale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logistice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financiare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situa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ii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specifice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, care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presupun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interventie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n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modul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intern de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operare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al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firmei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dumneavoastr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DB8CF-A689-5BE3-E5E0-EA2166E8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33"/>
          <a:stretch/>
        </p:blipFill>
        <p:spPr>
          <a:xfrm>
            <a:off x="10538635" y="0"/>
            <a:ext cx="1653365" cy="3947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DD8DB-7718-53CF-B9F2-C4C8064B24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99"/>
          <a:stretch/>
        </p:blipFill>
        <p:spPr>
          <a:xfrm>
            <a:off x="549344" y="3793090"/>
            <a:ext cx="1832974" cy="3064910"/>
          </a:xfrm>
          <a:prstGeom prst="rect">
            <a:avLst/>
          </a:prstGeom>
        </p:spPr>
      </p:pic>
      <p:pic>
        <p:nvPicPr>
          <p:cNvPr id="10" name="Picture 9" descr="A hand holding a yellow bottle&#10;&#10;Description automatically generated">
            <a:extLst>
              <a:ext uri="{FF2B5EF4-FFF2-40B4-BE49-F238E27FC236}">
                <a16:creationId xmlns:a16="http://schemas.microsoft.com/office/drawing/2014/main" id="{3EE6BE58-ED07-02E1-5B6F-21A9CA12A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739" y="3539774"/>
            <a:ext cx="3332345" cy="33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84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1380151" y="419399"/>
            <a:ext cx="8926261" cy="12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CE RAPOARTE STAU LA BAZA FACTURĂRII?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 SemiBold" panose="020B0704000000000000" pitchFamily="34" charset="0"/>
              <a:ea typeface="Euclid Circular A SemiBold" panose="020B0704000000000000" pitchFamily="34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A2172-7444-6356-2AAE-B62FCA07833C}"/>
              </a:ext>
            </a:extLst>
          </p:cNvPr>
          <p:cNvSpPr txBox="1"/>
          <p:nvPr/>
        </p:nvSpPr>
        <p:spPr>
          <a:xfrm>
            <a:off x="285008" y="2703605"/>
            <a:ext cx="4740821" cy="379656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COLECTARE AUTOMATĂ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Picture 39" descr="A screenshot of a video game&#10;&#10;Description automatically generated">
            <a:extLst>
              <a:ext uri="{FF2B5EF4-FFF2-40B4-BE49-F238E27FC236}">
                <a16:creationId xmlns:a16="http://schemas.microsoft.com/office/drawing/2014/main" id="{EA9613DC-563E-DBC8-C731-55FA6E84B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29" y="2133532"/>
            <a:ext cx="817454" cy="983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AA4B8E-FBF4-B83A-B5E0-4E068794D142}"/>
              </a:ext>
            </a:extLst>
          </p:cNvPr>
          <p:cNvSpPr txBox="1"/>
          <p:nvPr/>
        </p:nvSpPr>
        <p:spPr>
          <a:xfrm>
            <a:off x="241788" y="3175775"/>
            <a:ext cx="57950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În cazul colectării automate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,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facturarea garanției restituite consumatorilor respectiv a tarifului de gestionare se realizează pe baza rapoartelor transmise în mod automat de către RVM într-un raport unic trimis către RetuRO.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aceea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este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necesara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reconciliere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intre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cantitatile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deja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platite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baza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rapoartelor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cantitatile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predate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efectiv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catre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Administratorul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SGR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DEADD3-E7D6-2BAD-D2FD-B88EA59FC672}"/>
              </a:ext>
            </a:extLst>
          </p:cNvPr>
          <p:cNvSpPr txBox="1"/>
          <p:nvPr/>
        </p:nvSpPr>
        <p:spPr>
          <a:xfrm>
            <a:off x="6236441" y="2684279"/>
            <a:ext cx="4760408" cy="379656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COLECTARE MANUALĂ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B5C8C6-514A-6913-DE84-2A5555E94CCF}"/>
              </a:ext>
            </a:extLst>
          </p:cNvPr>
          <p:cNvSpPr txBox="1"/>
          <p:nvPr/>
        </p:nvSpPr>
        <p:spPr>
          <a:xfrm>
            <a:off x="6236441" y="3143845"/>
            <a:ext cx="5560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cazul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colect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manuale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facturarea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garan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ț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iei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respectiv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tarifului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gestionare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 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realiza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baza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 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ambalajelor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SGR 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conforme</a:t>
            </a: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*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identificate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 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ș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num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rate 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centrele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num</a:t>
            </a:r>
            <a:r>
              <a:rPr kumimoji="0" lang="ro-R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rare RetuRO.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9B008-A539-2886-39F3-BEF398DC55EA}"/>
              </a:ext>
            </a:extLst>
          </p:cNvPr>
          <p:cNvSpPr txBox="1"/>
          <p:nvPr/>
        </p:nvSpPr>
        <p:spPr>
          <a:xfrm>
            <a:off x="2070589" y="4147412"/>
            <a:ext cx="8926261" cy="23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*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exemple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ambalaje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neconforme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: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ambalajul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nu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este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golit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con</a:t>
            </a:r>
            <a:r>
              <a:rPr kumimoji="0" lang="ro-RO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ț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inut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;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ambalajul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nu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este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marcat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cu logo-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ul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SGR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si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cod specific SGR/nu are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eticheta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9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lizibila</a:t>
            </a: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.</a:t>
            </a:r>
            <a:endParaRPr kumimoji="0" lang="en-US" sz="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38" descr="A white people with a yellow coin and a black background&#10;&#10;Description automatically generated">
            <a:extLst>
              <a:ext uri="{FF2B5EF4-FFF2-40B4-BE49-F238E27FC236}">
                <a16:creationId xmlns:a16="http://schemas.microsoft.com/office/drawing/2014/main" id="{B9251CBD-DCFA-4761-83D0-43759A080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794" y="2170982"/>
            <a:ext cx="1377014" cy="95321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F61098B-DFAB-5A0D-5282-C6E762016455}"/>
              </a:ext>
            </a:extLst>
          </p:cNvPr>
          <p:cNvSpPr txBox="1"/>
          <p:nvPr/>
        </p:nvSpPr>
        <p:spPr>
          <a:xfrm>
            <a:off x="1411650" y="4871387"/>
            <a:ext cx="9368700" cy="666977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Î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ambele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cazuri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facturarea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va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fi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realizat</a:t>
            </a: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exclusive de c</a:t>
            </a: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RetuR</a:t>
            </a: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O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endParaRPr kumimoji="0" lang="ro-RO" sz="18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(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autofactura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emis</a:t>
            </a: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c</a:t>
            </a: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RetuR</a:t>
            </a: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O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î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numele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comerciantului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)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Calibri"/>
            </a:endParaRPr>
          </a:p>
        </p:txBody>
      </p:sp>
      <p:pic>
        <p:nvPicPr>
          <p:cNvPr id="3" name="Picture 2" descr="A green and black wave&#10;&#10;Description automatically generated">
            <a:extLst>
              <a:ext uri="{FF2B5EF4-FFF2-40B4-BE49-F238E27FC236}">
                <a16:creationId xmlns:a16="http://schemas.microsoft.com/office/drawing/2014/main" id="{7834F14A-05F0-BDFA-A26D-9134FE22B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2"/>
          <a:stretch/>
        </p:blipFill>
        <p:spPr>
          <a:xfrm>
            <a:off x="1569671" y="6178890"/>
            <a:ext cx="11345739" cy="679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50E42D-70F4-0020-4094-34A62BB9E1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76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1947672" y="397837"/>
            <a:ext cx="8986028" cy="6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CUM SE VA FACE FACTURAREA?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 SemiBold" panose="020B0704000000000000" pitchFamily="34" charset="0"/>
              <a:ea typeface="Euclid Circular A SemiBold" panose="020B0704000000000000" pitchFamily="34" charset="0"/>
              <a:cs typeface="+mn-cs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BEFBFA9-8D3A-38C3-47B9-C345FACFF7E1}"/>
              </a:ext>
            </a:extLst>
          </p:cNvPr>
          <p:cNvSpPr txBox="1"/>
          <p:nvPr/>
        </p:nvSpPr>
        <p:spPr>
          <a:xfrm>
            <a:off x="725721" y="3195524"/>
            <a:ext cx="223311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Emite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auto-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factura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pentru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luna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precedent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î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cel tarziu a 10 a zi lucratoare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din luna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curent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pic>
        <p:nvPicPr>
          <p:cNvPr id="30" name="Picture 29" descr="A green arrows on a black background&#10;&#10;Description automatically generated">
            <a:extLst>
              <a:ext uri="{FF2B5EF4-FFF2-40B4-BE49-F238E27FC236}">
                <a16:creationId xmlns:a16="http://schemas.microsoft.com/office/drawing/2014/main" id="{AC2F3EF9-D75E-4034-148B-6A381A50D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31834" r="7698" b="22332"/>
          <a:stretch/>
        </p:blipFill>
        <p:spPr>
          <a:xfrm>
            <a:off x="851053" y="2080267"/>
            <a:ext cx="1854045" cy="10850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1F2D2B4-4AF2-2F64-297D-95987A94ED9C}"/>
              </a:ext>
            </a:extLst>
          </p:cNvPr>
          <p:cNvSpPr txBox="1"/>
          <p:nvPr/>
        </p:nvSpPr>
        <p:spPr>
          <a:xfrm>
            <a:off x="8280400" y="3202468"/>
            <a:ext cx="36242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Garan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ți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respectiv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tariful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gestionare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vor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fi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prezentate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pe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aceea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ș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factur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. 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Garan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ț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nu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intr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î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sfera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TVA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î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timp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tariful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gestionare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este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 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purt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tor de TVA.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4E540A-9E0D-EEDA-CD7B-512A3F103134}"/>
              </a:ext>
            </a:extLst>
          </p:cNvPr>
          <p:cNvSpPr txBox="1"/>
          <p:nvPr/>
        </p:nvSpPr>
        <p:spPr>
          <a:xfrm>
            <a:off x="4549986" y="3256156"/>
            <a:ext cx="30707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Termenul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plat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al auto-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facturii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este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data de 25 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lunii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î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n care factura 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emis</a:t>
            </a:r>
            <a:r>
              <a:rPr kumimoji="0" lang="ro-R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ă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. </a:t>
            </a:r>
            <a:endParaRPr kumimoji="0" lang="ro-R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6CCF39-8CFF-E0C3-388F-BB5E115BB963}"/>
              </a:ext>
            </a:extLst>
          </p:cNvPr>
          <p:cNvSpPr/>
          <p:nvPr/>
        </p:nvSpPr>
        <p:spPr>
          <a:xfrm>
            <a:off x="5691763" y="2011417"/>
            <a:ext cx="1497846" cy="1184107"/>
          </a:xfrm>
          <a:prstGeom prst="ellipse">
            <a:avLst/>
          </a:prstGeom>
          <a:solidFill>
            <a:srgbClr val="30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 Light" panose="020B0304000000000000" pitchFamily="34" charset="0"/>
                <a:ea typeface="Euclid Circular A Light" panose="020B0304000000000000" pitchFamily="34" charset="0"/>
                <a:cs typeface="+mn-cs"/>
              </a:rPr>
              <a:t>ULTIMA ZI lucrătoare</a:t>
            </a: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 Light" panose="020B0304000000000000" pitchFamily="34" charset="0"/>
              <a:ea typeface="Euclid Circular A Light" panose="020B0304000000000000" pitchFamily="34" charset="0"/>
              <a:cs typeface="+mn-cs"/>
            </a:endParaRPr>
          </a:p>
        </p:txBody>
      </p:sp>
      <p:pic>
        <p:nvPicPr>
          <p:cNvPr id="4" name="Graphic 3" descr="Daily calendar outline">
            <a:extLst>
              <a:ext uri="{FF2B5EF4-FFF2-40B4-BE49-F238E27FC236}">
                <a16:creationId xmlns:a16="http://schemas.microsoft.com/office/drawing/2014/main" id="{FFEB3749-ADFD-1844-CB0F-7819F9541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7528" y="1820917"/>
            <a:ext cx="1497846" cy="1497846"/>
          </a:xfrm>
          <a:prstGeom prst="rect">
            <a:avLst/>
          </a:prstGeom>
        </p:spPr>
      </p:pic>
      <p:pic>
        <p:nvPicPr>
          <p:cNvPr id="10" name="Picture 9" descr="A hands holding a coin and a bottle&#10;&#10;Description automatically generated">
            <a:extLst>
              <a:ext uri="{FF2B5EF4-FFF2-40B4-BE49-F238E27FC236}">
                <a16:creationId xmlns:a16="http://schemas.microsoft.com/office/drawing/2014/main" id="{7E78B80D-C51C-8B79-3480-8B0651F3E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88" y="2057226"/>
            <a:ext cx="1615013" cy="1018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225E94-387A-3BBE-3C27-21B6651221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1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1477982" y="92349"/>
            <a:ext cx="9247175" cy="12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RECONCILIEREA CANTITĂȚILOR DE AMBALAJE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PREDATE vs</a:t>
            </a: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CELE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PRIMITE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F10E7-0D51-6ACB-414C-9E698CB0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E528A-65D9-7919-36C8-87337EE2092C}"/>
              </a:ext>
            </a:extLst>
          </p:cNvPr>
          <p:cNvSpPr txBox="1"/>
          <p:nvPr/>
        </p:nvSpPr>
        <p:spPr>
          <a:xfrm>
            <a:off x="1356457" y="3845088"/>
            <a:ext cx="9368700" cy="666977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In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cazul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in care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evidenta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ambalajelor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predate de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catre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comerciant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nu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corespunde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cu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evidenta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ambalajelor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primite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de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catre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RetuRO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ED994-D583-480D-2A46-75D2C76C0C37}"/>
              </a:ext>
            </a:extLst>
          </p:cNvPr>
          <p:cNvSpPr txBox="1"/>
          <p:nvPr/>
        </p:nvSpPr>
        <p:spPr>
          <a:xfrm>
            <a:off x="1583858" y="4738343"/>
            <a:ext cx="4918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Comerciantul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trimite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situatia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semnalata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pe mail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catre</a:t>
            </a:r>
            <a:r>
              <a:rPr lang="en-US" sz="12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facturare@returosgr.ro </a:t>
            </a:r>
          </a:p>
        </p:txBody>
      </p:sp>
      <p:pic>
        <p:nvPicPr>
          <p:cNvPr id="1026" name="Picture 2" descr="Image result for Email Icon Outline">
            <a:extLst>
              <a:ext uri="{FF2B5EF4-FFF2-40B4-BE49-F238E27FC236}">
                <a16:creationId xmlns:a16="http://schemas.microsoft.com/office/drawing/2014/main" id="{CD3B9DE1-4D32-1732-D1D4-8700DE39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75" r="7187" b="18288"/>
          <a:stretch/>
        </p:blipFill>
        <p:spPr bwMode="auto">
          <a:xfrm>
            <a:off x="1661675" y="5653390"/>
            <a:ext cx="1657553" cy="11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13896D-EFCD-077E-E44E-3490ED013CE3}"/>
              </a:ext>
            </a:extLst>
          </p:cNvPr>
          <p:cNvSpPr txBox="1"/>
          <p:nvPr/>
        </p:nvSpPr>
        <p:spPr>
          <a:xfrm>
            <a:off x="6849912" y="4702129"/>
            <a:ext cx="3966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RetuRO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evalua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situatia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va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trimite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un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raspuns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catre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comerciant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Termenul de raspuns este de 5 zile lucratoare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</p:txBody>
      </p:sp>
      <p:pic>
        <p:nvPicPr>
          <p:cNvPr id="6" name="Picture 5" descr="A green arrows on a black background&#10;&#10;Description automatically generated">
            <a:extLst>
              <a:ext uri="{FF2B5EF4-FFF2-40B4-BE49-F238E27FC236}">
                <a16:creationId xmlns:a16="http://schemas.microsoft.com/office/drawing/2014/main" id="{273EC953-1752-47A8-90CF-CAFD69ADF7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31834" r="7698" b="22332"/>
          <a:stretch/>
        </p:blipFill>
        <p:spPr>
          <a:xfrm>
            <a:off x="8757920" y="5826821"/>
            <a:ext cx="1315205" cy="769695"/>
          </a:xfrm>
          <a:prstGeom prst="rect">
            <a:avLst/>
          </a:prstGeom>
        </p:spPr>
      </p:pic>
      <p:pic>
        <p:nvPicPr>
          <p:cNvPr id="1036" name="Picture 12" descr="Report File Icon">
            <a:extLst>
              <a:ext uri="{FF2B5EF4-FFF2-40B4-BE49-F238E27FC236}">
                <a16:creationId xmlns:a16="http://schemas.microsoft.com/office/drawing/2014/main" id="{346D0893-679A-2121-BA62-2A54CE434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53" y="5704931"/>
            <a:ext cx="811326" cy="8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1E31A4-4D76-5C97-061E-1D44A233399B}"/>
              </a:ext>
            </a:extLst>
          </p:cNvPr>
          <p:cNvSpPr txBox="1"/>
          <p:nvPr/>
        </p:nvSpPr>
        <p:spPr>
          <a:xfrm>
            <a:off x="1506892" y="1324874"/>
            <a:ext cx="9368700" cy="379656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Colectarea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manuala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: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40B12-CDB8-D738-D2E6-AA922CD98305}"/>
              </a:ext>
            </a:extLst>
          </p:cNvPr>
          <p:cNvSpPr txBox="1"/>
          <p:nvPr/>
        </p:nvSpPr>
        <p:spPr>
          <a:xfrm>
            <a:off x="1466843" y="1740262"/>
            <a:ext cx="940874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Comerciantul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preda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ambalajele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catre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transportator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(in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saci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RetuRO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sigiliati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sigiliile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achizitionate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Transportatorul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preia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sacii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de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comerciant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prin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scanare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sigiliul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este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inregistrat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sistemul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RetuRO (se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intocmeste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deasemena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un CMR (document de transport)).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Acest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document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este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singurul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care il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asigura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comerciant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ca are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dovada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predarii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ambalajelor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catre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transportator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Sacii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de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colectarea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manuala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ajung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la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centrele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RetuRO,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acolo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unde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ambalajele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existente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saci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sunt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numarate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sunt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inregistrate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sistemul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informatic RetuRO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Motivele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care pot genera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diferente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sunt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urmatoarele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Ambalaje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neconforme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(nu 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poate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citi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codul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de bare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pentru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ca nu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exista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este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deteriorat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/etc..)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Ambalaje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care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nu sunt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inregistrate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in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registrul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ambalajelor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Erori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la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scanarea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sigiliilor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sacilor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in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momentul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in care 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ridica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sacii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catre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transportator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</p:txBody>
      </p:sp>
      <p:pic>
        <p:nvPicPr>
          <p:cNvPr id="9" name="Picture 2" descr="q and a icon 8688085 Vector Art at Vecteezy">
            <a:extLst>
              <a:ext uri="{FF2B5EF4-FFF2-40B4-BE49-F238E27FC236}">
                <a16:creationId xmlns:a16="http://schemas.microsoft.com/office/drawing/2014/main" id="{AEE06C6C-AFC4-8B5D-EC96-8670199F5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20562" r="9510" b="24000"/>
          <a:stretch/>
        </p:blipFill>
        <p:spPr bwMode="auto">
          <a:xfrm>
            <a:off x="7025489" y="5499861"/>
            <a:ext cx="1772407" cy="12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CF1787-96D1-BE3F-1E0E-B52696B6961B}"/>
              </a:ext>
            </a:extLst>
          </p:cNvPr>
          <p:cNvSpPr txBox="1"/>
          <p:nvPr/>
        </p:nvSpPr>
        <p:spPr>
          <a:xfrm>
            <a:off x="1466843" y="523786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Termenul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contestare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al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facturii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este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de 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zile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lucratoare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de la data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facturii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469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1477982" y="92349"/>
            <a:ext cx="9247175" cy="12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RECONCILIEREA CANTITĂȚILOR DE AMBALAJE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PREDATE vs</a:t>
            </a: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CELE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PRIMITE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F10E7-0D51-6ACB-414C-9E698CB0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pic>
        <p:nvPicPr>
          <p:cNvPr id="6" name="Picture 5" descr="A green arrows on a black background&#10;&#10;Description automatically generated">
            <a:extLst>
              <a:ext uri="{FF2B5EF4-FFF2-40B4-BE49-F238E27FC236}">
                <a16:creationId xmlns:a16="http://schemas.microsoft.com/office/drawing/2014/main" id="{273EC953-1752-47A8-90CF-CAFD69ADF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31834" r="7698" b="22332"/>
          <a:stretch/>
        </p:blipFill>
        <p:spPr>
          <a:xfrm>
            <a:off x="8757920" y="5826821"/>
            <a:ext cx="1315205" cy="7696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1E31A4-4D76-5C97-061E-1D44A233399B}"/>
              </a:ext>
            </a:extLst>
          </p:cNvPr>
          <p:cNvSpPr txBox="1"/>
          <p:nvPr/>
        </p:nvSpPr>
        <p:spPr>
          <a:xfrm>
            <a:off x="1506892" y="1324874"/>
            <a:ext cx="9368700" cy="379656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Colectarea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+mn-ea"/>
                <a:cs typeface="+mn-cs"/>
              </a:rPr>
              <a:t> automata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40B12-CDB8-D738-D2E6-AA922CD98305}"/>
              </a:ext>
            </a:extLst>
          </p:cNvPr>
          <p:cNvSpPr txBox="1"/>
          <p:nvPr/>
        </p:nvSpPr>
        <p:spPr>
          <a:xfrm>
            <a:off x="1466843" y="1740262"/>
            <a:ext cx="940874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Administratorul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SGR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este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obligat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sa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verifice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ca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toata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cantitatea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inregistrata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de RVM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uri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este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primita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efectiv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in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centrele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numarare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si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sortare</a:t>
            </a:r>
            <a:endParaRPr lang="en-US" sz="1400" dirty="0">
              <a:solidFill>
                <a:prstClr val="black"/>
              </a:solidFill>
              <a:latin typeface="EuclidCircularA-Regular" panose="020B0504000000000000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La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primirea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ambalajelor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centre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, 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scaneaza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sigiliile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acestea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aloca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comerc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iantului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de la care au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fost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ridicate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verifica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prin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sondaj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apartenenta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la SGR 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ambalajelor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colectate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dar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si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codurile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de bare din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rapoartele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RVM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Se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efectueaza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si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reconcilierea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in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baza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greutate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Motivele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care pot genera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diferente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sunt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urmatoarele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Ratacirea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unor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saci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/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sigilii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Furtul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sacilor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pe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durata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transportului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Gradul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umplere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al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sacilor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Acestia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trebui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sa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fie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umpluti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conform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instructiunilor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Administratorului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SGR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Stocuri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mari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la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comercianti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nepredate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EuclidCircularA-Regular" panose="020B0504000000000000" pitchFamily="34" charset="0"/>
              </a:rPr>
              <a:t>Administratorului</a:t>
            </a:r>
            <a:r>
              <a:rPr lang="en-US" sz="1400" dirty="0">
                <a:solidFill>
                  <a:prstClr val="black"/>
                </a:solidFill>
                <a:latin typeface="EuclidCircularA-Regular" panose="020B0504000000000000" pitchFamily="34" charset="0"/>
              </a:rPr>
              <a:t> SGR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Tentative de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fraudare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CircularA-Regular" panose="020B0504000000000000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CircularA-Regular" panose="020B0504000000000000" pitchFamily="34" charset="0"/>
              <a:ea typeface="+mn-ea"/>
              <a:cs typeface="+mn-cs"/>
            </a:endParaRPr>
          </a:p>
        </p:txBody>
      </p:sp>
      <p:pic>
        <p:nvPicPr>
          <p:cNvPr id="9" name="Picture 2" descr="q and a icon 8688085 Vector Art at Vecteezy">
            <a:extLst>
              <a:ext uri="{FF2B5EF4-FFF2-40B4-BE49-F238E27FC236}">
                <a16:creationId xmlns:a16="http://schemas.microsoft.com/office/drawing/2014/main" id="{AEE06C6C-AFC4-8B5D-EC96-8670199F5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20562" r="9510" b="24000"/>
          <a:stretch/>
        </p:blipFill>
        <p:spPr bwMode="auto">
          <a:xfrm>
            <a:off x="6191242" y="5533126"/>
            <a:ext cx="1772407" cy="12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64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9B78E6-A68D-80E7-AB3D-B01113A73044}"/>
              </a:ext>
            </a:extLst>
          </p:cNvPr>
          <p:cNvCxnSpPr>
            <a:cxnSpLocks/>
          </p:cNvCxnSpPr>
          <p:nvPr/>
        </p:nvCxnSpPr>
        <p:spPr>
          <a:xfrm>
            <a:off x="8574861" y="2398152"/>
            <a:ext cx="10578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F376EE-68F6-D3B7-200E-1AA2E4B2D875}"/>
              </a:ext>
            </a:extLst>
          </p:cNvPr>
          <p:cNvCxnSpPr>
            <a:cxnSpLocks/>
          </p:cNvCxnSpPr>
          <p:nvPr/>
        </p:nvCxnSpPr>
        <p:spPr>
          <a:xfrm>
            <a:off x="5523514" y="2390672"/>
            <a:ext cx="10578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0216CD-FE3E-98B4-B516-8252BA044C92}"/>
              </a:ext>
            </a:extLst>
          </p:cNvPr>
          <p:cNvCxnSpPr>
            <a:cxnSpLocks/>
          </p:cNvCxnSpPr>
          <p:nvPr/>
        </p:nvCxnSpPr>
        <p:spPr>
          <a:xfrm>
            <a:off x="2256808" y="2390672"/>
            <a:ext cx="10578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13EB66-27EB-ED89-C4EA-5BA9AF412039}"/>
              </a:ext>
            </a:extLst>
          </p:cNvPr>
          <p:cNvGrpSpPr/>
          <p:nvPr/>
        </p:nvGrpSpPr>
        <p:grpSpPr>
          <a:xfrm>
            <a:off x="694347" y="7034875"/>
            <a:ext cx="10321404" cy="2996983"/>
            <a:chOff x="1278091" y="3961012"/>
            <a:chExt cx="15482106" cy="4495474"/>
          </a:xfrm>
        </p:grpSpPr>
        <p:sp>
          <p:nvSpPr>
            <p:cNvPr id="2" name="Flowchart: Alternate Process 1">
              <a:extLst>
                <a:ext uri="{FF2B5EF4-FFF2-40B4-BE49-F238E27FC236}">
                  <a16:creationId xmlns:a16="http://schemas.microsoft.com/office/drawing/2014/main" id="{1CCED843-310D-3D55-B585-1907EA7156BB}"/>
                </a:ext>
              </a:extLst>
            </p:cNvPr>
            <p:cNvSpPr/>
            <p:nvPr/>
          </p:nvSpPr>
          <p:spPr>
            <a:xfrm>
              <a:off x="7533010" y="5154251"/>
              <a:ext cx="2979624" cy="1871706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COMERCIANT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COLECTARE MANUALA</a:t>
              </a:r>
            </a:p>
          </p:txBody>
        </p:sp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CD1F3A48-FE98-A4FA-869F-CE8CF4ABA06A}"/>
                </a:ext>
              </a:extLst>
            </p:cNvPr>
            <p:cNvSpPr/>
            <p:nvPr/>
          </p:nvSpPr>
          <p:spPr>
            <a:xfrm>
              <a:off x="14090360" y="5154252"/>
              <a:ext cx="2669837" cy="1871705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CONSUMATOR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DA9492D-5533-98A3-7B94-E3D15222FB1C}"/>
                </a:ext>
              </a:extLst>
            </p:cNvPr>
            <p:cNvCxnSpPr>
              <a:cxnSpLocks/>
            </p:cNvCxnSpPr>
            <p:nvPr/>
          </p:nvCxnSpPr>
          <p:spPr>
            <a:xfrm>
              <a:off x="8914603" y="3961012"/>
              <a:ext cx="0" cy="117486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Picture 29" descr="A white people with a yellow coin and a black background&#10;&#10;Description automatically generated">
              <a:extLst>
                <a:ext uri="{FF2B5EF4-FFF2-40B4-BE49-F238E27FC236}">
                  <a16:creationId xmlns:a16="http://schemas.microsoft.com/office/drawing/2014/main" id="{44A4068E-A0DA-DEDA-3E15-DEE6BD9CC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395" y="6455295"/>
              <a:ext cx="1076414" cy="745128"/>
            </a:xfrm>
            <a:prstGeom prst="rect">
              <a:avLst/>
            </a:prstGeom>
          </p:spPr>
        </p:pic>
        <p:pic>
          <p:nvPicPr>
            <p:cNvPr id="31" name="Picture 30" descr="A white figure with a yellow bottle on his hand&#10;&#10;Description automatically generated">
              <a:extLst>
                <a:ext uri="{FF2B5EF4-FFF2-40B4-BE49-F238E27FC236}">
                  <a16:creationId xmlns:a16="http://schemas.microsoft.com/office/drawing/2014/main" id="{1179EEDB-D217-A1A8-29EF-1E6CC8E73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5700" y="6352721"/>
              <a:ext cx="1479156" cy="892851"/>
            </a:xfrm>
            <a:prstGeom prst="rect">
              <a:avLst/>
            </a:prstGeom>
          </p:spPr>
        </p:pic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C7070BE9-2071-BA1C-BA57-67CC2209A335}"/>
                </a:ext>
              </a:extLst>
            </p:cNvPr>
            <p:cNvSpPr/>
            <p:nvPr/>
          </p:nvSpPr>
          <p:spPr>
            <a:xfrm>
              <a:off x="1278091" y="5136002"/>
              <a:ext cx="2763184" cy="1871706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PRODUCĂTOR/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IMPORTATOR/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DISTRIBUITOR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endParaRPr>
            </a:p>
          </p:txBody>
        </p:sp>
        <p:pic>
          <p:nvPicPr>
            <p:cNvPr id="12" name="Picture 11" descr="A white building with a chimney&#10;&#10;Description automatically generated">
              <a:extLst>
                <a:ext uri="{FF2B5EF4-FFF2-40B4-BE49-F238E27FC236}">
                  <a16:creationId xmlns:a16="http://schemas.microsoft.com/office/drawing/2014/main" id="{2CA3BE77-CD84-487A-C312-AF12422A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77" y="6540378"/>
              <a:ext cx="725706" cy="732626"/>
            </a:xfrm>
            <a:prstGeom prst="rect">
              <a:avLst/>
            </a:prstGeom>
          </p:spPr>
        </p:pic>
        <p:pic>
          <p:nvPicPr>
            <p:cNvPr id="15" name="Picture 4" descr="Distributor Icon - Free PNG &amp; SVG 1264429 - Noun Project">
              <a:extLst>
                <a:ext uri="{FF2B5EF4-FFF2-40B4-BE49-F238E27FC236}">
                  <a16:creationId xmlns:a16="http://schemas.microsoft.com/office/drawing/2014/main" id="{71FB1A35-1CAE-32C9-BD2C-206E6D913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721" y="6552141"/>
              <a:ext cx="720863" cy="72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EEF4C1A-A8C7-8789-C41C-C588EB0F5B4C}"/>
                </a:ext>
              </a:extLst>
            </p:cNvPr>
            <p:cNvCxnSpPr>
              <a:cxnSpLocks/>
            </p:cNvCxnSpPr>
            <p:nvPr/>
          </p:nvCxnSpPr>
          <p:spPr>
            <a:xfrm>
              <a:off x="4373083" y="563741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0B2D41-E977-F9D1-3B0B-1AC0AF08843A}"/>
                </a:ext>
              </a:extLst>
            </p:cNvPr>
            <p:cNvCxnSpPr>
              <a:cxnSpLocks/>
            </p:cNvCxnSpPr>
            <p:nvPr/>
          </p:nvCxnSpPr>
          <p:spPr>
            <a:xfrm>
              <a:off x="10743403" y="563741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252A477-A052-E5DA-6459-399E5189D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083" y="618605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B341095-8BC9-6924-BF6D-FFBC425A9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3403" y="618605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CFA2ECB1-C707-FEB2-90B0-663AFAF174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3042326" y="3609185"/>
              <a:ext cx="19531" cy="6925840"/>
            </a:xfrm>
            <a:prstGeom prst="bentConnector3">
              <a:avLst>
                <a:gd name="adj1" fmla="val 3299222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A4CCEFA-9608-E3A3-CDED-F0377DBD3EF4}"/>
                </a:ext>
              </a:extLst>
            </p:cNvPr>
            <p:cNvSpPr txBox="1"/>
            <p:nvPr/>
          </p:nvSpPr>
          <p:spPr>
            <a:xfrm>
              <a:off x="5520348" y="4047456"/>
              <a:ext cx="338969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Facture și plată garanții plătite de consumator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09EB43-3B91-9782-8BC0-1FBAD014A0F7}"/>
                </a:ext>
              </a:extLst>
            </p:cNvPr>
            <p:cNvSpPr txBox="1"/>
            <p:nvPr/>
          </p:nvSpPr>
          <p:spPr>
            <a:xfrm>
              <a:off x="8422116" y="4041646"/>
              <a:ext cx="338969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Facturare și plată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tarif gestionare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4385203-1C38-C1BD-1479-44B6D5C9ABDE}"/>
                </a:ext>
              </a:extLst>
            </p:cNvPr>
            <p:cNvSpPr txBox="1"/>
            <p:nvPr/>
          </p:nvSpPr>
          <p:spPr>
            <a:xfrm>
              <a:off x="4022298" y="4988483"/>
              <a:ext cx="350843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Facturare garanție la achiziție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5230C6B-C691-0503-B4D4-C9264718FC6A}"/>
                </a:ext>
              </a:extLst>
            </p:cNvPr>
            <p:cNvSpPr txBox="1"/>
            <p:nvPr/>
          </p:nvSpPr>
          <p:spPr>
            <a:xfrm>
              <a:off x="4092297" y="6455295"/>
              <a:ext cx="3389691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Plată Garanție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60335B-103A-697A-06A5-845F029C1A40}"/>
                </a:ext>
              </a:extLst>
            </p:cNvPr>
            <p:cNvSpPr txBox="1"/>
            <p:nvPr/>
          </p:nvSpPr>
          <p:spPr>
            <a:xfrm>
              <a:off x="10490629" y="4861500"/>
              <a:ext cx="338969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Prezentare garanție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pe bonul fiscal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46A2CF-6538-2B37-E021-96A429E31FE1}"/>
                </a:ext>
              </a:extLst>
            </p:cNvPr>
            <p:cNvSpPr txBox="1"/>
            <p:nvPr/>
          </p:nvSpPr>
          <p:spPr>
            <a:xfrm>
              <a:off x="10743403" y="6379629"/>
              <a:ext cx="3389691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Plată garanție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A524A47-2542-053F-FA09-5F93B1AB49CD}"/>
                </a:ext>
              </a:extLst>
            </p:cNvPr>
            <p:cNvSpPr txBox="1"/>
            <p:nvPr/>
          </p:nvSpPr>
          <p:spPr>
            <a:xfrm>
              <a:off x="9413247" y="7763988"/>
              <a:ext cx="7101765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Returnarea Ambalajelor SGR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(restituire garanție prin cash/ voucher/ transfer bancar)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</p:grpSp>
      <p:pic>
        <p:nvPicPr>
          <p:cNvPr id="14" name="Picture 13" descr="A green and black wave&#10;&#10;Description automatically generated">
            <a:extLst>
              <a:ext uri="{FF2B5EF4-FFF2-40B4-BE49-F238E27FC236}">
                <a16:creationId xmlns:a16="http://schemas.microsoft.com/office/drawing/2014/main" id="{CDA30DAF-7769-FFF7-443E-EEF242EA71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2"/>
          <a:stretch/>
        </p:blipFill>
        <p:spPr>
          <a:xfrm>
            <a:off x="1615408" y="6625473"/>
            <a:ext cx="11345739" cy="679110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2236531A-4EDA-BD42-F912-7067E3073CE0}"/>
              </a:ext>
            </a:extLst>
          </p:cNvPr>
          <p:cNvSpPr/>
          <p:nvPr/>
        </p:nvSpPr>
        <p:spPr>
          <a:xfrm>
            <a:off x="257208" y="1402864"/>
            <a:ext cx="2313276" cy="1990576"/>
          </a:xfrm>
          <a:prstGeom prst="flowChartAlternateProcess">
            <a:avLst/>
          </a:prstGeom>
          <a:solidFill>
            <a:srgbClr val="FC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0AE72-A28E-B92F-E234-A7A350B015AA}"/>
              </a:ext>
            </a:extLst>
          </p:cNvPr>
          <p:cNvSpPr txBox="1"/>
          <p:nvPr/>
        </p:nvSpPr>
        <p:spPr>
          <a:xfrm>
            <a:off x="310690" y="3518474"/>
            <a:ext cx="22597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RVM-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monitorizează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umplerea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sacilor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cuvelor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conform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unui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coeficient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umplere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specific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modelului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de RVM.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ED229-477D-A0B5-D457-0E2A4D47F058}"/>
              </a:ext>
            </a:extLst>
          </p:cNvPr>
          <p:cNvSpPr txBox="1"/>
          <p:nvPr/>
        </p:nvSpPr>
        <p:spPr>
          <a:xfrm>
            <a:off x="3454034" y="3487190"/>
            <a:ext cx="2259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calculează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media pe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zile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a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ultimelor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2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săptămâni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activitate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ale RVM-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ului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generează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automat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comanda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ridicare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pentru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minimum 3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unități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saci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cuve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sticlă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) 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4614E631-CEB8-A651-657E-B22C1B6061BC}"/>
              </a:ext>
            </a:extLst>
          </p:cNvPr>
          <p:cNvSpPr/>
          <p:nvPr/>
        </p:nvSpPr>
        <p:spPr>
          <a:xfrm>
            <a:off x="3331723" y="1431180"/>
            <a:ext cx="2313276" cy="1990576"/>
          </a:xfrm>
          <a:prstGeom prst="flowChartAlternateProcess">
            <a:avLst/>
          </a:prstGeom>
          <a:solidFill>
            <a:srgbClr val="FC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D296AA16-0FB2-F5E3-8EEB-528B468768DB}"/>
              </a:ext>
            </a:extLst>
          </p:cNvPr>
          <p:cNvSpPr/>
          <p:nvPr/>
        </p:nvSpPr>
        <p:spPr>
          <a:xfrm>
            <a:off x="6659579" y="1426220"/>
            <a:ext cx="2313276" cy="1990576"/>
          </a:xfrm>
          <a:prstGeom prst="flowChartAlternateProcess">
            <a:avLst/>
          </a:prstGeom>
          <a:solidFill>
            <a:srgbClr val="FC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E057C9-A8A2-07A1-E0AE-5CBA5DA732E4}"/>
              </a:ext>
            </a:extLst>
          </p:cNvPr>
          <p:cNvSpPr txBox="1"/>
          <p:nvPr/>
        </p:nvSpPr>
        <p:spPr>
          <a:xfrm>
            <a:off x="6144159" y="3518474"/>
            <a:ext cx="28824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Partenerul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logistic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RetuRO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programeaza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ridicarea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comerciantul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primeste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detaliile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pe e-mail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dată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oră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estimată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șofer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, nr.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mașină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).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La final, pe email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comerciantul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primeste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desfasurator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Excel cu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sumarul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sigiliilor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colectate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documentul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care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sumarizeaza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nr.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sigiliilor si codurile de identificare).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9FA81A64-8952-17F6-610C-C54B79889744}"/>
              </a:ext>
            </a:extLst>
          </p:cNvPr>
          <p:cNvSpPr/>
          <p:nvPr/>
        </p:nvSpPr>
        <p:spPr>
          <a:xfrm>
            <a:off x="9715268" y="1476488"/>
            <a:ext cx="2313276" cy="1990576"/>
          </a:xfrm>
          <a:prstGeom prst="flowChartAlternateProcess">
            <a:avLst/>
          </a:prstGeom>
          <a:solidFill>
            <a:srgbClr val="FC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4AAC596-E2C6-F0F6-A7D2-C4C0C9C486D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731" t="7985" r="2868"/>
          <a:stretch/>
        </p:blipFill>
        <p:spPr>
          <a:xfrm>
            <a:off x="9786391" y="2011347"/>
            <a:ext cx="2156858" cy="71960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CB74634-5F7E-BC38-A5CF-90829D7A7375}"/>
              </a:ext>
            </a:extLst>
          </p:cNvPr>
          <p:cNvSpPr txBox="1"/>
          <p:nvPr/>
        </p:nvSpPr>
        <p:spPr>
          <a:xfrm>
            <a:off x="9683455" y="3579522"/>
            <a:ext cx="22597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Sacii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Cuvele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sunt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ridicate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livrate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in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centrele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RetuRO.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Comerciantul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primeste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autofactura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cel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tarziu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in a 10a zi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lucratoare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a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lunii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in curs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pentru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luna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anterioara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.</a:t>
            </a:r>
          </a:p>
        </p:txBody>
      </p:sp>
      <p:sp>
        <p:nvSpPr>
          <p:cNvPr id="4" name="Google Shape;270;p7">
            <a:extLst>
              <a:ext uri="{FF2B5EF4-FFF2-40B4-BE49-F238E27FC236}">
                <a16:creationId xmlns:a16="http://schemas.microsoft.com/office/drawing/2014/main" id="{A6305EA7-57F1-095A-3ED1-651A3FC52A76}"/>
              </a:ext>
            </a:extLst>
          </p:cNvPr>
          <p:cNvSpPr txBox="1"/>
          <p:nvPr/>
        </p:nvSpPr>
        <p:spPr>
          <a:xfrm>
            <a:off x="606513" y="418205"/>
            <a:ext cx="10863378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FLUXUL LOGISTIC – COLECTARE AUTOMATA (RVM)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4F9654-9A8F-A7F6-7B38-9BB57FB89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582" y="1604027"/>
            <a:ext cx="1844009" cy="17893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B131F9C-27D8-0BFB-743C-146B074AB3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5" t="51028" r="34715" b="7267"/>
          <a:stretch/>
        </p:blipFill>
        <p:spPr bwMode="auto">
          <a:xfrm>
            <a:off x="6614131" y="1781422"/>
            <a:ext cx="2243637" cy="138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8CE8B1-1FB7-B51D-CE23-6B7C337F6F9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290" t="1484" r="4624" b="5345"/>
          <a:stretch/>
        </p:blipFill>
        <p:spPr>
          <a:xfrm>
            <a:off x="3559435" y="1602559"/>
            <a:ext cx="1744924" cy="16683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6B83F2-83D4-91E7-ADDF-DD5C5FD0F3EF}"/>
              </a:ext>
            </a:extLst>
          </p:cNvPr>
          <p:cNvSpPr txBox="1"/>
          <p:nvPr/>
        </p:nvSpPr>
        <p:spPr>
          <a:xfrm>
            <a:off x="0" y="5554252"/>
            <a:ext cx="12136471" cy="666977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6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Fiecare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proces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logistic de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colectare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a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ambalajelor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SGR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funcționeaza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cu o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cantitate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minimă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de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ridicare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a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ambalajelor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colectate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– de 3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saci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/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containere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CD00D6-64B1-B91E-0DA0-D0611AE39C3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76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6;p45">
            <a:extLst>
              <a:ext uri="{FF2B5EF4-FFF2-40B4-BE49-F238E27FC236}">
                <a16:creationId xmlns:a16="http://schemas.microsoft.com/office/drawing/2014/main" id="{C33EF3A2-1456-C186-EC7F-96D1B968F648}"/>
              </a:ext>
            </a:extLst>
          </p:cNvPr>
          <p:cNvSpPr txBox="1"/>
          <p:nvPr/>
        </p:nvSpPr>
        <p:spPr>
          <a:xfrm>
            <a:off x="421908" y="174656"/>
            <a:ext cx="11326396" cy="119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67" rIns="0" bIns="0" anchor="t" anchorCtr="0">
            <a:spAutoFit/>
          </a:bodyPr>
          <a:lstStyle/>
          <a:p>
            <a:pPr marL="0" marR="0" lvl="0" indent="0" algn="ctr" defTabSz="8412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Comandă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 de </a:t>
            </a:r>
            <a:r>
              <a:rPr lang="en-US" sz="4000" b="1" dirty="0" err="1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ridicare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pentru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colectarea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automată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 – </a:t>
            </a:r>
          </a:p>
          <a:p>
            <a:pPr marL="0" marR="0" lvl="0" indent="0" algn="ctr" defTabSz="8412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RVM (Reverse Vending Machine)  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6F5BC8-DA6C-D000-600D-78181C1D1F5B}"/>
              </a:ext>
            </a:extLst>
          </p:cNvPr>
          <p:cNvSpPr txBox="1"/>
          <p:nvPr/>
        </p:nvSpPr>
        <p:spPr>
          <a:xfrm>
            <a:off x="526079" y="1857993"/>
            <a:ext cx="10728692" cy="2031325"/>
          </a:xfrm>
          <a:prstGeom prst="rect">
            <a:avLst/>
          </a:prstGeom>
          <a:noFill/>
          <a:ln>
            <a:solidFill>
              <a:srgbClr val="FFDC04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Euclid Circular A" panose="020B0504000000000000"/>
              </a:defRPr>
            </a:lvl1pPr>
            <a:lvl2pPr lvl="1">
              <a:defRPr sz="1400">
                <a:latin typeface="Euclid Circular A" panose="020B0504000000000000"/>
              </a:defRPr>
            </a:lvl2pPr>
          </a:lstStyle>
          <a:p>
            <a:r>
              <a:rPr lang="en-US" dirty="0"/>
              <a:t>Reguli </a:t>
            </a:r>
            <a:r>
              <a:rPr lang="en-US" dirty="0" err="1"/>
              <a:t>aplicare</a:t>
            </a:r>
            <a:r>
              <a:rPr lang="en-US" dirty="0"/>
              <a:t> </a:t>
            </a:r>
            <a:r>
              <a:rPr lang="en-US" dirty="0" err="1"/>
              <a:t>sigiliu</a:t>
            </a:r>
            <a:r>
              <a:rPr lang="en-US" dirty="0"/>
              <a:t> </a:t>
            </a:r>
            <a:r>
              <a:rPr lang="en-US" dirty="0" err="1"/>
              <a:t>saci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fr-FR" dirty="0" err="1"/>
              <a:t>Sigilarea</a:t>
            </a:r>
            <a:r>
              <a:rPr lang="fr-FR" dirty="0"/>
              <a:t> </a:t>
            </a:r>
            <a:r>
              <a:rPr lang="fr-FR" dirty="0" err="1"/>
              <a:t>sacilor</a:t>
            </a:r>
            <a:r>
              <a:rPr lang="fr-FR" dirty="0"/>
              <a:t>:</a:t>
            </a:r>
          </a:p>
          <a:p>
            <a:r>
              <a:rPr lang="fr-FR" dirty="0" err="1"/>
              <a:t>Cantitate</a:t>
            </a:r>
            <a:r>
              <a:rPr lang="fr-FR" dirty="0"/>
              <a:t> </a:t>
            </a:r>
            <a:r>
              <a:rPr lang="fr-FR" dirty="0" err="1"/>
              <a:t>aproximativa</a:t>
            </a:r>
            <a:r>
              <a:rPr lang="fr-FR" dirty="0"/>
              <a:t> de </a:t>
            </a:r>
            <a:r>
              <a:rPr lang="fr-FR" dirty="0" err="1"/>
              <a:t>umplere</a:t>
            </a:r>
            <a:r>
              <a:rPr lang="fr-FR" dirty="0"/>
              <a:t> a </a:t>
            </a:r>
            <a:r>
              <a:rPr lang="fr-FR" dirty="0" err="1"/>
              <a:t>sacilor</a:t>
            </a:r>
            <a:r>
              <a:rPr lang="fr-FR" dirty="0"/>
              <a:t>:</a:t>
            </a:r>
          </a:p>
          <a:p>
            <a:r>
              <a:rPr lang="fr-FR" dirty="0"/>
              <a:t>Sac </a:t>
            </a:r>
            <a:r>
              <a:rPr lang="fr-FR" dirty="0" err="1"/>
              <a:t>mic</a:t>
            </a:r>
            <a:r>
              <a:rPr lang="fr-FR" dirty="0"/>
              <a:t> 200 L 1/4 </a:t>
            </a:r>
            <a:r>
              <a:rPr lang="fr-FR" dirty="0" err="1"/>
              <a:t>coeficient</a:t>
            </a:r>
            <a:r>
              <a:rPr lang="fr-FR" dirty="0"/>
              <a:t> 250 </a:t>
            </a:r>
            <a:r>
              <a:rPr lang="fr-FR" dirty="0" err="1"/>
              <a:t>buc</a:t>
            </a:r>
            <a:endParaRPr lang="fr-FR" dirty="0"/>
          </a:p>
          <a:p>
            <a:r>
              <a:rPr lang="fr-FR" dirty="0"/>
              <a:t>Sac </a:t>
            </a:r>
            <a:r>
              <a:rPr lang="fr-FR" dirty="0" err="1"/>
              <a:t>mediu</a:t>
            </a:r>
            <a:r>
              <a:rPr lang="fr-FR" dirty="0"/>
              <a:t> 625L 1/2 450 </a:t>
            </a:r>
            <a:r>
              <a:rPr lang="fr-FR" dirty="0" err="1"/>
              <a:t>buc</a:t>
            </a:r>
            <a:endParaRPr lang="fr-FR" dirty="0"/>
          </a:p>
          <a:p>
            <a:r>
              <a:rPr lang="fr-FR" dirty="0"/>
              <a:t>Sac mare 1600L 1/1 800 </a:t>
            </a:r>
            <a:r>
              <a:rPr lang="fr-FR" dirty="0" err="1"/>
              <a:t>buc</a:t>
            </a:r>
            <a:r>
              <a:rPr lang="fr-FR" dirty="0"/>
              <a:t>  </a:t>
            </a:r>
          </a:p>
          <a:p>
            <a:r>
              <a:rPr lang="fr-FR" dirty="0"/>
              <a:t>3. Nu </a:t>
            </a:r>
            <a:r>
              <a:rPr lang="fr-FR" dirty="0" err="1"/>
              <a:t>presati</a:t>
            </a:r>
            <a:r>
              <a:rPr lang="fr-FR" dirty="0"/>
              <a:t> </a:t>
            </a:r>
            <a:r>
              <a:rPr lang="fr-FR" dirty="0" err="1"/>
              <a:t>recipientele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sac.</a:t>
            </a:r>
          </a:p>
          <a:p>
            <a:r>
              <a:rPr lang="fr-FR" dirty="0"/>
              <a:t>4. Se va </a:t>
            </a:r>
            <a:r>
              <a:rPr lang="fr-FR" dirty="0" err="1"/>
              <a:t>aplica</a:t>
            </a:r>
            <a:r>
              <a:rPr lang="fr-FR" dirty="0"/>
              <a:t> un </a:t>
            </a:r>
            <a:r>
              <a:rPr lang="fr-FR" dirty="0" err="1"/>
              <a:t>singur</a:t>
            </a:r>
            <a:r>
              <a:rPr lang="fr-FR" dirty="0"/>
              <a:t> </a:t>
            </a:r>
            <a:r>
              <a:rPr lang="fr-FR" dirty="0" err="1"/>
              <a:t>sigiliu</a:t>
            </a:r>
            <a:r>
              <a:rPr lang="fr-FR" dirty="0"/>
              <a:t> </a:t>
            </a:r>
            <a:r>
              <a:rPr lang="fr-FR" dirty="0" err="1"/>
              <a:t>pentru</a:t>
            </a:r>
            <a:r>
              <a:rPr lang="fr-FR" dirty="0"/>
              <a:t> </a:t>
            </a:r>
            <a:r>
              <a:rPr lang="fr-FR" dirty="0" err="1"/>
              <a:t>fiecare</a:t>
            </a:r>
            <a:r>
              <a:rPr lang="fr-FR" dirty="0"/>
              <a:t> sac.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20422-B667-5E46-9BB4-DB9AA142EBD2}"/>
              </a:ext>
            </a:extLst>
          </p:cNvPr>
          <p:cNvSpPr txBox="1"/>
          <p:nvPr/>
        </p:nvSpPr>
        <p:spPr>
          <a:xfrm>
            <a:off x="526079" y="4005688"/>
            <a:ext cx="10728692" cy="2677656"/>
          </a:xfrm>
          <a:prstGeom prst="rect">
            <a:avLst/>
          </a:prstGeom>
          <a:noFill/>
          <a:ln>
            <a:solidFill>
              <a:srgbClr val="FFDC04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Euclid Circular A" panose="020B0504000000000000"/>
              </a:defRPr>
            </a:lvl1pPr>
            <a:lvl2pPr lvl="1">
              <a:defRPr sz="1400">
                <a:latin typeface="Euclid Circular A" panose="020B0504000000000000"/>
              </a:defRPr>
            </a:lvl2pPr>
          </a:lstStyle>
          <a:p>
            <a:pPr>
              <a:defRPr/>
            </a:pPr>
            <a:r>
              <a:rPr lang="en-US" dirty="0">
                <a:highlight>
                  <a:srgbClr val="FFDC04"/>
                </a:highlight>
              </a:rPr>
              <a:t>Reguli </a:t>
            </a:r>
            <a:r>
              <a:rPr lang="en-US" dirty="0" err="1">
                <a:highlight>
                  <a:srgbClr val="FFDC04"/>
                </a:highlight>
              </a:rPr>
              <a:t>aplicare</a:t>
            </a:r>
            <a:r>
              <a:rPr lang="en-US" dirty="0">
                <a:highlight>
                  <a:srgbClr val="FFDC04"/>
                </a:highlight>
              </a:rPr>
              <a:t> </a:t>
            </a:r>
            <a:r>
              <a:rPr lang="en-US" dirty="0" err="1">
                <a:highlight>
                  <a:srgbClr val="FFDC04"/>
                </a:highlight>
              </a:rPr>
              <a:t>sigiliu</a:t>
            </a:r>
            <a:r>
              <a:rPr lang="en-US" dirty="0">
                <a:highlight>
                  <a:srgbClr val="FFDC04"/>
                </a:highlight>
              </a:rPr>
              <a:t> pe </a:t>
            </a:r>
            <a:r>
              <a:rPr lang="en-US" dirty="0" err="1">
                <a:highlight>
                  <a:srgbClr val="FFDC04"/>
                </a:highlight>
              </a:rPr>
              <a:t>boxpatet</a:t>
            </a:r>
            <a:r>
              <a:rPr lang="en-US" dirty="0">
                <a:highlight>
                  <a:srgbClr val="FFDC04"/>
                </a:highlight>
              </a:rPr>
              <a:t>:</a:t>
            </a:r>
          </a:p>
          <a:p>
            <a:endParaRPr lang="fr-FR" dirty="0"/>
          </a:p>
          <a:p>
            <a:r>
              <a:rPr lang="fr-FR" dirty="0"/>
              <a:t>Pentru </a:t>
            </a:r>
            <a:r>
              <a:rPr lang="fr-FR" dirty="0" err="1"/>
              <a:t>cutiile</a:t>
            </a:r>
            <a:r>
              <a:rPr lang="fr-FR" dirty="0"/>
              <a:t> de </a:t>
            </a:r>
            <a:r>
              <a:rPr lang="fr-FR" dirty="0" err="1"/>
              <a:t>sticla</a:t>
            </a:r>
            <a:r>
              <a:rPr lang="fr-FR" dirty="0"/>
              <a:t> se </a:t>
            </a:r>
            <a:r>
              <a:rPr lang="fr-FR" dirty="0" err="1"/>
              <a:t>aplica</a:t>
            </a:r>
            <a:r>
              <a:rPr lang="fr-FR" dirty="0"/>
              <a:t> </a:t>
            </a:r>
            <a:r>
              <a:rPr lang="fr-FR" dirty="0" err="1"/>
              <a:t>urmatoarea</a:t>
            </a:r>
            <a:r>
              <a:rPr lang="fr-FR" dirty="0"/>
              <a:t> </a:t>
            </a:r>
            <a:r>
              <a:rPr lang="fr-FR" dirty="0" err="1"/>
              <a:t>regula</a:t>
            </a:r>
            <a:r>
              <a:rPr lang="fr-FR" dirty="0"/>
              <a:t>:</a:t>
            </a:r>
          </a:p>
          <a:p>
            <a:r>
              <a:rPr lang="fr-FR" dirty="0"/>
              <a:t>Pentru </a:t>
            </a:r>
            <a:r>
              <a:rPr lang="fr-FR" dirty="0" err="1"/>
              <a:t>pubele</a:t>
            </a:r>
            <a:r>
              <a:rPr lang="fr-FR" dirty="0"/>
              <a:t> full palet (</a:t>
            </a:r>
            <a:r>
              <a:rPr lang="fr-FR" dirty="0" err="1"/>
              <a:t>aparat</a:t>
            </a:r>
            <a:r>
              <a:rPr lang="fr-FR" dirty="0"/>
              <a:t> RVM)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sticlă</a:t>
            </a:r>
            <a:r>
              <a:rPr lang="fr-FR" dirty="0"/>
              <a:t> </a:t>
            </a:r>
            <a:r>
              <a:rPr lang="fr-FR" dirty="0" err="1"/>
              <a:t>depozitată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boxpalet</a:t>
            </a:r>
            <a:r>
              <a:rPr lang="fr-FR" dirty="0"/>
              <a:t>:</a:t>
            </a:r>
          </a:p>
          <a:p>
            <a:r>
              <a:rPr lang="fr-FR" dirty="0"/>
              <a:t>Model RVM: </a:t>
            </a:r>
            <a:r>
              <a:rPr lang="en-US" dirty="0"/>
              <a:t>Modula - Collecting PET and CAN commingle + Glass; Quantum - Collecting PET and CAN; R1 &amp; T9 with </a:t>
            </a:r>
            <a:r>
              <a:rPr lang="en-US" dirty="0" err="1"/>
              <a:t>MultiPac</a:t>
            </a:r>
            <a:r>
              <a:rPr lang="en-US" dirty="0"/>
              <a:t> Air; R2 &amp; T9 with </a:t>
            </a:r>
            <a:r>
              <a:rPr lang="en-US" dirty="0" err="1"/>
              <a:t>MultiPac</a:t>
            </a:r>
            <a:r>
              <a:rPr lang="en-US" dirty="0"/>
              <a:t>; RVMX Proline Duo; RVMX Proline Slim; RVMX with Proline; T9 with </a:t>
            </a:r>
            <a:r>
              <a:rPr lang="en-US" dirty="0" err="1"/>
              <a:t>EasyPac</a:t>
            </a:r>
            <a:r>
              <a:rPr lang="en-US" dirty="0"/>
              <a:t>; T9 with </a:t>
            </a:r>
            <a:r>
              <a:rPr lang="en-US" dirty="0" err="1"/>
              <a:t>MultiPac</a:t>
            </a:r>
            <a:r>
              <a:rPr lang="en-US" dirty="0"/>
              <a:t>; T90.</a:t>
            </a:r>
          </a:p>
          <a:p>
            <a:pPr lvl="1"/>
            <a:r>
              <a:rPr lang="fr-FR" dirty="0" err="1"/>
              <a:t>Aplicați</a:t>
            </a:r>
            <a:r>
              <a:rPr lang="fr-FR" dirty="0"/>
              <a:t> 1 </a:t>
            </a:r>
            <a:r>
              <a:rPr lang="fr-FR" dirty="0" err="1"/>
              <a:t>sigiliu</a:t>
            </a:r>
            <a:r>
              <a:rPr lang="fr-FR" dirty="0"/>
              <a:t> </a:t>
            </a:r>
            <a:r>
              <a:rPr lang="fr-FR" dirty="0" err="1"/>
              <a:t>pe</a:t>
            </a:r>
            <a:r>
              <a:rPr lang="fr-FR" dirty="0"/>
              <a:t> </a:t>
            </a:r>
            <a:r>
              <a:rPr lang="fr-FR" dirty="0" err="1"/>
              <a:t>boxpalet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2.Pentru </a:t>
            </a:r>
            <a:r>
              <a:rPr lang="fr-FR" dirty="0" err="1"/>
              <a:t>pubele</a:t>
            </a:r>
            <a:r>
              <a:rPr lang="fr-FR" dirty="0"/>
              <a:t> de 180L (</a:t>
            </a:r>
            <a:r>
              <a:rPr lang="fr-FR" dirty="0" err="1"/>
              <a:t>aparat</a:t>
            </a:r>
            <a:r>
              <a:rPr lang="fr-FR" dirty="0"/>
              <a:t> RVM)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sticlă</a:t>
            </a:r>
            <a:r>
              <a:rPr lang="fr-FR" dirty="0"/>
              <a:t> </a:t>
            </a:r>
            <a:r>
              <a:rPr lang="fr-FR" dirty="0" err="1"/>
              <a:t>depozitată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boxpalet</a:t>
            </a:r>
            <a:r>
              <a:rPr lang="fr-FR" dirty="0"/>
              <a:t>: </a:t>
            </a:r>
          </a:p>
          <a:p>
            <a:r>
              <a:rPr lang="fr-FR" dirty="0"/>
              <a:t>Model RVM: </a:t>
            </a:r>
            <a:r>
              <a:rPr lang="en-US" dirty="0"/>
              <a:t>Flex Dual – Collecting PET and CAN commingle; </a:t>
            </a:r>
            <a:r>
              <a:rPr lang="en-US" dirty="0" err="1"/>
              <a:t>FlexTri</a:t>
            </a:r>
            <a:r>
              <a:rPr lang="en-US" dirty="0"/>
              <a:t> - Collecting PET and CAN commingle + Glass; M1 Glass Breaker; Optima 2 bin-</a:t>
            </a:r>
            <a:r>
              <a:rPr lang="en-US" dirty="0" err="1"/>
              <a:t>uri</a:t>
            </a:r>
            <a:r>
              <a:rPr lang="en-US" dirty="0"/>
              <a:t> - PET and CAN commingle + Glass; Optima 3 bin-</a:t>
            </a:r>
            <a:r>
              <a:rPr lang="en-US" dirty="0" err="1"/>
              <a:t>uri</a:t>
            </a:r>
            <a:r>
              <a:rPr lang="en-US" dirty="0"/>
              <a:t> - PET, CAN, Glass separate material</a:t>
            </a:r>
            <a:endParaRPr lang="fr-FR" dirty="0"/>
          </a:p>
          <a:p>
            <a:pPr lvl="1"/>
            <a:r>
              <a:rPr lang="fr-FR" dirty="0" err="1"/>
              <a:t>Aplicați</a:t>
            </a:r>
            <a:r>
              <a:rPr lang="fr-FR" dirty="0"/>
              <a:t> 3 </a:t>
            </a:r>
            <a:r>
              <a:rPr lang="fr-FR" dirty="0" err="1"/>
              <a:t>sigilii</a:t>
            </a:r>
            <a:r>
              <a:rPr lang="fr-FR" dirty="0"/>
              <a:t> </a:t>
            </a:r>
            <a:r>
              <a:rPr lang="fr-FR" dirty="0" err="1"/>
              <a:t>pe</a:t>
            </a:r>
            <a:r>
              <a:rPr lang="fr-FR" dirty="0"/>
              <a:t> </a:t>
            </a:r>
            <a:r>
              <a:rPr lang="fr-FR" dirty="0" err="1"/>
              <a:t>boxpalet</a:t>
            </a:r>
            <a:r>
              <a:rPr lang="fr-FR" dirty="0"/>
              <a:t>, </a:t>
            </a:r>
            <a:r>
              <a:rPr lang="fr-FR" dirty="0" err="1"/>
              <a:t>echivalentul</a:t>
            </a:r>
            <a:r>
              <a:rPr lang="fr-FR" dirty="0"/>
              <a:t> a 3 </a:t>
            </a:r>
            <a:r>
              <a:rPr lang="fr-FR" dirty="0" err="1"/>
              <a:t>pubele</a:t>
            </a:r>
            <a:r>
              <a:rPr lang="fr-FR" dirty="0"/>
              <a:t> </a:t>
            </a:r>
            <a:r>
              <a:rPr lang="fr-FR" dirty="0" err="1"/>
              <a:t>pline</a:t>
            </a:r>
            <a:r>
              <a:rPr lang="fr-FR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6D98D-9BC6-7B5F-19DB-97C83BE5A40A}"/>
              </a:ext>
            </a:extLst>
          </p:cNvPr>
          <p:cNvSpPr txBox="1"/>
          <p:nvPr/>
        </p:nvSpPr>
        <p:spPr>
          <a:xfrm>
            <a:off x="421908" y="1482503"/>
            <a:ext cx="7911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>
                <a:highlight>
                  <a:srgbClr val="FFDC04"/>
                </a:highlight>
                <a:latin typeface="Euclid Circular A" panose="020B0504000000000000"/>
              </a:rPr>
              <a:t>Instrucțiuni</a:t>
            </a:r>
            <a:r>
              <a:rPr lang="en-US" sz="1400" b="1" dirty="0">
                <a:highlight>
                  <a:srgbClr val="FFDC04"/>
                </a:highlight>
                <a:latin typeface="Euclid Circular A" panose="020B0504000000000000"/>
              </a:rPr>
              <a:t> </a:t>
            </a:r>
            <a:r>
              <a:rPr lang="en-US" sz="1400" b="1" dirty="0" err="1">
                <a:highlight>
                  <a:srgbClr val="FFDC04"/>
                </a:highlight>
                <a:latin typeface="Euclid Circular A" panose="020B0504000000000000"/>
              </a:rPr>
              <a:t>pentru</a:t>
            </a:r>
            <a:r>
              <a:rPr lang="en-US" sz="1400" b="1" dirty="0">
                <a:highlight>
                  <a:srgbClr val="FFDC04"/>
                </a:highlight>
                <a:latin typeface="Euclid Circular A" panose="020B0504000000000000"/>
              </a:rPr>
              <a:t> </a:t>
            </a:r>
            <a:r>
              <a:rPr lang="en-US" sz="1400" b="1" dirty="0" err="1">
                <a:highlight>
                  <a:srgbClr val="FFDC04"/>
                </a:highlight>
                <a:latin typeface="Euclid Circular A" panose="020B0504000000000000"/>
              </a:rPr>
              <a:t>utilizarea</a:t>
            </a:r>
            <a:r>
              <a:rPr lang="en-US" sz="1400" b="1" dirty="0">
                <a:highlight>
                  <a:srgbClr val="FFDC04"/>
                </a:highlight>
                <a:latin typeface="Euclid Circular A" panose="020B0504000000000000"/>
              </a:rPr>
              <a:t> </a:t>
            </a:r>
            <a:r>
              <a:rPr lang="en-US" sz="1400" b="1" dirty="0" err="1">
                <a:highlight>
                  <a:srgbClr val="FFDC04"/>
                </a:highlight>
                <a:latin typeface="Euclid Circular A" panose="020B0504000000000000"/>
              </a:rPr>
              <a:t>corectă</a:t>
            </a:r>
            <a:r>
              <a:rPr lang="en-US" sz="1400" b="1" dirty="0">
                <a:highlight>
                  <a:srgbClr val="FFDC04"/>
                </a:highlight>
                <a:latin typeface="Euclid Circular A" panose="020B0504000000000000"/>
              </a:rPr>
              <a:t> a </a:t>
            </a:r>
            <a:r>
              <a:rPr lang="en-US" sz="1400" b="1" dirty="0" err="1">
                <a:highlight>
                  <a:srgbClr val="FFDC04"/>
                </a:highlight>
                <a:latin typeface="Euclid Circular A" panose="020B0504000000000000"/>
              </a:rPr>
              <a:t>sigiliilor</a:t>
            </a:r>
            <a:r>
              <a:rPr lang="en-US" sz="1400" b="1" dirty="0">
                <a:highlight>
                  <a:srgbClr val="FFDC04"/>
                </a:highlight>
                <a:latin typeface="Euclid Circular A" panose="020B0504000000000000"/>
              </a:rPr>
              <a:t> </a:t>
            </a:r>
            <a:r>
              <a:rPr lang="en-US" sz="1400" b="1" dirty="0" err="1">
                <a:highlight>
                  <a:srgbClr val="FFDC04"/>
                </a:highlight>
                <a:latin typeface="Euclid Circular A" panose="020B0504000000000000"/>
              </a:rPr>
              <a:t>destinati</a:t>
            </a:r>
            <a:r>
              <a:rPr lang="en-US" sz="1400" b="1" dirty="0">
                <a:highlight>
                  <a:srgbClr val="FFDC04"/>
                </a:highlight>
                <a:latin typeface="Euclid Circular A" panose="020B0504000000000000"/>
              </a:rPr>
              <a:t> </a:t>
            </a:r>
            <a:r>
              <a:rPr lang="en-US" sz="1400" b="1" dirty="0" err="1">
                <a:highlight>
                  <a:srgbClr val="FFDC04"/>
                </a:highlight>
                <a:latin typeface="Euclid Circular A" panose="020B0504000000000000"/>
              </a:rPr>
              <a:t>ambalajelor</a:t>
            </a:r>
            <a:r>
              <a:rPr lang="en-US" sz="1400" b="1" dirty="0">
                <a:highlight>
                  <a:srgbClr val="FFDC04"/>
                </a:highlight>
                <a:latin typeface="Euclid Circular A" panose="020B0504000000000000"/>
              </a:rPr>
              <a:t> de plastic </a:t>
            </a:r>
            <a:r>
              <a:rPr lang="en-US" sz="1400" b="1" dirty="0" err="1">
                <a:highlight>
                  <a:srgbClr val="FFDC04"/>
                </a:highlight>
                <a:latin typeface="Euclid Circular A" panose="020B0504000000000000"/>
              </a:rPr>
              <a:t>si</a:t>
            </a:r>
            <a:r>
              <a:rPr lang="en-US" sz="1400" b="1" dirty="0">
                <a:highlight>
                  <a:srgbClr val="FFDC04"/>
                </a:highlight>
                <a:latin typeface="Euclid Circular A" panose="020B0504000000000000"/>
              </a:rPr>
              <a:t> metal:</a:t>
            </a:r>
          </a:p>
        </p:txBody>
      </p:sp>
    </p:spTree>
    <p:extLst>
      <p:ext uri="{BB962C8B-B14F-4D97-AF65-F5344CB8AC3E}">
        <p14:creationId xmlns:p14="http://schemas.microsoft.com/office/powerpoint/2010/main" val="2081334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6;p45">
            <a:extLst>
              <a:ext uri="{FF2B5EF4-FFF2-40B4-BE49-F238E27FC236}">
                <a16:creationId xmlns:a16="http://schemas.microsoft.com/office/drawing/2014/main" id="{C33EF3A2-1456-C186-EC7F-96D1B968F648}"/>
              </a:ext>
            </a:extLst>
          </p:cNvPr>
          <p:cNvSpPr txBox="1"/>
          <p:nvPr/>
        </p:nvSpPr>
        <p:spPr>
          <a:xfrm>
            <a:off x="421907" y="0"/>
            <a:ext cx="11348184" cy="119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67" rIns="0" bIns="0" anchor="t" anchorCtr="0">
            <a:spAutoFit/>
          </a:bodyPr>
          <a:lstStyle/>
          <a:p>
            <a:pPr marL="0" marR="0" lvl="0" indent="0" algn="ctr" defTabSz="8412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Comandă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 de </a:t>
            </a:r>
            <a:r>
              <a:rPr lang="en-US" sz="4000" b="1" dirty="0" err="1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ridicare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pentru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colectarea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automată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  </a:t>
            </a:r>
          </a:p>
          <a:p>
            <a:pPr marL="0" marR="0" lvl="0" indent="0" algn="ctr" defTabSz="8412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RVM (Reverse Vending Machine)  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6F5BC8-DA6C-D000-600D-78181C1D1F5B}"/>
              </a:ext>
            </a:extLst>
          </p:cNvPr>
          <p:cNvSpPr txBox="1"/>
          <p:nvPr/>
        </p:nvSpPr>
        <p:spPr>
          <a:xfrm>
            <a:off x="421908" y="1141754"/>
            <a:ext cx="11348182" cy="3108543"/>
          </a:xfrm>
          <a:prstGeom prst="rect">
            <a:avLst/>
          </a:prstGeom>
          <a:noFill/>
          <a:ln>
            <a:solidFill>
              <a:srgbClr val="FFDC04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Euclid Circular A" panose="020B0504000000000000"/>
              </a:defRPr>
            </a:lvl1pPr>
          </a:lstStyle>
          <a:p>
            <a:r>
              <a:rPr lang="fr-FR" dirty="0"/>
              <a:t>3.Pentru </a:t>
            </a:r>
            <a:r>
              <a:rPr lang="fr-FR" dirty="0" err="1"/>
              <a:t>pubele</a:t>
            </a:r>
            <a:r>
              <a:rPr lang="fr-FR" dirty="0"/>
              <a:t> de 120L (</a:t>
            </a:r>
            <a:r>
              <a:rPr lang="fr-FR" dirty="0" err="1"/>
              <a:t>aparat</a:t>
            </a:r>
            <a:r>
              <a:rPr lang="fr-FR" dirty="0"/>
              <a:t> RVM)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sticlă</a:t>
            </a:r>
            <a:r>
              <a:rPr lang="fr-FR" dirty="0"/>
              <a:t> </a:t>
            </a:r>
            <a:r>
              <a:rPr lang="fr-FR" dirty="0" err="1"/>
              <a:t>depozitată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boxpalet</a:t>
            </a:r>
            <a:r>
              <a:rPr lang="fr-FR" dirty="0"/>
              <a:t>:</a:t>
            </a:r>
          </a:p>
          <a:p>
            <a:r>
              <a:rPr lang="fr-FR" dirty="0"/>
              <a:t>Model RVM: 1450 XVP; 2000 VP; 2000 XVP	</a:t>
            </a:r>
          </a:p>
          <a:p>
            <a:pPr lvl="1"/>
            <a:r>
              <a:rPr lang="fr-FR" sz="1400" dirty="0" err="1">
                <a:latin typeface="Euclid Circular A" panose="020B0504000000000000"/>
              </a:rPr>
              <a:t>Aplicați</a:t>
            </a:r>
            <a:r>
              <a:rPr lang="fr-FR" sz="1400" dirty="0">
                <a:latin typeface="Euclid Circular A" panose="020B0504000000000000"/>
              </a:rPr>
              <a:t> 4 </a:t>
            </a:r>
            <a:r>
              <a:rPr lang="fr-FR" sz="1400" dirty="0" err="1">
                <a:latin typeface="Euclid Circular A" panose="020B0504000000000000"/>
              </a:rPr>
              <a:t>sigilii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pe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boxpalet</a:t>
            </a:r>
            <a:r>
              <a:rPr lang="fr-FR" sz="1400" dirty="0">
                <a:latin typeface="Euclid Circular A" panose="020B0504000000000000"/>
              </a:rPr>
              <a:t>, </a:t>
            </a:r>
            <a:r>
              <a:rPr lang="fr-FR" sz="1400" dirty="0" err="1">
                <a:latin typeface="Euclid Circular A" panose="020B0504000000000000"/>
              </a:rPr>
              <a:t>echivalentul</a:t>
            </a:r>
            <a:r>
              <a:rPr lang="fr-FR" sz="1400" dirty="0">
                <a:latin typeface="Euclid Circular A" panose="020B0504000000000000"/>
              </a:rPr>
              <a:t> a 4 </a:t>
            </a:r>
            <a:r>
              <a:rPr lang="fr-FR" sz="1400" dirty="0" err="1">
                <a:latin typeface="Euclid Circular A" panose="020B0504000000000000"/>
              </a:rPr>
              <a:t>pubele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pline</a:t>
            </a:r>
            <a:r>
              <a:rPr lang="fr-FR" sz="1400" dirty="0">
                <a:latin typeface="Euclid Circular A" panose="020B0504000000000000"/>
              </a:rPr>
              <a:t>.</a:t>
            </a:r>
          </a:p>
          <a:p>
            <a:pPr lvl="1"/>
            <a:endParaRPr lang="fr-FR" sz="1400" dirty="0">
              <a:latin typeface="Euclid Circular A" panose="020B0504000000000000"/>
            </a:endParaRPr>
          </a:p>
          <a:p>
            <a:r>
              <a:rPr lang="fr-FR" dirty="0"/>
              <a:t>4. Pentru </a:t>
            </a:r>
            <a:r>
              <a:rPr lang="fr-FR" dirty="0" err="1"/>
              <a:t>cutii</a:t>
            </a:r>
            <a:r>
              <a:rPr lang="fr-FR" dirty="0"/>
              <a:t> de 1/2 (</a:t>
            </a:r>
            <a:r>
              <a:rPr lang="fr-FR" dirty="0" err="1"/>
              <a:t>aparat</a:t>
            </a:r>
            <a:r>
              <a:rPr lang="fr-FR" dirty="0"/>
              <a:t> RVM)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sticlă</a:t>
            </a:r>
            <a:r>
              <a:rPr lang="fr-FR" dirty="0"/>
              <a:t> </a:t>
            </a:r>
            <a:r>
              <a:rPr lang="fr-FR" dirty="0" err="1"/>
              <a:t>depozitată</a:t>
            </a:r>
            <a:r>
              <a:rPr lang="fr-FR" dirty="0"/>
              <a:t>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boxpalet</a:t>
            </a:r>
            <a:r>
              <a:rPr lang="fr-FR" dirty="0"/>
              <a:t>:</a:t>
            </a:r>
          </a:p>
          <a:p>
            <a:r>
              <a:rPr lang="fr-FR" dirty="0"/>
              <a:t>Model RVM: </a:t>
            </a:r>
            <a:r>
              <a:rPr lang="en-US" dirty="0"/>
              <a:t>RVMX3; RVMX30; T63TriSort; T70Dual Glass Crusher; T70TriSort</a:t>
            </a:r>
            <a:endParaRPr lang="fr-FR" dirty="0"/>
          </a:p>
          <a:p>
            <a:pPr lvl="1"/>
            <a:r>
              <a:rPr lang="fr-FR" sz="1400" dirty="0" err="1">
                <a:latin typeface="Euclid Circular A" panose="020B0504000000000000"/>
              </a:rPr>
              <a:t>Aplicați</a:t>
            </a:r>
            <a:r>
              <a:rPr lang="fr-FR" sz="1400" dirty="0">
                <a:latin typeface="Euclid Circular A" panose="020B0504000000000000"/>
              </a:rPr>
              <a:t> 2 </a:t>
            </a:r>
            <a:r>
              <a:rPr lang="fr-FR" sz="1400" dirty="0" err="1">
                <a:latin typeface="Euclid Circular A" panose="020B0504000000000000"/>
              </a:rPr>
              <a:t>sigilii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pe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boxpalet</a:t>
            </a:r>
            <a:r>
              <a:rPr lang="fr-FR" sz="1400" dirty="0">
                <a:latin typeface="Euclid Circular A" panose="020B0504000000000000"/>
              </a:rPr>
              <a:t>, </a:t>
            </a:r>
            <a:r>
              <a:rPr lang="fr-FR" sz="1400" dirty="0" err="1">
                <a:latin typeface="Euclid Circular A" panose="020B0504000000000000"/>
              </a:rPr>
              <a:t>echivalentul</a:t>
            </a:r>
            <a:r>
              <a:rPr lang="fr-FR" sz="1400" dirty="0">
                <a:latin typeface="Euclid Circular A" panose="020B0504000000000000"/>
              </a:rPr>
              <a:t> a 2 </a:t>
            </a:r>
            <a:r>
              <a:rPr lang="fr-FR" sz="1400" dirty="0" err="1">
                <a:latin typeface="Euclid Circular A" panose="020B0504000000000000"/>
              </a:rPr>
              <a:t>cutii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pline</a:t>
            </a:r>
            <a:r>
              <a:rPr lang="fr-FR" sz="1400" dirty="0">
                <a:latin typeface="Euclid Circular A" panose="020B0504000000000000"/>
              </a:rPr>
              <a:t>.</a:t>
            </a:r>
          </a:p>
          <a:p>
            <a:pPr lvl="1"/>
            <a:endParaRPr lang="fr-FR" sz="1400" dirty="0">
              <a:latin typeface="Euclid Circular A" panose="020B0504000000000000"/>
            </a:endParaRPr>
          </a:p>
          <a:p>
            <a:r>
              <a:rPr lang="fr-FR" dirty="0"/>
              <a:t>5.1Pentru </a:t>
            </a:r>
            <a:r>
              <a:rPr lang="fr-FR" dirty="0" err="1"/>
              <a:t>cutii</a:t>
            </a:r>
            <a:r>
              <a:rPr lang="fr-FR" dirty="0"/>
              <a:t> </a:t>
            </a:r>
            <a:r>
              <a:rPr lang="fr-FR" dirty="0" err="1"/>
              <a:t>mici</a:t>
            </a:r>
            <a:r>
              <a:rPr lang="fr-FR" dirty="0"/>
              <a:t> (</a:t>
            </a:r>
            <a:r>
              <a:rPr lang="fr-FR" dirty="0" err="1"/>
              <a:t>aparat</a:t>
            </a:r>
            <a:r>
              <a:rPr lang="fr-FR" dirty="0"/>
              <a:t> RVM)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sticlă</a:t>
            </a:r>
            <a:r>
              <a:rPr lang="fr-FR" dirty="0"/>
              <a:t> </a:t>
            </a:r>
            <a:r>
              <a:rPr lang="fr-FR" dirty="0" err="1"/>
              <a:t>depozitată</a:t>
            </a:r>
            <a:r>
              <a:rPr lang="fr-FR" dirty="0"/>
              <a:t> </a:t>
            </a:r>
            <a:r>
              <a:rPr lang="fr-FR" dirty="0" err="1"/>
              <a:t>într</a:t>
            </a:r>
            <a:r>
              <a:rPr lang="fr-FR" dirty="0"/>
              <a:t>-o </a:t>
            </a:r>
            <a:r>
              <a:rPr lang="fr-FR" dirty="0" err="1"/>
              <a:t>pubelă</a:t>
            </a:r>
            <a:r>
              <a:rPr lang="fr-FR" dirty="0"/>
              <a:t> de 180L:</a:t>
            </a:r>
          </a:p>
          <a:p>
            <a:r>
              <a:rPr lang="fr-FR" dirty="0"/>
              <a:t>Model RVM: TomraM1</a:t>
            </a:r>
          </a:p>
          <a:p>
            <a:pPr lvl="1"/>
            <a:r>
              <a:rPr lang="fr-FR" sz="1400" dirty="0" err="1">
                <a:latin typeface="Euclid Circular A" panose="020B0504000000000000"/>
              </a:rPr>
              <a:t>Aplicați</a:t>
            </a:r>
            <a:r>
              <a:rPr lang="fr-FR" sz="1400" dirty="0">
                <a:latin typeface="Euclid Circular A" panose="020B0504000000000000"/>
              </a:rPr>
              <a:t> 3 </a:t>
            </a:r>
            <a:r>
              <a:rPr lang="fr-FR" sz="1400" dirty="0" err="1">
                <a:latin typeface="Euclid Circular A" panose="020B0504000000000000"/>
              </a:rPr>
              <a:t>sigilii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pe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boxpalet</a:t>
            </a:r>
            <a:r>
              <a:rPr lang="fr-FR" sz="1400" dirty="0">
                <a:latin typeface="Euclid Circular A" panose="020B0504000000000000"/>
              </a:rPr>
              <a:t>, </a:t>
            </a:r>
            <a:r>
              <a:rPr lang="fr-FR" sz="1400" dirty="0" err="1">
                <a:latin typeface="Euclid Circular A" panose="020B0504000000000000"/>
              </a:rPr>
              <a:t>echivalentul</a:t>
            </a:r>
            <a:r>
              <a:rPr lang="fr-FR" sz="1400" dirty="0">
                <a:latin typeface="Euclid Circular A" panose="020B0504000000000000"/>
              </a:rPr>
              <a:t> a 3 </a:t>
            </a:r>
            <a:r>
              <a:rPr lang="fr-FR" sz="1400" dirty="0" err="1">
                <a:latin typeface="Euclid Circular A" panose="020B0504000000000000"/>
              </a:rPr>
              <a:t>pubele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pline</a:t>
            </a:r>
            <a:r>
              <a:rPr lang="fr-FR" sz="1400" dirty="0">
                <a:latin typeface="Euclid Circular A" panose="020B0504000000000000"/>
              </a:rPr>
              <a:t>.</a:t>
            </a:r>
          </a:p>
          <a:p>
            <a:r>
              <a:rPr lang="fr-FR" dirty="0"/>
              <a:t>5.2. Pentru </a:t>
            </a:r>
            <a:r>
              <a:rPr lang="fr-FR" dirty="0" err="1"/>
              <a:t>cutii</a:t>
            </a:r>
            <a:r>
              <a:rPr lang="fr-FR" dirty="0"/>
              <a:t> </a:t>
            </a:r>
            <a:r>
              <a:rPr lang="fr-FR" dirty="0" err="1"/>
              <a:t>mici</a:t>
            </a:r>
            <a:r>
              <a:rPr lang="fr-FR" dirty="0"/>
              <a:t> (</a:t>
            </a:r>
            <a:r>
              <a:rPr lang="fr-FR" dirty="0" err="1"/>
              <a:t>aparat</a:t>
            </a:r>
            <a:r>
              <a:rPr lang="fr-FR" dirty="0"/>
              <a:t> RVM) </a:t>
            </a:r>
            <a:r>
              <a:rPr lang="fr-FR" dirty="0" err="1"/>
              <a:t>și</a:t>
            </a:r>
            <a:r>
              <a:rPr lang="fr-FR" dirty="0"/>
              <a:t> </a:t>
            </a:r>
            <a:r>
              <a:rPr lang="fr-FR" dirty="0" err="1"/>
              <a:t>sticlă</a:t>
            </a:r>
            <a:r>
              <a:rPr lang="fr-FR" dirty="0"/>
              <a:t> </a:t>
            </a:r>
            <a:r>
              <a:rPr lang="fr-FR" dirty="0" err="1"/>
              <a:t>depozitată</a:t>
            </a:r>
            <a:r>
              <a:rPr lang="fr-FR" dirty="0"/>
              <a:t> in </a:t>
            </a:r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boxpalet</a:t>
            </a:r>
            <a:r>
              <a:rPr lang="fr-FR" dirty="0"/>
              <a:t>:</a:t>
            </a:r>
          </a:p>
          <a:p>
            <a:r>
              <a:rPr lang="fr-FR" dirty="0"/>
              <a:t>Model RVM: TomraM1</a:t>
            </a:r>
          </a:p>
          <a:p>
            <a:pPr lvl="1"/>
            <a:r>
              <a:rPr lang="fr-FR" sz="1400" dirty="0" err="1">
                <a:latin typeface="Euclid Circular A" panose="020B0504000000000000"/>
              </a:rPr>
              <a:t>Aplicați</a:t>
            </a:r>
            <a:r>
              <a:rPr lang="fr-FR" sz="1400" dirty="0">
                <a:latin typeface="Euclid Circular A" panose="020B0504000000000000"/>
              </a:rPr>
              <a:t> 3 </a:t>
            </a:r>
            <a:r>
              <a:rPr lang="fr-FR" sz="1400" dirty="0" err="1">
                <a:latin typeface="Euclid Circular A" panose="020B0504000000000000"/>
              </a:rPr>
              <a:t>sigilii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pe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boxpalet</a:t>
            </a:r>
            <a:r>
              <a:rPr lang="fr-FR" sz="1400" dirty="0">
                <a:latin typeface="Euclid Circular A" panose="020B0504000000000000"/>
              </a:rPr>
              <a:t>, </a:t>
            </a:r>
            <a:r>
              <a:rPr lang="fr-FR" sz="1400" dirty="0" err="1">
                <a:latin typeface="Euclid Circular A" panose="020B0504000000000000"/>
              </a:rPr>
              <a:t>echivalentul</a:t>
            </a:r>
            <a:r>
              <a:rPr lang="fr-FR" sz="1400" dirty="0">
                <a:latin typeface="Euclid Circular A" panose="020B0504000000000000"/>
              </a:rPr>
              <a:t> a 3 </a:t>
            </a:r>
            <a:r>
              <a:rPr lang="fr-FR" sz="1400" dirty="0" err="1">
                <a:latin typeface="Euclid Circular A" panose="020B0504000000000000"/>
              </a:rPr>
              <a:t>pubele</a:t>
            </a:r>
            <a:r>
              <a:rPr lang="fr-FR" sz="1400" dirty="0">
                <a:latin typeface="Euclid Circular A" panose="020B0504000000000000"/>
              </a:rPr>
              <a:t> </a:t>
            </a:r>
            <a:r>
              <a:rPr lang="fr-FR" sz="1400" dirty="0" err="1">
                <a:latin typeface="Euclid Circular A" panose="020B0504000000000000"/>
              </a:rPr>
              <a:t>pline</a:t>
            </a:r>
            <a:r>
              <a:rPr lang="fr-FR" sz="1400" dirty="0">
                <a:latin typeface="Euclid Circular A" panose="020B050400000000000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43038-711D-424C-AD24-22B05C1671EC}"/>
              </a:ext>
            </a:extLst>
          </p:cNvPr>
          <p:cNvSpPr txBox="1"/>
          <p:nvPr/>
        </p:nvSpPr>
        <p:spPr>
          <a:xfrm>
            <a:off x="421907" y="4398242"/>
            <a:ext cx="11348183" cy="2246769"/>
          </a:xfrm>
          <a:prstGeom prst="rect">
            <a:avLst/>
          </a:prstGeom>
          <a:noFill/>
          <a:ln>
            <a:solidFill>
              <a:srgbClr val="FFDC04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Euclid Circular A" panose="020B0504000000000000"/>
              </a:defRPr>
            </a:lvl1pPr>
            <a:lvl2pPr lvl="1">
              <a:defRPr sz="1400">
                <a:latin typeface="Euclid Circular A" panose="020B0504000000000000"/>
              </a:defRPr>
            </a:lvl2pPr>
          </a:lstStyle>
          <a:p>
            <a:r>
              <a:rPr lang="en-US" altLang="en-US" dirty="0"/>
              <a:t>Nota: </a:t>
            </a:r>
          </a:p>
          <a:p>
            <a:r>
              <a:rPr lang="en-US" altLang="en-US" dirty="0" err="1"/>
              <a:t>Începând</a:t>
            </a:r>
            <a:r>
              <a:rPr lang="en-US" altLang="en-US" dirty="0"/>
              <a:t> cu 9 </a:t>
            </a:r>
            <a:r>
              <a:rPr lang="en-US" altLang="en-US" dirty="0" err="1"/>
              <a:t>decembrie</a:t>
            </a:r>
            <a:r>
              <a:rPr lang="en-US" altLang="en-US" dirty="0"/>
              <a:t> 2024, comenzile de </a:t>
            </a:r>
            <a:r>
              <a:rPr lang="en-US" altLang="en-US" dirty="0" err="1"/>
              <a:t>ridicare</a:t>
            </a:r>
            <a:r>
              <a:rPr lang="en-US" altLang="en-US" dirty="0"/>
              <a:t> a </a:t>
            </a:r>
            <a:r>
              <a:rPr lang="en-US" altLang="en-US" dirty="0" err="1"/>
              <a:t>ambalajelor</a:t>
            </a:r>
            <a:r>
              <a:rPr lang="en-US" altLang="en-US" dirty="0"/>
              <a:t> </a:t>
            </a:r>
            <a:r>
              <a:rPr lang="en-US" altLang="en-US" dirty="0" err="1"/>
              <a:t>colectate</a:t>
            </a:r>
            <a:r>
              <a:rPr lang="en-US" altLang="en-US" dirty="0"/>
              <a:t> automat </a:t>
            </a:r>
            <a:r>
              <a:rPr lang="en-US" altLang="en-US" dirty="0" err="1"/>
              <a:t>prin</a:t>
            </a:r>
            <a:r>
              <a:rPr lang="en-US" altLang="en-US" dirty="0"/>
              <a:t> RVM </a:t>
            </a:r>
            <a:r>
              <a:rPr lang="en-US" altLang="en-US" dirty="0" err="1"/>
              <a:t>vor</a:t>
            </a:r>
            <a:r>
              <a:rPr lang="en-US" altLang="en-US" dirty="0"/>
              <a:t> fi generate automat, conform </a:t>
            </a:r>
            <a:r>
              <a:rPr lang="en-US" altLang="en-US" dirty="0" err="1"/>
              <a:t>următorului</a:t>
            </a:r>
            <a:r>
              <a:rPr lang="en-US" altLang="en-US" dirty="0"/>
              <a:t> </a:t>
            </a:r>
            <a:r>
              <a:rPr lang="en-US" altLang="en-US" dirty="0" err="1"/>
              <a:t>proces</a:t>
            </a:r>
            <a:r>
              <a:rPr lang="en-US" altLang="en-US" dirty="0"/>
              <a:t>: </a:t>
            </a:r>
          </a:p>
          <a:p>
            <a:r>
              <a:rPr lang="en-US" altLang="en-US" dirty="0"/>
              <a:t>- RVM </a:t>
            </a:r>
            <a:r>
              <a:rPr lang="en-US" altLang="en-US" dirty="0" err="1"/>
              <a:t>monitorizează</a:t>
            </a:r>
            <a:r>
              <a:rPr lang="en-US" altLang="en-US" dirty="0"/>
              <a:t> </a:t>
            </a:r>
            <a:r>
              <a:rPr lang="en-US" altLang="en-US" dirty="0" err="1"/>
              <a:t>umplerea</a:t>
            </a:r>
            <a:r>
              <a:rPr lang="en-US" altLang="en-US" dirty="0"/>
              <a:t> </a:t>
            </a:r>
            <a:r>
              <a:rPr lang="en-US" altLang="en-US" dirty="0" err="1"/>
              <a:t>sacilor</a:t>
            </a:r>
            <a:r>
              <a:rPr lang="en-US" altLang="en-US" dirty="0"/>
              <a:t>/</a:t>
            </a:r>
            <a:r>
              <a:rPr lang="en-US" altLang="en-US" dirty="0" err="1"/>
              <a:t>cuvelor</a:t>
            </a:r>
            <a:r>
              <a:rPr lang="en-US" altLang="en-US" dirty="0"/>
              <a:t> conform </a:t>
            </a:r>
            <a:r>
              <a:rPr lang="en-US" altLang="en-US" dirty="0" err="1"/>
              <a:t>unui</a:t>
            </a:r>
            <a:r>
              <a:rPr lang="en-US" altLang="en-US" dirty="0"/>
              <a:t> </a:t>
            </a:r>
            <a:r>
              <a:rPr lang="en-US" altLang="en-US" dirty="0" err="1"/>
              <a:t>coeficient</a:t>
            </a:r>
            <a:r>
              <a:rPr lang="en-US" altLang="en-US" dirty="0"/>
              <a:t> de </a:t>
            </a:r>
            <a:r>
              <a:rPr lang="en-US" altLang="en-US" dirty="0" err="1"/>
              <a:t>umplere</a:t>
            </a:r>
            <a:r>
              <a:rPr lang="en-US" altLang="en-US" dirty="0"/>
              <a:t> specific </a:t>
            </a:r>
            <a:r>
              <a:rPr lang="en-US" altLang="en-US" dirty="0" err="1"/>
              <a:t>modelului</a:t>
            </a:r>
            <a:r>
              <a:rPr lang="en-US" altLang="en-US" dirty="0"/>
              <a:t> de RVM </a:t>
            </a:r>
          </a:p>
          <a:p>
            <a:r>
              <a:rPr lang="en-US" altLang="en-US" dirty="0"/>
              <a:t>- Se </a:t>
            </a:r>
            <a:r>
              <a:rPr lang="en-US" altLang="en-US" dirty="0" err="1"/>
              <a:t>calculează</a:t>
            </a:r>
            <a:r>
              <a:rPr lang="en-US" altLang="en-US" dirty="0"/>
              <a:t> media pe </a:t>
            </a:r>
            <a:r>
              <a:rPr lang="en-US" altLang="en-US" dirty="0" err="1"/>
              <a:t>zile</a:t>
            </a:r>
            <a:r>
              <a:rPr lang="en-US" altLang="en-US" dirty="0"/>
              <a:t> a </a:t>
            </a:r>
            <a:r>
              <a:rPr lang="en-US" altLang="en-US" dirty="0" err="1"/>
              <a:t>ultimelor</a:t>
            </a:r>
            <a:r>
              <a:rPr lang="en-US" altLang="en-US" dirty="0"/>
              <a:t> 2 </a:t>
            </a:r>
            <a:r>
              <a:rPr lang="en-US" altLang="en-US" dirty="0" err="1"/>
              <a:t>săptămâni</a:t>
            </a:r>
            <a:r>
              <a:rPr lang="en-US" altLang="en-US" dirty="0"/>
              <a:t> de </a:t>
            </a:r>
            <a:r>
              <a:rPr lang="en-US" altLang="en-US" dirty="0" err="1"/>
              <a:t>activitate</a:t>
            </a:r>
            <a:r>
              <a:rPr lang="en-US" altLang="en-US" dirty="0"/>
              <a:t> ale RVM-</a:t>
            </a:r>
            <a:r>
              <a:rPr lang="en-US" altLang="en-US" dirty="0" err="1"/>
              <a:t>ului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se </a:t>
            </a:r>
            <a:r>
              <a:rPr lang="en-US" altLang="en-US" dirty="0" err="1"/>
              <a:t>generează</a:t>
            </a:r>
            <a:r>
              <a:rPr lang="en-US" altLang="en-US" dirty="0"/>
              <a:t> </a:t>
            </a:r>
            <a:r>
              <a:rPr lang="en-US" altLang="en-US" dirty="0" err="1"/>
              <a:t>comanda</a:t>
            </a:r>
            <a:r>
              <a:rPr lang="en-US" altLang="en-US" dirty="0"/>
              <a:t> de </a:t>
            </a:r>
            <a:r>
              <a:rPr lang="en-US" altLang="en-US" dirty="0" err="1"/>
              <a:t>colectare</a:t>
            </a:r>
            <a:r>
              <a:rPr lang="en-US" altLang="en-US" dirty="0"/>
              <a:t> </a:t>
            </a:r>
            <a:r>
              <a:rPr lang="en-US" altLang="en-US" dirty="0" err="1"/>
              <a:t>pentru</a:t>
            </a:r>
            <a:r>
              <a:rPr lang="en-US" altLang="en-US" dirty="0"/>
              <a:t> minimum 3 </a:t>
            </a:r>
            <a:r>
              <a:rPr lang="en-US" altLang="en-US" dirty="0" err="1"/>
              <a:t>unități</a:t>
            </a:r>
            <a:r>
              <a:rPr lang="en-US" altLang="en-US" dirty="0"/>
              <a:t> (</a:t>
            </a:r>
            <a:r>
              <a:rPr lang="en-US" altLang="en-US" dirty="0" err="1"/>
              <a:t>saci</a:t>
            </a:r>
            <a:r>
              <a:rPr lang="en-US" altLang="en-US" dirty="0"/>
              <a:t> </a:t>
            </a:r>
            <a:r>
              <a:rPr lang="en-US" altLang="en-US" dirty="0" err="1"/>
              <a:t>sau</a:t>
            </a:r>
            <a:r>
              <a:rPr lang="en-US" altLang="en-US" dirty="0"/>
              <a:t> </a:t>
            </a:r>
            <a:r>
              <a:rPr lang="en-US" altLang="en-US" dirty="0" err="1"/>
              <a:t>cuve</a:t>
            </a:r>
            <a:r>
              <a:rPr lang="en-US" altLang="en-US" dirty="0"/>
              <a:t> cu </a:t>
            </a:r>
            <a:r>
              <a:rPr lang="en-US" altLang="en-US" dirty="0" err="1"/>
              <a:t>sticlă</a:t>
            </a:r>
            <a:r>
              <a:rPr lang="en-US" altLang="en-US" dirty="0"/>
              <a:t>) </a:t>
            </a:r>
          </a:p>
          <a:p>
            <a:r>
              <a:rPr lang="en-US" altLang="en-US" dirty="0" err="1"/>
              <a:t>Partenerul</a:t>
            </a:r>
            <a:r>
              <a:rPr lang="en-US" altLang="en-US" dirty="0"/>
              <a:t> logistic </a:t>
            </a:r>
            <a:r>
              <a:rPr lang="en-US" altLang="en-US" dirty="0" err="1"/>
              <a:t>RetuRO</a:t>
            </a:r>
            <a:r>
              <a:rPr lang="en-US" altLang="en-US" dirty="0"/>
              <a:t> </a:t>
            </a:r>
            <a:r>
              <a:rPr lang="en-US" altLang="en-US" dirty="0" err="1"/>
              <a:t>va</a:t>
            </a:r>
            <a:r>
              <a:rPr lang="en-US" altLang="en-US" dirty="0"/>
              <a:t> </a:t>
            </a:r>
            <a:r>
              <a:rPr lang="en-US" altLang="en-US" dirty="0" err="1"/>
              <a:t>programa</a:t>
            </a:r>
            <a:r>
              <a:rPr lang="en-US" altLang="en-US" dirty="0"/>
              <a:t> </a:t>
            </a:r>
            <a:r>
              <a:rPr lang="en-US" altLang="en-US" dirty="0" err="1"/>
              <a:t>ridicarea</a:t>
            </a:r>
            <a:r>
              <a:rPr lang="en-US" altLang="en-US" dirty="0"/>
              <a:t> </a:t>
            </a:r>
            <a:r>
              <a:rPr lang="en-US" altLang="en-US" dirty="0" err="1"/>
              <a:t>și</a:t>
            </a:r>
            <a:r>
              <a:rPr lang="en-US" altLang="en-US" dirty="0"/>
              <a:t> </a:t>
            </a:r>
            <a:r>
              <a:rPr lang="en-US" altLang="en-US" dirty="0" err="1"/>
              <a:t>veți</a:t>
            </a:r>
            <a:r>
              <a:rPr lang="en-US" altLang="en-US" dirty="0"/>
              <a:t> </a:t>
            </a:r>
            <a:r>
              <a:rPr lang="en-US" altLang="en-US" dirty="0" err="1"/>
              <a:t>primi</a:t>
            </a:r>
            <a:r>
              <a:rPr lang="en-US" altLang="en-US" dirty="0"/>
              <a:t> </a:t>
            </a:r>
            <a:r>
              <a:rPr lang="en-US" altLang="en-US" dirty="0" err="1"/>
              <a:t>detaliile</a:t>
            </a:r>
            <a:r>
              <a:rPr lang="en-US" altLang="en-US" dirty="0"/>
              <a:t> pe e-mail (</a:t>
            </a:r>
            <a:r>
              <a:rPr lang="en-US" altLang="en-US" dirty="0" err="1"/>
              <a:t>dată</a:t>
            </a:r>
            <a:r>
              <a:rPr lang="en-US" altLang="en-US" dirty="0"/>
              <a:t>, nr. </a:t>
            </a:r>
            <a:r>
              <a:rPr lang="en-US" altLang="en-US" dirty="0" err="1"/>
              <a:t>mașină</a:t>
            </a:r>
            <a:r>
              <a:rPr lang="en-US" altLang="en-US" dirty="0"/>
              <a:t>) </a:t>
            </a:r>
          </a:p>
          <a:p>
            <a:r>
              <a:rPr lang="en-US" altLang="en-US" dirty="0"/>
              <a:t>Dupa </a:t>
            </a:r>
            <a:r>
              <a:rPr lang="en-US" altLang="en-US" dirty="0" err="1"/>
              <a:t>realizarea</a:t>
            </a:r>
            <a:r>
              <a:rPr lang="en-US" altLang="en-US" dirty="0"/>
              <a:t> </a:t>
            </a:r>
            <a:r>
              <a:rPr lang="en-US" altLang="en-US" dirty="0" err="1"/>
              <a:t>procesului</a:t>
            </a:r>
            <a:r>
              <a:rPr lang="en-US" altLang="en-US" dirty="0"/>
              <a:t> </a:t>
            </a:r>
            <a:r>
              <a:rPr lang="en-US" altLang="en-US" dirty="0" err="1"/>
              <a:t>ce</a:t>
            </a:r>
            <a:r>
              <a:rPr lang="en-US" altLang="en-US" dirty="0"/>
              <a:t> </a:t>
            </a:r>
            <a:r>
              <a:rPr lang="en-US" altLang="en-US" dirty="0" err="1"/>
              <a:t>colectare</a:t>
            </a:r>
            <a:r>
              <a:rPr lang="en-US" altLang="en-US" dirty="0"/>
              <a:t>, </a:t>
            </a:r>
            <a:r>
              <a:rPr lang="en-US" altLang="en-US" dirty="0" err="1"/>
              <a:t>comerciantul</a:t>
            </a:r>
            <a:r>
              <a:rPr lang="en-US" altLang="en-US" dirty="0"/>
              <a:t> </a:t>
            </a:r>
            <a:r>
              <a:rPr lang="en-US" altLang="en-US" dirty="0" err="1"/>
              <a:t>primeste</a:t>
            </a:r>
            <a:r>
              <a:rPr lang="en-US" altLang="en-US" dirty="0"/>
              <a:t> pe email </a:t>
            </a:r>
            <a:r>
              <a:rPr lang="en-US" altLang="en-US" dirty="0" err="1"/>
              <a:t>desfasurator</a:t>
            </a:r>
            <a:r>
              <a:rPr lang="en-US" altLang="en-US" dirty="0"/>
              <a:t> Excel cu </a:t>
            </a:r>
            <a:r>
              <a:rPr lang="en-US" altLang="en-US" dirty="0" err="1"/>
              <a:t>sumarul</a:t>
            </a:r>
            <a:r>
              <a:rPr lang="en-US" altLang="en-US" dirty="0"/>
              <a:t> </a:t>
            </a:r>
            <a:r>
              <a:rPr lang="en-US" altLang="en-US" dirty="0" err="1"/>
              <a:t>sigiliilor</a:t>
            </a:r>
            <a:r>
              <a:rPr lang="en-US" altLang="en-US" dirty="0"/>
              <a:t> </a:t>
            </a:r>
            <a:r>
              <a:rPr lang="en-US" altLang="en-US" dirty="0" err="1"/>
              <a:t>colectate</a:t>
            </a:r>
            <a:r>
              <a:rPr lang="en-US" altLang="en-US" dirty="0"/>
              <a:t> (</a:t>
            </a:r>
            <a:r>
              <a:rPr lang="en-US" altLang="en-US" dirty="0" err="1"/>
              <a:t>documentul</a:t>
            </a:r>
            <a:r>
              <a:rPr lang="en-US" altLang="en-US" dirty="0"/>
              <a:t> care </a:t>
            </a:r>
            <a:r>
              <a:rPr lang="en-US" altLang="en-US" dirty="0" err="1"/>
              <a:t>sumarizeaza</a:t>
            </a:r>
            <a:r>
              <a:rPr lang="en-US" altLang="en-US" dirty="0"/>
              <a:t> nr. </a:t>
            </a:r>
            <a:r>
              <a:rPr lang="en-US" altLang="en-US" dirty="0" err="1"/>
              <a:t>sigiliilor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codurile</a:t>
            </a:r>
            <a:r>
              <a:rPr lang="en-US" altLang="en-US" dirty="0"/>
              <a:t> de </a:t>
            </a:r>
            <a:r>
              <a:rPr lang="en-US" altLang="en-US" dirty="0" err="1"/>
              <a:t>identificare</a:t>
            </a:r>
            <a:r>
              <a:rPr lang="en-US" altLang="en-US" dirty="0"/>
              <a:t>).</a:t>
            </a:r>
          </a:p>
          <a:p>
            <a:r>
              <a:rPr lang="en-US" altLang="en-US" dirty="0" err="1"/>
              <a:t>Observație</a:t>
            </a:r>
            <a:r>
              <a:rPr lang="en-US" altLang="en-US" dirty="0"/>
              <a:t>: </a:t>
            </a:r>
            <a:r>
              <a:rPr lang="en-US" altLang="en-US" dirty="0" err="1"/>
              <a:t>Pentru</a:t>
            </a:r>
            <a:r>
              <a:rPr lang="en-US" altLang="en-US" dirty="0"/>
              <a:t> </a:t>
            </a:r>
            <a:r>
              <a:rPr lang="en-US" altLang="en-US" dirty="0" err="1"/>
              <a:t>aparatele</a:t>
            </a:r>
            <a:r>
              <a:rPr lang="en-US" altLang="en-US" dirty="0"/>
              <a:t> RVM </a:t>
            </a:r>
            <a:r>
              <a:rPr lang="en-US" altLang="en-US" dirty="0" err="1"/>
              <a:t>fără</a:t>
            </a:r>
            <a:r>
              <a:rPr lang="en-US" altLang="en-US" dirty="0"/>
              <a:t> un </a:t>
            </a:r>
            <a:r>
              <a:rPr lang="en-US" altLang="en-US" dirty="0" err="1"/>
              <a:t>istoric</a:t>
            </a:r>
            <a:r>
              <a:rPr lang="en-US" altLang="en-US" dirty="0"/>
              <a:t> de 7 </a:t>
            </a:r>
            <a:r>
              <a:rPr lang="en-US" altLang="en-US" dirty="0" err="1"/>
              <a:t>zile</a:t>
            </a:r>
            <a:r>
              <a:rPr lang="en-US" altLang="en-US" dirty="0"/>
              <a:t> </a:t>
            </a:r>
            <a:r>
              <a:rPr lang="en-US" altLang="en-US" dirty="0" err="1"/>
              <a:t>calendaristice</a:t>
            </a:r>
            <a:r>
              <a:rPr lang="en-US" altLang="en-US" dirty="0"/>
              <a:t>, </a:t>
            </a:r>
            <a:r>
              <a:rPr lang="en-US" altLang="en-US" dirty="0" err="1"/>
              <a:t>vă</a:t>
            </a:r>
            <a:r>
              <a:rPr lang="en-US" altLang="en-US" dirty="0"/>
              <a:t> </a:t>
            </a:r>
            <a:r>
              <a:rPr lang="en-US" altLang="en-US" dirty="0" err="1"/>
              <a:t>rugăm</a:t>
            </a:r>
            <a:r>
              <a:rPr lang="en-US" altLang="en-US" dirty="0"/>
              <a:t> </a:t>
            </a:r>
            <a:r>
              <a:rPr lang="en-US" altLang="en-US" dirty="0" err="1"/>
              <a:t>să</a:t>
            </a:r>
            <a:r>
              <a:rPr lang="en-US" altLang="en-US" dirty="0"/>
              <a:t> ne </a:t>
            </a:r>
            <a:r>
              <a:rPr lang="en-US" altLang="en-US" dirty="0" err="1"/>
              <a:t>trimiteți</a:t>
            </a:r>
            <a:r>
              <a:rPr lang="en-US" altLang="en-US" dirty="0"/>
              <a:t> </a:t>
            </a:r>
            <a:r>
              <a:rPr lang="en-US" altLang="en-US" dirty="0" err="1"/>
              <a:t>comanda</a:t>
            </a:r>
            <a:r>
              <a:rPr lang="en-US" altLang="en-US" dirty="0"/>
              <a:t> manual pe e-mail la </a:t>
            </a:r>
            <a:r>
              <a:rPr lang="en-US" altLang="en-US" dirty="0">
                <a:hlinkClick r:id="rId2"/>
              </a:rPr>
              <a:t>colectare@returosgr.ro</a:t>
            </a:r>
            <a:r>
              <a:rPr lang="en-US" altLang="en-US" dirty="0"/>
              <a:t>  </a:t>
            </a:r>
          </a:p>
          <a:p>
            <a:r>
              <a:rPr lang="it-IT" altLang="en-US" dirty="0"/>
              <a:t>In cazul in care intampinati probleme legate de transport sau de Colectare, va rugam sa ne scrieti la </a:t>
            </a:r>
            <a:r>
              <a:rPr lang="it-IT" altLang="en-US" dirty="0">
                <a:hlinkClick r:id="rId3"/>
              </a:rPr>
              <a:t>reclamatii-transport@returosgr.ro</a:t>
            </a:r>
            <a:r>
              <a:rPr lang="it-IT" altLang="en-US" dirty="0"/>
              <a:t> </a:t>
            </a:r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F0A17-F095-BDED-9BB9-6ADA546562DB}"/>
              </a:ext>
            </a:extLst>
          </p:cNvPr>
          <p:cNvSpPr txBox="1"/>
          <p:nvPr/>
        </p:nvSpPr>
        <p:spPr>
          <a:xfrm>
            <a:off x="7803592" y="2284396"/>
            <a:ext cx="3794241" cy="735747"/>
          </a:xfrm>
          <a:prstGeom prst="roundRect">
            <a:avLst>
              <a:gd name="adj" fmla="val 50000"/>
            </a:avLst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/>
                <a:ea typeface="Euclid Circular A" panose="020B0504000000000000" pitchFamily="34" charset="0"/>
              </a:defRPr>
            </a:lvl1pPr>
          </a:lstStyle>
          <a:p>
            <a:r>
              <a:rPr lang="en-US" dirty="0" err="1"/>
              <a:t>Cantitatea</a:t>
            </a:r>
            <a:r>
              <a:rPr lang="en-US" dirty="0"/>
              <a:t> </a:t>
            </a:r>
            <a:r>
              <a:rPr lang="en-US" dirty="0" err="1"/>
              <a:t>minimă</a:t>
            </a:r>
            <a:r>
              <a:rPr lang="en-US" dirty="0"/>
              <a:t> de </a:t>
            </a:r>
            <a:r>
              <a:rPr lang="en-US" dirty="0" err="1"/>
              <a:t>ridicare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3 </a:t>
            </a:r>
            <a:r>
              <a:rPr lang="en-US" dirty="0" err="1"/>
              <a:t>saci</a:t>
            </a:r>
            <a:r>
              <a:rPr lang="en-US" dirty="0"/>
              <a:t>/</a:t>
            </a:r>
            <a:r>
              <a:rPr lang="en-US" dirty="0" err="1"/>
              <a:t>containere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2901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9B78E6-A68D-80E7-AB3D-B01113A73044}"/>
              </a:ext>
            </a:extLst>
          </p:cNvPr>
          <p:cNvCxnSpPr>
            <a:cxnSpLocks/>
          </p:cNvCxnSpPr>
          <p:nvPr/>
        </p:nvCxnSpPr>
        <p:spPr>
          <a:xfrm>
            <a:off x="8574861" y="2398152"/>
            <a:ext cx="10578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0F376EE-68F6-D3B7-200E-1AA2E4B2D875}"/>
              </a:ext>
            </a:extLst>
          </p:cNvPr>
          <p:cNvCxnSpPr>
            <a:cxnSpLocks/>
          </p:cNvCxnSpPr>
          <p:nvPr/>
        </p:nvCxnSpPr>
        <p:spPr>
          <a:xfrm>
            <a:off x="5706394" y="2390672"/>
            <a:ext cx="10578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0216CD-FE3E-98B4-B516-8252BA044C92}"/>
              </a:ext>
            </a:extLst>
          </p:cNvPr>
          <p:cNvCxnSpPr>
            <a:cxnSpLocks/>
          </p:cNvCxnSpPr>
          <p:nvPr/>
        </p:nvCxnSpPr>
        <p:spPr>
          <a:xfrm>
            <a:off x="2830247" y="2383584"/>
            <a:ext cx="105789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0" y="418205"/>
            <a:ext cx="12331700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FLUXUL LOGISTIC – COLECTARE MANUALA (TT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si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HoReCa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)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13EB66-27EB-ED89-C4EA-5BA9AF412039}"/>
              </a:ext>
            </a:extLst>
          </p:cNvPr>
          <p:cNvGrpSpPr/>
          <p:nvPr/>
        </p:nvGrpSpPr>
        <p:grpSpPr>
          <a:xfrm>
            <a:off x="694347" y="7034875"/>
            <a:ext cx="10321404" cy="2996983"/>
            <a:chOff x="1278091" y="3961012"/>
            <a:chExt cx="15482106" cy="4495474"/>
          </a:xfrm>
        </p:grpSpPr>
        <p:sp>
          <p:nvSpPr>
            <p:cNvPr id="2" name="Flowchart: Alternate Process 1">
              <a:extLst>
                <a:ext uri="{FF2B5EF4-FFF2-40B4-BE49-F238E27FC236}">
                  <a16:creationId xmlns:a16="http://schemas.microsoft.com/office/drawing/2014/main" id="{1CCED843-310D-3D55-B585-1907EA7156BB}"/>
                </a:ext>
              </a:extLst>
            </p:cNvPr>
            <p:cNvSpPr/>
            <p:nvPr/>
          </p:nvSpPr>
          <p:spPr>
            <a:xfrm>
              <a:off x="7533010" y="5154251"/>
              <a:ext cx="2979624" cy="1871706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COMERCIANT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COLECTARE MANUALA</a:t>
              </a:r>
            </a:p>
          </p:txBody>
        </p:sp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CD1F3A48-FE98-A4FA-869F-CE8CF4ABA06A}"/>
                </a:ext>
              </a:extLst>
            </p:cNvPr>
            <p:cNvSpPr/>
            <p:nvPr/>
          </p:nvSpPr>
          <p:spPr>
            <a:xfrm>
              <a:off x="14090360" y="5154252"/>
              <a:ext cx="2669837" cy="1871705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CONSUMATOR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DA9492D-5533-98A3-7B94-E3D15222FB1C}"/>
                </a:ext>
              </a:extLst>
            </p:cNvPr>
            <p:cNvCxnSpPr>
              <a:cxnSpLocks/>
            </p:cNvCxnSpPr>
            <p:nvPr/>
          </p:nvCxnSpPr>
          <p:spPr>
            <a:xfrm>
              <a:off x="8914603" y="3961012"/>
              <a:ext cx="0" cy="117486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Picture 29" descr="A white people with a yellow coin and a black background&#10;&#10;Description automatically generated">
              <a:extLst>
                <a:ext uri="{FF2B5EF4-FFF2-40B4-BE49-F238E27FC236}">
                  <a16:creationId xmlns:a16="http://schemas.microsoft.com/office/drawing/2014/main" id="{44A4068E-A0DA-DEDA-3E15-DEE6BD9CC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395" y="6455295"/>
              <a:ext cx="1076414" cy="745128"/>
            </a:xfrm>
            <a:prstGeom prst="rect">
              <a:avLst/>
            </a:prstGeom>
          </p:spPr>
        </p:pic>
        <p:pic>
          <p:nvPicPr>
            <p:cNvPr id="31" name="Picture 30" descr="A white figure with a yellow bottle on his hand&#10;&#10;Description automatically generated">
              <a:extLst>
                <a:ext uri="{FF2B5EF4-FFF2-40B4-BE49-F238E27FC236}">
                  <a16:creationId xmlns:a16="http://schemas.microsoft.com/office/drawing/2014/main" id="{1179EEDB-D217-A1A8-29EF-1E6CC8E73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5700" y="6352721"/>
              <a:ext cx="1479156" cy="892851"/>
            </a:xfrm>
            <a:prstGeom prst="rect">
              <a:avLst/>
            </a:prstGeom>
          </p:spPr>
        </p:pic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C7070BE9-2071-BA1C-BA57-67CC2209A335}"/>
                </a:ext>
              </a:extLst>
            </p:cNvPr>
            <p:cNvSpPr/>
            <p:nvPr/>
          </p:nvSpPr>
          <p:spPr>
            <a:xfrm>
              <a:off x="1278091" y="5136002"/>
              <a:ext cx="2763184" cy="1871706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PRODUCĂTOR/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IMPORTATOR/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</a:rPr>
                <a:t>DISTRIBUITOR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endParaRPr>
            </a:p>
          </p:txBody>
        </p:sp>
        <p:pic>
          <p:nvPicPr>
            <p:cNvPr id="12" name="Picture 11" descr="A white building with a chimney&#10;&#10;Description automatically generated">
              <a:extLst>
                <a:ext uri="{FF2B5EF4-FFF2-40B4-BE49-F238E27FC236}">
                  <a16:creationId xmlns:a16="http://schemas.microsoft.com/office/drawing/2014/main" id="{2CA3BE77-CD84-487A-C312-AF12422A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77" y="6540378"/>
              <a:ext cx="725706" cy="732626"/>
            </a:xfrm>
            <a:prstGeom prst="rect">
              <a:avLst/>
            </a:prstGeom>
          </p:spPr>
        </p:pic>
        <p:pic>
          <p:nvPicPr>
            <p:cNvPr id="15" name="Picture 4" descr="Distributor Icon - Free PNG &amp; SVG 1264429 - Noun Project">
              <a:extLst>
                <a:ext uri="{FF2B5EF4-FFF2-40B4-BE49-F238E27FC236}">
                  <a16:creationId xmlns:a16="http://schemas.microsoft.com/office/drawing/2014/main" id="{71FB1A35-1CAE-32C9-BD2C-206E6D913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721" y="6552141"/>
              <a:ext cx="720863" cy="72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EEF4C1A-A8C7-8789-C41C-C588EB0F5B4C}"/>
                </a:ext>
              </a:extLst>
            </p:cNvPr>
            <p:cNvCxnSpPr>
              <a:cxnSpLocks/>
            </p:cNvCxnSpPr>
            <p:nvPr/>
          </p:nvCxnSpPr>
          <p:spPr>
            <a:xfrm>
              <a:off x="4373083" y="563741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0B2D41-E977-F9D1-3B0B-1AC0AF08843A}"/>
                </a:ext>
              </a:extLst>
            </p:cNvPr>
            <p:cNvCxnSpPr>
              <a:cxnSpLocks/>
            </p:cNvCxnSpPr>
            <p:nvPr/>
          </p:nvCxnSpPr>
          <p:spPr>
            <a:xfrm>
              <a:off x="10743403" y="563741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252A477-A052-E5DA-6459-399E5189D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083" y="618605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B341095-8BC9-6924-BF6D-FFBC425A9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3403" y="618605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CFA2ECB1-C707-FEB2-90B0-663AFAF174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3042326" y="3609185"/>
              <a:ext cx="19531" cy="6925840"/>
            </a:xfrm>
            <a:prstGeom prst="bentConnector3">
              <a:avLst>
                <a:gd name="adj1" fmla="val 3299222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A4CCEFA-9608-E3A3-CDED-F0377DBD3EF4}"/>
                </a:ext>
              </a:extLst>
            </p:cNvPr>
            <p:cNvSpPr txBox="1"/>
            <p:nvPr/>
          </p:nvSpPr>
          <p:spPr>
            <a:xfrm>
              <a:off x="5520348" y="4047456"/>
              <a:ext cx="338969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Facture și plată garanții plătite de consumator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09EB43-3B91-9782-8BC0-1FBAD014A0F7}"/>
                </a:ext>
              </a:extLst>
            </p:cNvPr>
            <p:cNvSpPr txBox="1"/>
            <p:nvPr/>
          </p:nvSpPr>
          <p:spPr>
            <a:xfrm>
              <a:off x="8422116" y="4041646"/>
              <a:ext cx="338969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Facturare și plată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tarif gestionare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4385203-1C38-C1BD-1479-44B6D5C9ABDE}"/>
                </a:ext>
              </a:extLst>
            </p:cNvPr>
            <p:cNvSpPr txBox="1"/>
            <p:nvPr/>
          </p:nvSpPr>
          <p:spPr>
            <a:xfrm>
              <a:off x="4022298" y="4988483"/>
              <a:ext cx="350843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Facturare garanție la achiziție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5230C6B-C691-0503-B4D4-C9264718FC6A}"/>
                </a:ext>
              </a:extLst>
            </p:cNvPr>
            <p:cNvSpPr txBox="1"/>
            <p:nvPr/>
          </p:nvSpPr>
          <p:spPr>
            <a:xfrm>
              <a:off x="4092297" y="6455295"/>
              <a:ext cx="3389691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Plată Garanție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60335B-103A-697A-06A5-845F029C1A40}"/>
                </a:ext>
              </a:extLst>
            </p:cNvPr>
            <p:cNvSpPr txBox="1"/>
            <p:nvPr/>
          </p:nvSpPr>
          <p:spPr>
            <a:xfrm>
              <a:off x="10490629" y="4861500"/>
              <a:ext cx="338969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Prezentare garanție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pe bonul fiscal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46A2CF-6538-2B37-E021-96A429E31FE1}"/>
                </a:ext>
              </a:extLst>
            </p:cNvPr>
            <p:cNvSpPr txBox="1"/>
            <p:nvPr/>
          </p:nvSpPr>
          <p:spPr>
            <a:xfrm>
              <a:off x="10743403" y="6379629"/>
              <a:ext cx="3389691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Plată garanție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A524A47-2542-053F-FA09-5F93B1AB49CD}"/>
                </a:ext>
              </a:extLst>
            </p:cNvPr>
            <p:cNvSpPr txBox="1"/>
            <p:nvPr/>
          </p:nvSpPr>
          <p:spPr>
            <a:xfrm>
              <a:off x="9413247" y="7763988"/>
              <a:ext cx="7101765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Returnarea Ambalajelor SGR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charset="0"/>
                  <a:ea typeface="Euclid Circular A" panose="020B0504000000000000" charset="0"/>
                  <a:cs typeface="+mn-cs"/>
                </a:rPr>
                <a:t>(restituire garanție prin cash/ voucher/ transfer bancar)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endParaRPr>
            </a:p>
          </p:txBody>
        </p:sp>
      </p:grpSp>
      <p:pic>
        <p:nvPicPr>
          <p:cNvPr id="14" name="Picture 13" descr="A green and black wave&#10;&#10;Description automatically generated">
            <a:extLst>
              <a:ext uri="{FF2B5EF4-FFF2-40B4-BE49-F238E27FC236}">
                <a16:creationId xmlns:a16="http://schemas.microsoft.com/office/drawing/2014/main" id="{CDA30DAF-7769-FFF7-443E-EEF242EA71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2"/>
          <a:stretch/>
        </p:blipFill>
        <p:spPr>
          <a:xfrm>
            <a:off x="1570467" y="6433656"/>
            <a:ext cx="11345739" cy="67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6DC692-EE55-7673-CC6D-9F64C035A72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2236531A-4EDA-BD42-F912-7067E3073CE0}"/>
              </a:ext>
            </a:extLst>
          </p:cNvPr>
          <p:cNvSpPr/>
          <p:nvPr/>
        </p:nvSpPr>
        <p:spPr>
          <a:xfrm>
            <a:off x="0" y="1402864"/>
            <a:ext cx="3023296" cy="1990576"/>
          </a:xfrm>
          <a:prstGeom prst="flowChartAlternateProcess">
            <a:avLst/>
          </a:prstGeom>
          <a:solidFill>
            <a:srgbClr val="FC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0AE72-A28E-B92F-E234-A7A350B015AA}"/>
              </a:ext>
            </a:extLst>
          </p:cNvPr>
          <p:cNvSpPr txBox="1"/>
          <p:nvPr/>
        </p:nvSpPr>
        <p:spPr>
          <a:xfrm>
            <a:off x="310689" y="3518474"/>
            <a:ext cx="25195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Comerciantul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descarc</a:t>
            </a: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ă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aplica</a:t>
            </a: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ți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 RetuRO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emite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comanda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de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ridicare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pentru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minim 3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saci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cu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ambalaje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SGR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ED229-477D-A0B5-D457-0E2A4D47F058}"/>
              </a:ext>
            </a:extLst>
          </p:cNvPr>
          <p:cNvSpPr txBox="1"/>
          <p:nvPr/>
        </p:nvSpPr>
        <p:spPr>
          <a:xfrm>
            <a:off x="3718560" y="3447353"/>
            <a:ext cx="27019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In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maxim 2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zile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* 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masina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este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planificata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vina in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locatie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ridice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sacii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cu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ambalaje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. 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*Pentru prima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ridicare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 sunt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necesare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 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zile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Incepand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 cu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doua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ridicare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  - 2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zile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+mn-ea"/>
                <a:cs typeface="+mn-cs"/>
              </a:rPr>
              <a:t>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4614E631-CEB8-A651-657E-B22C1B6061BC}"/>
              </a:ext>
            </a:extLst>
          </p:cNvPr>
          <p:cNvSpPr/>
          <p:nvPr/>
        </p:nvSpPr>
        <p:spPr>
          <a:xfrm>
            <a:off x="3881151" y="1427796"/>
            <a:ext cx="2313276" cy="1990576"/>
          </a:xfrm>
          <a:prstGeom prst="flowChartAlternateProcess">
            <a:avLst/>
          </a:prstGeom>
          <a:solidFill>
            <a:srgbClr val="FC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B131F9C-27D8-0BFB-743C-146B074AB3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5" t="51028" r="34715" b="7267"/>
          <a:stretch/>
        </p:blipFill>
        <p:spPr bwMode="auto">
          <a:xfrm>
            <a:off x="3867819" y="1710721"/>
            <a:ext cx="2243637" cy="1380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D296AA16-0FB2-F5E3-8EEB-528B468768DB}"/>
              </a:ext>
            </a:extLst>
          </p:cNvPr>
          <p:cNvSpPr/>
          <p:nvPr/>
        </p:nvSpPr>
        <p:spPr>
          <a:xfrm>
            <a:off x="6842459" y="1426220"/>
            <a:ext cx="2313276" cy="1990576"/>
          </a:xfrm>
          <a:prstGeom prst="flowChartAlternateProcess">
            <a:avLst/>
          </a:prstGeom>
          <a:solidFill>
            <a:srgbClr val="FC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E057C9-A8A2-07A1-E0AE-5CBA5DA732E4}"/>
              </a:ext>
            </a:extLst>
          </p:cNvPr>
          <p:cNvSpPr txBox="1"/>
          <p:nvPr/>
        </p:nvSpPr>
        <p:spPr>
          <a:xfrm>
            <a:off x="6634480" y="3518474"/>
            <a:ext cx="30489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Partenerul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logistic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RetuRO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programeaza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ridicarea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comerciantul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primeste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detaliile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pe e-mail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dată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oră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estimată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șofer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, nr.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mașină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).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La final, pe email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comerciantul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primeste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un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desfasurator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Excel cu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sumarul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sigiliilor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colectate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documentul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care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sumarizeaza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nr. 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sigiliilor si codurile de identificare).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9FA81A64-8952-17F6-610C-C54B79889744}"/>
              </a:ext>
            </a:extLst>
          </p:cNvPr>
          <p:cNvSpPr/>
          <p:nvPr/>
        </p:nvSpPr>
        <p:spPr>
          <a:xfrm>
            <a:off x="9715268" y="1476488"/>
            <a:ext cx="2313276" cy="1990576"/>
          </a:xfrm>
          <a:prstGeom prst="flowChartAlternateProcess">
            <a:avLst/>
          </a:prstGeom>
          <a:solidFill>
            <a:srgbClr val="FC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DFDCFBAB-6434-BE48-917E-C6DB8004F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8" t="48722" r="8936" b="1207"/>
          <a:stretch/>
        </p:blipFill>
        <p:spPr bwMode="auto">
          <a:xfrm>
            <a:off x="2272969" y="1678854"/>
            <a:ext cx="767153" cy="15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653EFCF-0EF9-6ABC-E7FE-E9BF71FF69D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296" t="3466" r="4796"/>
          <a:stretch/>
        </p:blipFill>
        <p:spPr>
          <a:xfrm>
            <a:off x="6906035" y="1933119"/>
            <a:ext cx="2186123" cy="7978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4AAC596-E2C6-F0F6-A7D2-C4C0C9C486D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731" t="7985" r="2868"/>
          <a:stretch/>
        </p:blipFill>
        <p:spPr>
          <a:xfrm>
            <a:off x="9786391" y="2011347"/>
            <a:ext cx="2156858" cy="71960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CB74634-5F7E-BC38-A5CF-90829D7A7375}"/>
              </a:ext>
            </a:extLst>
          </p:cNvPr>
          <p:cNvSpPr txBox="1"/>
          <p:nvPr/>
        </p:nvSpPr>
        <p:spPr>
          <a:xfrm>
            <a:off x="9683455" y="3579522"/>
            <a:ext cx="22597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Sacii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sunt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ridicate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livrate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in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centrele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RetuRO.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charset="0"/>
              <a:ea typeface="Euclid Circular A" panose="020B0504000000000000" charset="0"/>
              <a:cs typeface="+mn-cs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Comerciantul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primeste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o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autofactura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cel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tarziu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in a 10a zi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lucratoare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a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lunii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in curs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pentru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luna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anterioara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.</a:t>
            </a:r>
          </a:p>
        </p:txBody>
      </p:sp>
      <p:pic>
        <p:nvPicPr>
          <p:cNvPr id="6" name="Picture 5" descr="A qr code with a green square&#10;&#10;AI-generated content may be incorrect.">
            <a:extLst>
              <a:ext uri="{FF2B5EF4-FFF2-40B4-BE49-F238E27FC236}">
                <a16:creationId xmlns:a16="http://schemas.microsoft.com/office/drawing/2014/main" id="{11F55A3A-D074-B643-D87D-D69E36FDF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3" y="1474292"/>
            <a:ext cx="1810207" cy="2303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7A6862-54ED-B6B9-D7B9-E17F29D5637F}"/>
              </a:ext>
            </a:extLst>
          </p:cNvPr>
          <p:cNvSpPr txBox="1"/>
          <p:nvPr/>
        </p:nvSpPr>
        <p:spPr>
          <a:xfrm>
            <a:off x="0" y="5554252"/>
            <a:ext cx="12136471" cy="666977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6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Fiecare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proces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logistic de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colectare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a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ambalajelor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SGR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funcționeaza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cu o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cantitate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minimă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de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ridicare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a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ambalajelor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colectate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– de 3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saci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370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6;p45">
            <a:extLst>
              <a:ext uri="{FF2B5EF4-FFF2-40B4-BE49-F238E27FC236}">
                <a16:creationId xmlns:a16="http://schemas.microsoft.com/office/drawing/2014/main" id="{C33EF3A2-1456-C186-EC7F-96D1B968F648}"/>
              </a:ext>
            </a:extLst>
          </p:cNvPr>
          <p:cNvSpPr txBox="1"/>
          <p:nvPr/>
        </p:nvSpPr>
        <p:spPr>
          <a:xfrm>
            <a:off x="421908" y="174656"/>
            <a:ext cx="11348184" cy="52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67" rIns="0" bIns="0" anchor="t" anchorCtr="0">
            <a:spAutoFit/>
          </a:bodyPr>
          <a:lstStyle/>
          <a:p>
            <a:pPr marL="0" marR="0" lvl="0" indent="0" algn="ctr" defTabSz="8412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Euclid Circular A SemiBold" panose="020B0704000000000000" pitchFamily="34" charset="0"/>
                <a:sym typeface="Montserrat Black"/>
              </a:rPr>
              <a:t>DETALII COMANDĂ DE RIDICARE PENTRU COLECTAREA MANUALĂ 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6F5BC8-DA6C-D000-600D-78181C1D1F5B}"/>
              </a:ext>
            </a:extLst>
          </p:cNvPr>
          <p:cNvSpPr txBox="1"/>
          <p:nvPr/>
        </p:nvSpPr>
        <p:spPr>
          <a:xfrm>
            <a:off x="252396" y="916474"/>
            <a:ext cx="7367604" cy="1815882"/>
          </a:xfrm>
          <a:prstGeom prst="rect">
            <a:avLst/>
          </a:prstGeom>
          <a:noFill/>
          <a:ln>
            <a:solidFill>
              <a:srgbClr val="FFDC0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Pasi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necesari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pentru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plasarea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comenzii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Descărcați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aplicația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 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din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 </a:t>
            </a:r>
            <a:r>
              <a:rPr kumimoji="0" lang="fr-FR" sz="1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  <a:hlinkClick r:id="rId2" tooltip="https://play.google.com/store/apps/details?id=com.sensoneo.reactnativereturo&amp;pli=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Play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 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sau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 </a:t>
            </a:r>
            <a:r>
              <a:rPr kumimoji="0" lang="fr-FR" sz="1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  <a:hlinkClick r:id="rId3" tooltip="https://apps.apple.com/ro/app/returo/id64785761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 Store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Înregistrați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o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comandă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de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ridicare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Scanați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sigiliile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sacilor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utilizând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aplicația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Verificați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sumarul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comenzii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și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trimiteți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-o direct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din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aplicație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Partenerul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logistic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RetuRO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va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programa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ridicarea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,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iar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detaliile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(data, nr.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mașinii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) vor fi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trimise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e-mail.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Dupa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ridicarea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comenzii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veti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primi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prin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email Excel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cu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sigiliile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incarcate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de la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punctul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de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colectare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D4CD37-8228-D4E8-B8F0-26CE28B5E31A}"/>
              </a:ext>
            </a:extLst>
          </p:cNvPr>
          <p:cNvSpPr txBox="1"/>
          <p:nvPr/>
        </p:nvSpPr>
        <p:spPr>
          <a:xfrm>
            <a:off x="7753494" y="941697"/>
            <a:ext cx="4330476" cy="2462213"/>
          </a:xfrm>
          <a:prstGeom prst="rect">
            <a:avLst/>
          </a:prstGeom>
          <a:noFill/>
          <a:ln>
            <a:solidFill>
              <a:srgbClr val="FFDC0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1400" b="1" dirty="0">
                <a:latin typeface="Euclid Circular A" panose="020B0504000000000000"/>
              </a:rPr>
              <a:t>Nota: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Începând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cu 1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decembrie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2024,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utilizarea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aplicației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RetuRO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devine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obligatorie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pentru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comercianții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care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colectează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manual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ambalaje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SGR.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Comenzile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trimise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prin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Excel pe e-mail nu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mai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sunt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procesate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. In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imposibilitatea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de a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crea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o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comanda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prin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aplicatie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,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va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rugam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trimiteti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o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comanda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Excel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prin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email la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adresa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colectare@returosgr.ro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In cazul in care intampinati probleme legate de transport sau de Colectare, va rugam sa ne scrieti la </a:t>
            </a:r>
            <a:r>
              <a:rPr kumimoji="0" lang="it-IT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reclamatii-transport@returosgr.ro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1F333-1CA3-E4DF-CB1A-6651D42506D3}"/>
              </a:ext>
            </a:extLst>
          </p:cNvPr>
          <p:cNvSpPr txBox="1"/>
          <p:nvPr/>
        </p:nvSpPr>
        <p:spPr>
          <a:xfrm>
            <a:off x="252396" y="3014616"/>
            <a:ext cx="7367604" cy="954107"/>
          </a:xfrm>
          <a:prstGeom prst="rect">
            <a:avLst/>
          </a:prstGeom>
          <a:noFill/>
          <a:ln>
            <a:solidFill>
              <a:srgbClr val="FFDC0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Instrucțiuni pentru utilizarea corectă a sacilor si sigiliilor: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Sacul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pentru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colectare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manuală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PET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și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metal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galben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)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trebuie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umplut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până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la 80%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din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capacitate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Sacul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pentru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colectare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manuală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sticlă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(verde)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trebuie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să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cântărească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cel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mult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20 kg.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Se va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aplica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un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singur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sigiliu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pentru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fiecare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sac.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clid Circular A" panose="020B050400000000000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FA400-6EF8-3D75-398F-3C70FE483FB3}"/>
              </a:ext>
            </a:extLst>
          </p:cNvPr>
          <p:cNvSpPr txBox="1"/>
          <p:nvPr/>
        </p:nvSpPr>
        <p:spPr>
          <a:xfrm>
            <a:off x="7837217" y="3769615"/>
            <a:ext cx="4354783" cy="2777133"/>
          </a:xfrm>
          <a:prstGeom prst="roundRect">
            <a:avLst>
              <a:gd name="adj" fmla="val 29178"/>
            </a:avLst>
          </a:prstGeom>
          <a:noFill/>
          <a:ln>
            <a:solidFill>
              <a:srgbClr val="FFDC04"/>
            </a:solidFill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6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</a:defRPr>
            </a:lvl1pPr>
          </a:lstStyle>
          <a:p>
            <a:r>
              <a:rPr lang="en-US" sz="1600" dirty="0" err="1">
                <a:latin typeface="Euclid Circular A" panose="020B0504000000000000"/>
              </a:rPr>
              <a:t>Cantitatea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minimă</a:t>
            </a:r>
            <a:r>
              <a:rPr lang="en-US" sz="1600" dirty="0">
                <a:latin typeface="Euclid Circular A" panose="020B0504000000000000"/>
              </a:rPr>
              <a:t> de </a:t>
            </a:r>
            <a:r>
              <a:rPr lang="en-US" sz="1600" dirty="0" err="1">
                <a:latin typeface="Euclid Circular A" panose="020B0504000000000000"/>
              </a:rPr>
              <a:t>ridicare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este</a:t>
            </a:r>
            <a:r>
              <a:rPr lang="en-US" sz="1600" dirty="0">
                <a:latin typeface="Euclid Circular A" panose="020B0504000000000000"/>
              </a:rPr>
              <a:t> de 3 </a:t>
            </a:r>
            <a:r>
              <a:rPr lang="en-US" sz="1600" dirty="0" err="1">
                <a:latin typeface="Euclid Circular A" panose="020B0504000000000000"/>
              </a:rPr>
              <a:t>saci</a:t>
            </a:r>
            <a:endParaRPr lang="en-US" sz="1600" dirty="0">
              <a:latin typeface="Euclid Circular A" panose="020B0504000000000000"/>
            </a:endParaRPr>
          </a:p>
          <a:p>
            <a:r>
              <a:rPr lang="en-US" sz="1600" dirty="0" err="1">
                <a:latin typeface="Euclid Circular A" panose="020B0504000000000000"/>
              </a:rPr>
              <a:t>Comanda</a:t>
            </a:r>
            <a:r>
              <a:rPr lang="en-US" sz="1600" dirty="0">
                <a:latin typeface="Euclid Circular A" panose="020B0504000000000000"/>
              </a:rPr>
              <a:t> se </a:t>
            </a:r>
            <a:r>
              <a:rPr lang="en-US" sz="1600" dirty="0" err="1">
                <a:latin typeface="Euclid Circular A" panose="020B0504000000000000"/>
              </a:rPr>
              <a:t>va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ridica</a:t>
            </a:r>
            <a:r>
              <a:rPr lang="en-US" sz="1600" dirty="0">
                <a:latin typeface="Euclid Circular A" panose="020B0504000000000000"/>
              </a:rPr>
              <a:t> in 24- 48 ore de la </a:t>
            </a:r>
            <a:r>
              <a:rPr lang="en-US" sz="1600" dirty="0" err="1">
                <a:latin typeface="Euclid Circular A" panose="020B0504000000000000"/>
              </a:rPr>
              <a:t>plasarea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comenzii</a:t>
            </a:r>
            <a:r>
              <a:rPr lang="en-US" sz="1600" dirty="0">
                <a:latin typeface="Euclid Circular A" panose="020B0504000000000000"/>
              </a:rPr>
              <a:t> in </a:t>
            </a:r>
            <a:r>
              <a:rPr lang="en-US" sz="1600" dirty="0" err="1">
                <a:latin typeface="Euclid Circular A" panose="020B0504000000000000"/>
              </a:rPr>
              <a:t>aplicatia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RetuRo</a:t>
            </a:r>
            <a:r>
              <a:rPr lang="en-US" sz="1600" dirty="0">
                <a:latin typeface="Euclid Circular A" panose="020B0504000000000000"/>
              </a:rPr>
              <a:t>.</a:t>
            </a:r>
          </a:p>
          <a:p>
            <a:endParaRPr lang="en-US" sz="1600" dirty="0">
              <a:latin typeface="Euclid Circular A" panose="020B0504000000000000"/>
            </a:endParaRPr>
          </a:p>
          <a:p>
            <a:endParaRPr lang="en-US" sz="1600" dirty="0">
              <a:latin typeface="Euclid Circular A" panose="020B0504000000000000"/>
            </a:endParaRPr>
          </a:p>
          <a:p>
            <a:r>
              <a:rPr lang="en-US" sz="1600" dirty="0">
                <a:latin typeface="Euclid Circular A" panose="020B0504000000000000"/>
              </a:rPr>
              <a:t>NOTA :</a:t>
            </a:r>
          </a:p>
          <a:p>
            <a:r>
              <a:rPr lang="en-US" sz="1600" dirty="0">
                <a:latin typeface="Euclid Circular A" panose="020B0504000000000000"/>
              </a:rPr>
              <a:t>Prima </a:t>
            </a:r>
            <a:r>
              <a:rPr lang="en-US" sz="1600" dirty="0" err="1">
                <a:latin typeface="Euclid Circular A" panose="020B0504000000000000"/>
              </a:rPr>
              <a:t>comanda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plasata</a:t>
            </a:r>
            <a:r>
              <a:rPr lang="en-US" sz="1600" dirty="0">
                <a:latin typeface="Euclid Circular A" panose="020B0504000000000000"/>
              </a:rPr>
              <a:t> in </a:t>
            </a:r>
            <a:r>
              <a:rPr lang="en-US" sz="1600" dirty="0" err="1">
                <a:latin typeface="Euclid Circular A" panose="020B0504000000000000"/>
              </a:rPr>
              <a:t>aplicatie</a:t>
            </a:r>
            <a:r>
              <a:rPr lang="en-US" sz="1600" dirty="0">
                <a:latin typeface="Euclid Circular A" panose="020B0504000000000000"/>
              </a:rPr>
              <a:t> se </a:t>
            </a:r>
            <a:r>
              <a:rPr lang="en-US" sz="1600" dirty="0" err="1">
                <a:latin typeface="Euclid Circular A" panose="020B0504000000000000"/>
              </a:rPr>
              <a:t>va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ridica</a:t>
            </a:r>
            <a:r>
              <a:rPr lang="en-US" sz="1600" dirty="0">
                <a:latin typeface="Euclid Circular A" panose="020B0504000000000000"/>
              </a:rPr>
              <a:t> in maxim 5 </a:t>
            </a:r>
            <a:r>
              <a:rPr lang="en-US" sz="1600" dirty="0" err="1">
                <a:latin typeface="Euclid Circular A" panose="020B0504000000000000"/>
              </a:rPr>
              <a:t>zile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lucratoare</a:t>
            </a:r>
            <a:r>
              <a:rPr lang="en-US" sz="1600" dirty="0">
                <a:latin typeface="Euclid Circular A" panose="020B0504000000000000"/>
              </a:rPr>
              <a:t>. </a:t>
            </a:r>
          </a:p>
          <a:p>
            <a:r>
              <a:rPr lang="en-US" sz="1600" dirty="0">
                <a:latin typeface="Euclid Circular A" panose="020B0504000000000000"/>
              </a:rPr>
              <a:t>Zile de </a:t>
            </a:r>
            <a:r>
              <a:rPr lang="en-US" sz="1600" dirty="0" err="1">
                <a:latin typeface="Euclid Circular A" panose="020B0504000000000000"/>
              </a:rPr>
              <a:t>colectare</a:t>
            </a:r>
            <a:r>
              <a:rPr lang="en-US" sz="1600" dirty="0">
                <a:latin typeface="Euclid Circular A" panose="020B0504000000000000"/>
              </a:rPr>
              <a:t>: luni-</a:t>
            </a:r>
            <a:r>
              <a:rPr lang="en-US" sz="1600" dirty="0" err="1">
                <a:latin typeface="Euclid Circular A" panose="020B0504000000000000"/>
              </a:rPr>
              <a:t>sambata</a:t>
            </a:r>
            <a:endParaRPr lang="en-US" sz="1600" dirty="0">
              <a:latin typeface="Euclid Circular A" panose="020B050400000000000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B9E4A-B889-CB6D-DA1D-32D325933A73}"/>
              </a:ext>
            </a:extLst>
          </p:cNvPr>
          <p:cNvSpPr txBox="1"/>
          <p:nvPr/>
        </p:nvSpPr>
        <p:spPr>
          <a:xfrm>
            <a:off x="252396" y="4210191"/>
            <a:ext cx="7367604" cy="1169551"/>
          </a:xfrm>
          <a:prstGeom prst="rect">
            <a:avLst/>
          </a:prstGeom>
          <a:noFill/>
          <a:ln>
            <a:solidFill>
              <a:srgbClr val="FFDC0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 err="1">
                <a:latin typeface="Euclid Circular A" panose="020B0504000000000000"/>
              </a:rPr>
              <a:t>Mentiuni</a:t>
            </a:r>
            <a:r>
              <a:rPr lang="en-US" altLang="en-US" sz="1400" b="1" dirty="0">
                <a:latin typeface="Euclid Circular A" panose="020B0504000000000000"/>
              </a:rPr>
              <a:t> </a:t>
            </a:r>
            <a:r>
              <a:rPr lang="en-US" altLang="en-US" sz="1400" b="1" dirty="0" err="1">
                <a:latin typeface="Euclid Circular A" panose="020B0504000000000000"/>
              </a:rPr>
              <a:t>privind</a:t>
            </a:r>
            <a:r>
              <a:rPr lang="en-US" altLang="en-US" sz="1400" b="1" dirty="0">
                <a:latin typeface="Euclid Circular A" panose="020B0504000000000000"/>
              </a:rPr>
              <a:t> </a:t>
            </a:r>
            <a:r>
              <a:rPr lang="en-US" altLang="en-US" sz="1400" b="1" dirty="0" err="1">
                <a:latin typeface="Euclid Circular A" panose="020B0504000000000000"/>
              </a:rPr>
              <a:t>ambalajele</a:t>
            </a:r>
            <a:r>
              <a:rPr lang="en-US" altLang="en-US" sz="1400" b="1" dirty="0">
                <a:latin typeface="Euclid Circular A" panose="020B050400000000000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1.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Ambalajele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nu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trebuie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contina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lichide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clid Circular A" panose="020B050400000000000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2.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Ambalajele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pet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sau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metal nu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trebuie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fie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indoite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/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presate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astfel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incat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poata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fi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citit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codul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3.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Ambalajele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de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sticla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nu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trebuie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fie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sparte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clid Circular A" panose="020B050400000000000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4.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Toate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ambalajele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predate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trebuie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aibe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eticheta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cu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codul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EAN intact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pentru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a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putea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fi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scanate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clid Circular A" panose="020B050400000000000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97E92-6710-671F-E110-D428DECC8811}"/>
              </a:ext>
            </a:extLst>
          </p:cNvPr>
          <p:cNvSpPr txBox="1"/>
          <p:nvPr/>
        </p:nvSpPr>
        <p:spPr>
          <a:xfrm>
            <a:off x="77165" y="5745447"/>
            <a:ext cx="7676330" cy="822305"/>
          </a:xfrm>
          <a:prstGeom prst="roundRect">
            <a:avLst>
              <a:gd name="adj" fmla="val 50000"/>
            </a:avLst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6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</a:defRPr>
            </a:lvl1pPr>
          </a:lstStyle>
          <a:p>
            <a:r>
              <a:rPr lang="en-US" sz="1600" dirty="0" err="1">
                <a:latin typeface="Euclid Circular A" panose="020B0504000000000000"/>
              </a:rPr>
              <a:t>Sigiliile</a:t>
            </a:r>
            <a:r>
              <a:rPr lang="en-US" sz="1600" dirty="0">
                <a:latin typeface="Euclid Circular A" panose="020B0504000000000000"/>
              </a:rPr>
              <a:t> pot fi </a:t>
            </a:r>
            <a:r>
              <a:rPr lang="en-US" sz="1600" dirty="0" err="1">
                <a:latin typeface="Euclid Circular A" panose="020B0504000000000000"/>
              </a:rPr>
              <a:t>scanate</a:t>
            </a:r>
            <a:r>
              <a:rPr lang="en-US" sz="1600" dirty="0">
                <a:latin typeface="Euclid Circular A" panose="020B0504000000000000"/>
              </a:rPr>
              <a:t> o </a:t>
            </a:r>
            <a:r>
              <a:rPr lang="en-US" sz="1600" dirty="0" err="1">
                <a:latin typeface="Euclid Circular A" panose="020B0504000000000000"/>
              </a:rPr>
              <a:t>singura</a:t>
            </a:r>
            <a:r>
              <a:rPr lang="en-US" sz="1600" dirty="0">
                <a:latin typeface="Euclid Circular A" panose="020B0504000000000000"/>
              </a:rPr>
              <a:t> data </a:t>
            </a:r>
            <a:r>
              <a:rPr lang="en-US" sz="1600" dirty="0" err="1">
                <a:latin typeface="Euclid Circular A" panose="020B0504000000000000"/>
              </a:rPr>
              <a:t>pentru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plasarea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comenzii</a:t>
            </a:r>
            <a:r>
              <a:rPr lang="en-US" sz="1600" dirty="0">
                <a:latin typeface="Euclid Circular A" panose="020B0504000000000000"/>
              </a:rPr>
              <a:t> de pick-up.</a:t>
            </a:r>
          </a:p>
          <a:p>
            <a:r>
              <a:rPr lang="en-US" sz="1600" dirty="0" err="1">
                <a:latin typeface="Euclid Circular A" panose="020B0504000000000000"/>
              </a:rPr>
              <a:t>Asigurati-va</a:t>
            </a:r>
            <a:r>
              <a:rPr lang="en-US" sz="1600" dirty="0">
                <a:latin typeface="Euclid Circular A" panose="020B0504000000000000"/>
              </a:rPr>
              <a:t> ca </a:t>
            </a:r>
            <a:r>
              <a:rPr lang="en-US" sz="1600" dirty="0" err="1">
                <a:latin typeface="Euclid Circular A" panose="020B0504000000000000"/>
              </a:rPr>
              <a:t>toate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conditiile</a:t>
            </a:r>
            <a:r>
              <a:rPr lang="en-US" sz="1600" dirty="0">
                <a:latin typeface="Euclid Circular A" panose="020B0504000000000000"/>
              </a:rPr>
              <a:t> de </a:t>
            </a:r>
            <a:r>
              <a:rPr lang="en-US" sz="1600" dirty="0" err="1">
                <a:latin typeface="Euclid Circular A" panose="020B0504000000000000"/>
              </a:rPr>
              <a:t>mai</a:t>
            </a:r>
            <a:r>
              <a:rPr lang="en-US" sz="1600" dirty="0">
                <a:latin typeface="Euclid Circular A" panose="020B0504000000000000"/>
              </a:rPr>
              <a:t> sus au </a:t>
            </a:r>
            <a:r>
              <a:rPr lang="en-US" sz="1600" dirty="0" err="1">
                <a:latin typeface="Euclid Circular A" panose="020B0504000000000000"/>
              </a:rPr>
              <a:t>fost</a:t>
            </a:r>
            <a:r>
              <a:rPr lang="en-US" sz="1600" dirty="0">
                <a:latin typeface="Euclid Circular A" panose="020B0504000000000000"/>
              </a:rPr>
              <a:t> </a:t>
            </a:r>
            <a:r>
              <a:rPr lang="en-US" sz="1600" dirty="0" err="1">
                <a:latin typeface="Euclid Circular A" panose="020B0504000000000000"/>
              </a:rPr>
              <a:t>indeplinite</a:t>
            </a:r>
            <a:endParaRPr lang="en-US" sz="1600" dirty="0">
              <a:latin typeface="Euclid Circular A" panose="020B05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91555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E06EAA-6B3F-6B8A-1EB9-131F0C075B85}"/>
              </a:ext>
            </a:extLst>
          </p:cNvPr>
          <p:cNvSpPr txBox="1"/>
          <p:nvPr/>
        </p:nvSpPr>
        <p:spPr>
          <a:xfrm>
            <a:off x="757969" y="3436829"/>
            <a:ext cx="6740111" cy="207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Comerciantii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 pot c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omanda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 cu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ajutorul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aplicatiei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gratuit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ridicarea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sacilor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direct din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aplicatie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in 3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pasi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simpli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: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scaneaza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sigiliile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verifica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sumarul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trimit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comanda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.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Identifica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usor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ambalajele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SGR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conforme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: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aplicatia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este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conectata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la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Registrul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Ambalajelor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stie exact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daca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un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ambalaje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este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sistem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sau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nu.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Astfel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comerciantii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stiu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imediat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daca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un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ambalaj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este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conform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sau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nu.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FBB21-F617-E171-2FC1-421320E6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454" y="5944230"/>
            <a:ext cx="1245144" cy="7078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4AC95D5-4EB3-7A88-A230-FC11DC8863DE}"/>
              </a:ext>
            </a:extLst>
          </p:cNvPr>
          <p:cNvSpPr txBox="1">
            <a:spLocks/>
          </p:cNvSpPr>
          <p:nvPr/>
        </p:nvSpPr>
        <p:spPr>
          <a:xfrm>
            <a:off x="1329598" y="393290"/>
            <a:ext cx="8402781" cy="550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12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/>
                <a:ea typeface="Euclid Circular A" panose="020B0504000000000000" pitchFamily="34" charset="77"/>
                <a:cs typeface="Segoe UI"/>
              </a:rPr>
              <a:t>RetuRO App 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Euclid Circular A Light" panose="020B0304000000000000" pitchFamily="34" charset="77"/>
              <a:cs typeface="Segoe UI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3989A69-7273-21FF-D2B6-300020C9AA10}"/>
              </a:ext>
            </a:extLst>
          </p:cNvPr>
          <p:cNvSpPr/>
          <p:nvPr/>
        </p:nvSpPr>
        <p:spPr>
          <a:xfrm>
            <a:off x="757969" y="1265859"/>
            <a:ext cx="6647245" cy="1849016"/>
          </a:xfrm>
          <a:prstGeom prst="roundRect">
            <a:avLst>
              <a:gd name="adj" fmla="val 21944"/>
            </a:avLst>
          </a:prstGeom>
          <a:solidFill>
            <a:srgbClr val="FADF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98B767-E16D-5742-5288-8ACC8408AA4B}"/>
              </a:ext>
            </a:extLst>
          </p:cNvPr>
          <p:cNvSpPr txBox="1"/>
          <p:nvPr/>
        </p:nvSpPr>
        <p:spPr>
          <a:xfrm>
            <a:off x="943704" y="1692556"/>
            <a:ext cx="62211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Descarca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 RetuRO App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colecta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 manual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ambalaje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 SGR!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78AEC-9129-E74A-9775-CEDC02756C9A}"/>
              </a:ext>
            </a:extLst>
          </p:cNvPr>
          <p:cNvSpPr txBox="1"/>
          <p:nvPr/>
        </p:nvSpPr>
        <p:spPr>
          <a:xfrm>
            <a:off x="1329598" y="5944230"/>
            <a:ext cx="9602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Aplica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ți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a RetuRO se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poate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descarca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folosi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de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catre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comerciantii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care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colecteaza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charset="0"/>
                <a:ea typeface="Euclid Circular A" panose="020B0504000000000000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+mn-cs"/>
              </a:rPr>
              <a:t>manual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+mn-cs"/>
              </a:rPr>
              <a:t>ambalajele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+mn-cs"/>
              </a:rPr>
              <a:t> SGR (C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+mn-cs"/>
              </a:rPr>
              <a:t>omert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+mn-cs"/>
              </a:rPr>
              <a:t> Traditional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+mn-cs"/>
              </a:rPr>
              <a:t>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+mn-cs"/>
              </a:rPr>
              <a:t>HoReCa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+mn-cs"/>
              </a:rPr>
              <a:t>).  </a:t>
            </a:r>
          </a:p>
        </p:txBody>
      </p:sp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98D86ECF-6E0B-6056-4194-C7BC43C587CA}"/>
              </a:ext>
            </a:extLst>
          </p:cNvPr>
          <p:cNvSpPr txBox="1"/>
          <p:nvPr/>
        </p:nvSpPr>
        <p:spPr>
          <a:xfrm>
            <a:off x="-233680" y="393290"/>
            <a:ext cx="12331700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R="0" lvl="0" indent="0" defTabSz="609630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cs typeface="+mn-cs"/>
              </a:rPr>
              <a:t>APLICAȚIA RETURO </a:t>
            </a:r>
          </a:p>
        </p:txBody>
      </p:sp>
      <p:pic>
        <p:nvPicPr>
          <p:cNvPr id="5" name="Picture 4" descr="A qr code with a green square&#10;&#10;AI-generated content may be incorrect.">
            <a:extLst>
              <a:ext uri="{FF2B5EF4-FFF2-40B4-BE49-F238E27FC236}">
                <a16:creationId xmlns:a16="http://schemas.microsoft.com/office/drawing/2014/main" id="{EA093D8F-D4BC-01E4-610F-6A4EDF7AB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803" y="1453972"/>
            <a:ext cx="3376935" cy="429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7D8FE5-19EF-907D-1970-DE7467902635}"/>
              </a:ext>
            </a:extLst>
          </p:cNvPr>
          <p:cNvSpPr txBox="1"/>
          <p:nvPr/>
        </p:nvSpPr>
        <p:spPr>
          <a:xfrm>
            <a:off x="1551361" y="187354"/>
            <a:ext cx="8917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CIRCUITUL BANILOR ȘI AL INFORMAȚIILOR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în Sistemul de Garanție-Returnare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 SemiBold" panose="020B0704000000000000" pitchFamily="34" charset="0"/>
              <a:ea typeface="Euclid Circular A SemiBold" panose="020B0704000000000000" pitchFamily="34" charset="0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9476E9-64DC-58B9-4A38-A4DC39AD1624}"/>
              </a:ext>
            </a:extLst>
          </p:cNvPr>
          <p:cNvGrpSpPr/>
          <p:nvPr/>
        </p:nvGrpSpPr>
        <p:grpSpPr>
          <a:xfrm>
            <a:off x="-563842" y="1095690"/>
            <a:ext cx="14273501" cy="5433098"/>
            <a:chOff x="-2527946" y="2039758"/>
            <a:chExt cx="21410251" cy="8149647"/>
          </a:xfrm>
        </p:grpSpPr>
        <p:pic>
          <p:nvPicPr>
            <p:cNvPr id="4" name="Picture 3" descr="A white building with a chimney&#10;&#10;Description automatically generated">
              <a:extLst>
                <a:ext uri="{FF2B5EF4-FFF2-40B4-BE49-F238E27FC236}">
                  <a16:creationId xmlns:a16="http://schemas.microsoft.com/office/drawing/2014/main" id="{A77DC8FD-D1BF-ED68-41FE-39E5B9A48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822" y="2230780"/>
              <a:ext cx="1088559" cy="1098939"/>
            </a:xfrm>
            <a:prstGeom prst="rect">
              <a:avLst/>
            </a:prstGeom>
          </p:spPr>
        </p:pic>
        <p:sp>
          <p:nvSpPr>
            <p:cNvPr id="1105" name="TextBox 1104">
              <a:extLst>
                <a:ext uri="{FF2B5EF4-FFF2-40B4-BE49-F238E27FC236}">
                  <a16:creationId xmlns:a16="http://schemas.microsoft.com/office/drawing/2014/main" id="{519267C2-953B-4032-F9FC-3870AA982E11}"/>
                </a:ext>
              </a:extLst>
            </p:cNvPr>
            <p:cNvSpPr txBox="1"/>
            <p:nvPr/>
          </p:nvSpPr>
          <p:spPr>
            <a:xfrm>
              <a:off x="14148749" y="6032487"/>
              <a:ext cx="4733556" cy="461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uclid Circular A SemiBold" panose="020B0704000000000000" pitchFamily="34" charset="0"/>
                  <a:ea typeface="Euclid Circular A SemiBold" panose="020B0704000000000000" pitchFamily="34" charset="0"/>
                  <a:cs typeface="+mn-cs"/>
                </a:rPr>
                <a:t>CONSUMATOR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97BAB0-2792-57B2-E4E0-A445BC8AAA0E}"/>
                </a:ext>
              </a:extLst>
            </p:cNvPr>
            <p:cNvGrpSpPr/>
            <p:nvPr/>
          </p:nvGrpSpPr>
          <p:grpSpPr>
            <a:xfrm>
              <a:off x="-2527946" y="2039758"/>
              <a:ext cx="18597950" cy="8149647"/>
              <a:chOff x="-984896" y="1955000"/>
              <a:chExt cx="18597950" cy="8149647"/>
            </a:xfrm>
          </p:grpSpPr>
          <p:grpSp>
            <p:nvGrpSpPr>
              <p:cNvPr id="1155" name="Group 1154">
                <a:extLst>
                  <a:ext uri="{FF2B5EF4-FFF2-40B4-BE49-F238E27FC236}">
                    <a16:creationId xmlns:a16="http://schemas.microsoft.com/office/drawing/2014/main" id="{CDCE777D-D925-FFE0-498C-12ABABC83D64}"/>
                  </a:ext>
                </a:extLst>
              </p:cNvPr>
              <p:cNvGrpSpPr/>
              <p:nvPr/>
            </p:nvGrpSpPr>
            <p:grpSpPr>
              <a:xfrm>
                <a:off x="-984896" y="1955000"/>
                <a:ext cx="18479037" cy="8013944"/>
                <a:chOff x="-672639" y="1608131"/>
                <a:chExt cx="12319358" cy="5342629"/>
              </a:xfrm>
            </p:grpSpPr>
            <p:sp>
              <p:nvSpPr>
                <p:cNvPr id="1156" name="Rectangle 1155">
                  <a:extLst>
                    <a:ext uri="{FF2B5EF4-FFF2-40B4-BE49-F238E27FC236}">
                      <a16:creationId xmlns:a16="http://schemas.microsoft.com/office/drawing/2014/main" id="{908FEF18-820B-1CEF-64E2-5CA63E847D13}"/>
                    </a:ext>
                  </a:extLst>
                </p:cNvPr>
                <p:cNvSpPr/>
                <p:nvPr/>
              </p:nvSpPr>
              <p:spPr>
                <a:xfrm>
                  <a:off x="-672639" y="1608131"/>
                  <a:ext cx="12319358" cy="5281029"/>
                </a:xfrm>
                <a:prstGeom prst="rect">
                  <a:avLst/>
                </a:prstGeom>
                <a:noFill/>
              </p:spPr>
              <p:txBody>
                <a:bodyPr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7" name="Freeform: Shape 1156">
                  <a:extLst>
                    <a:ext uri="{FF2B5EF4-FFF2-40B4-BE49-F238E27FC236}">
                      <a16:creationId xmlns:a16="http://schemas.microsoft.com/office/drawing/2014/main" id="{00C70C0A-7D30-A7AB-AE86-B48FD2AF425A}"/>
                    </a:ext>
                  </a:extLst>
                </p:cNvPr>
                <p:cNvSpPr/>
                <p:nvPr/>
              </p:nvSpPr>
              <p:spPr>
                <a:xfrm>
                  <a:off x="6152568" y="1620951"/>
                  <a:ext cx="1079748" cy="1079748"/>
                </a:xfrm>
                <a:custGeom>
                  <a:avLst/>
                  <a:gdLst>
                    <a:gd name="connsiteX0" fmla="*/ 0 w 1079748"/>
                    <a:gd name="connsiteY0" fmla="*/ 0 h 1079748"/>
                    <a:gd name="connsiteX1" fmla="*/ 1079748 w 1079748"/>
                    <a:gd name="connsiteY1" fmla="*/ 0 h 1079748"/>
                    <a:gd name="connsiteX2" fmla="*/ 1079748 w 1079748"/>
                    <a:gd name="connsiteY2" fmla="*/ 1079748 h 1079748"/>
                    <a:gd name="connsiteX3" fmla="*/ 0 w 1079748"/>
                    <a:gd name="connsiteY3" fmla="*/ 1079748 h 1079748"/>
                    <a:gd name="connsiteX4" fmla="*/ 0 w 1079748"/>
                    <a:gd name="connsiteY4" fmla="*/ 0 h 107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748" h="1079748">
                      <a:moveTo>
                        <a:pt x="0" y="0"/>
                      </a:moveTo>
                      <a:lnTo>
                        <a:pt x="1079748" y="0"/>
                      </a:lnTo>
                      <a:lnTo>
                        <a:pt x="1079748" y="1079748"/>
                      </a:lnTo>
                      <a:lnTo>
                        <a:pt x="0" y="1079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550" tIns="82550" rIns="82550" bIns="82550" numCol="1" spcCol="1270" anchor="ctr" anchorCtr="0">
                  <a:noAutofit/>
                </a:bodyPr>
                <a:lstStyle/>
                <a:p>
                  <a:pPr marL="0" marR="0" lvl="0" indent="0" algn="ctr" defTabSz="2889394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8" name="Arrow: Circular 1157">
                  <a:extLst>
                    <a:ext uri="{FF2B5EF4-FFF2-40B4-BE49-F238E27FC236}">
                      <a16:creationId xmlns:a16="http://schemas.microsoft.com/office/drawing/2014/main" id="{CA4BFE44-7D25-94D2-0663-5D63B321D3A9}"/>
                    </a:ext>
                  </a:extLst>
                </p:cNvPr>
                <p:cNvSpPr/>
                <p:nvPr/>
              </p:nvSpPr>
              <p:spPr>
                <a:xfrm>
                  <a:off x="2848137" y="1609742"/>
                  <a:ext cx="5277805" cy="5277805"/>
                </a:xfrm>
                <a:prstGeom prst="circularArrow">
                  <a:avLst>
                    <a:gd name="adj1" fmla="val 3989"/>
                    <a:gd name="adj2" fmla="val 250255"/>
                    <a:gd name="adj3" fmla="val 20573314"/>
                    <a:gd name="adj4" fmla="val 18982841"/>
                    <a:gd name="adj5" fmla="val 465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3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9" name="Freeform: Shape 1158">
                  <a:extLst>
                    <a:ext uri="{FF2B5EF4-FFF2-40B4-BE49-F238E27FC236}">
                      <a16:creationId xmlns:a16="http://schemas.microsoft.com/office/drawing/2014/main" id="{0B5CD916-3848-C3C2-1FE2-B5A261E8E602}"/>
                    </a:ext>
                  </a:extLst>
                </p:cNvPr>
                <p:cNvSpPr/>
                <p:nvPr/>
              </p:nvSpPr>
              <p:spPr>
                <a:xfrm>
                  <a:off x="7357971" y="3708771"/>
                  <a:ext cx="1079748" cy="1079748"/>
                </a:xfrm>
                <a:custGeom>
                  <a:avLst/>
                  <a:gdLst>
                    <a:gd name="connsiteX0" fmla="*/ 0 w 1079748"/>
                    <a:gd name="connsiteY0" fmla="*/ 0 h 1079748"/>
                    <a:gd name="connsiteX1" fmla="*/ 1079748 w 1079748"/>
                    <a:gd name="connsiteY1" fmla="*/ 0 h 1079748"/>
                    <a:gd name="connsiteX2" fmla="*/ 1079748 w 1079748"/>
                    <a:gd name="connsiteY2" fmla="*/ 1079748 h 1079748"/>
                    <a:gd name="connsiteX3" fmla="*/ 0 w 1079748"/>
                    <a:gd name="connsiteY3" fmla="*/ 1079748 h 1079748"/>
                    <a:gd name="connsiteX4" fmla="*/ 0 w 1079748"/>
                    <a:gd name="connsiteY4" fmla="*/ 0 h 107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748" h="1079748">
                      <a:moveTo>
                        <a:pt x="0" y="0"/>
                      </a:moveTo>
                      <a:lnTo>
                        <a:pt x="1079748" y="0"/>
                      </a:lnTo>
                      <a:lnTo>
                        <a:pt x="1079748" y="1079748"/>
                      </a:lnTo>
                      <a:lnTo>
                        <a:pt x="0" y="1079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550" tIns="82550" rIns="82550" bIns="82550" numCol="1" spcCol="1270" anchor="ctr" anchorCtr="0">
                  <a:noAutofit/>
                </a:bodyPr>
                <a:lstStyle/>
                <a:p>
                  <a:pPr marL="0" marR="0" lvl="0" indent="0" algn="ctr" defTabSz="2889394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65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en-US" sz="6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0" name="Arrow: Circular 1159">
                  <a:extLst>
                    <a:ext uri="{FF2B5EF4-FFF2-40B4-BE49-F238E27FC236}">
                      <a16:creationId xmlns:a16="http://schemas.microsoft.com/office/drawing/2014/main" id="{9652CDB2-C540-7AD3-FDB9-65526610B47B}"/>
                    </a:ext>
                  </a:extLst>
                </p:cNvPr>
                <p:cNvSpPr/>
                <p:nvPr/>
              </p:nvSpPr>
              <p:spPr>
                <a:xfrm>
                  <a:off x="2848137" y="1609742"/>
                  <a:ext cx="5277805" cy="5277805"/>
                </a:xfrm>
                <a:prstGeom prst="circularArrow">
                  <a:avLst>
                    <a:gd name="adj1" fmla="val 3989"/>
                    <a:gd name="adj2" fmla="val 250255"/>
                    <a:gd name="adj3" fmla="val 2366904"/>
                    <a:gd name="adj4" fmla="val 776431"/>
                    <a:gd name="adj5" fmla="val 465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3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id="{B7AC00C0-0994-A031-A1B8-15E1CD9D02E4}"/>
                    </a:ext>
                  </a:extLst>
                </p:cNvPr>
                <p:cNvSpPr/>
                <p:nvPr/>
              </p:nvSpPr>
              <p:spPr>
                <a:xfrm>
                  <a:off x="6152568" y="5796590"/>
                  <a:ext cx="1079748" cy="1079748"/>
                </a:xfrm>
                <a:custGeom>
                  <a:avLst/>
                  <a:gdLst>
                    <a:gd name="connsiteX0" fmla="*/ 0 w 1079748"/>
                    <a:gd name="connsiteY0" fmla="*/ 0 h 1079748"/>
                    <a:gd name="connsiteX1" fmla="*/ 1079748 w 1079748"/>
                    <a:gd name="connsiteY1" fmla="*/ 0 h 1079748"/>
                    <a:gd name="connsiteX2" fmla="*/ 1079748 w 1079748"/>
                    <a:gd name="connsiteY2" fmla="*/ 1079748 h 1079748"/>
                    <a:gd name="connsiteX3" fmla="*/ 0 w 1079748"/>
                    <a:gd name="connsiteY3" fmla="*/ 1079748 h 1079748"/>
                    <a:gd name="connsiteX4" fmla="*/ 0 w 1079748"/>
                    <a:gd name="connsiteY4" fmla="*/ 0 h 107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748" h="1079748">
                      <a:moveTo>
                        <a:pt x="0" y="0"/>
                      </a:moveTo>
                      <a:lnTo>
                        <a:pt x="1079748" y="0"/>
                      </a:lnTo>
                      <a:lnTo>
                        <a:pt x="1079748" y="1079748"/>
                      </a:lnTo>
                      <a:lnTo>
                        <a:pt x="0" y="1079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550" tIns="82550" rIns="82550" bIns="82550" numCol="1" spcCol="1270" anchor="ctr" anchorCtr="0">
                  <a:noAutofit/>
                </a:bodyPr>
                <a:lstStyle/>
                <a:p>
                  <a:pPr marL="0" marR="0" lvl="0" indent="0" algn="ctr" defTabSz="2889394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65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en-US" sz="6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2" name="Arrow: Circular 1161">
                  <a:extLst>
                    <a:ext uri="{FF2B5EF4-FFF2-40B4-BE49-F238E27FC236}">
                      <a16:creationId xmlns:a16="http://schemas.microsoft.com/office/drawing/2014/main" id="{1C5E7D04-7F19-A2BA-0264-15416E7527B4}"/>
                    </a:ext>
                  </a:extLst>
                </p:cNvPr>
                <p:cNvSpPr/>
                <p:nvPr/>
              </p:nvSpPr>
              <p:spPr>
                <a:xfrm>
                  <a:off x="2848137" y="1609742"/>
                  <a:ext cx="5277805" cy="5277805"/>
                </a:xfrm>
                <a:prstGeom prst="circularArrow">
                  <a:avLst>
                    <a:gd name="adj1" fmla="val 3989"/>
                    <a:gd name="adj2" fmla="val 250255"/>
                    <a:gd name="adj3" fmla="val 6111259"/>
                    <a:gd name="adj4" fmla="val 4438486"/>
                    <a:gd name="adj5" fmla="val 465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3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3" name="Freeform: Shape 1162">
                  <a:extLst>
                    <a:ext uri="{FF2B5EF4-FFF2-40B4-BE49-F238E27FC236}">
                      <a16:creationId xmlns:a16="http://schemas.microsoft.com/office/drawing/2014/main" id="{1B897B62-1F25-D8AB-40A9-D5A9D06F9530}"/>
                    </a:ext>
                  </a:extLst>
                </p:cNvPr>
                <p:cNvSpPr/>
                <p:nvPr/>
              </p:nvSpPr>
              <p:spPr>
                <a:xfrm>
                  <a:off x="3741762" y="5796590"/>
                  <a:ext cx="1079748" cy="1079748"/>
                </a:xfrm>
                <a:custGeom>
                  <a:avLst/>
                  <a:gdLst>
                    <a:gd name="connsiteX0" fmla="*/ 0 w 1079748"/>
                    <a:gd name="connsiteY0" fmla="*/ 0 h 1079748"/>
                    <a:gd name="connsiteX1" fmla="*/ 1079748 w 1079748"/>
                    <a:gd name="connsiteY1" fmla="*/ 0 h 1079748"/>
                    <a:gd name="connsiteX2" fmla="*/ 1079748 w 1079748"/>
                    <a:gd name="connsiteY2" fmla="*/ 1079748 h 1079748"/>
                    <a:gd name="connsiteX3" fmla="*/ 0 w 1079748"/>
                    <a:gd name="connsiteY3" fmla="*/ 1079748 h 1079748"/>
                    <a:gd name="connsiteX4" fmla="*/ 0 w 1079748"/>
                    <a:gd name="connsiteY4" fmla="*/ 0 h 107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748" h="1079748">
                      <a:moveTo>
                        <a:pt x="0" y="0"/>
                      </a:moveTo>
                      <a:lnTo>
                        <a:pt x="1079748" y="0"/>
                      </a:lnTo>
                      <a:lnTo>
                        <a:pt x="1079748" y="1079748"/>
                      </a:lnTo>
                      <a:lnTo>
                        <a:pt x="0" y="1079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2550" tIns="82550" rIns="82550" bIns="82550" numCol="1" spcCol="1270" anchor="ctr" anchorCtr="0">
                  <a:noAutofit/>
                </a:bodyPr>
                <a:lstStyle/>
                <a:p>
                  <a:pPr marL="0" marR="0" lvl="0" indent="0" algn="ctr" defTabSz="2889394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o-RO" sz="65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endParaRPr kumimoji="0" lang="en-US" sz="6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4" name="Arrow: Circular 1163">
                  <a:extLst>
                    <a:ext uri="{FF2B5EF4-FFF2-40B4-BE49-F238E27FC236}">
                      <a16:creationId xmlns:a16="http://schemas.microsoft.com/office/drawing/2014/main" id="{2E34CF3E-0B40-041D-37FE-3348FC1A7F57}"/>
                    </a:ext>
                  </a:extLst>
                </p:cNvPr>
                <p:cNvSpPr/>
                <p:nvPr/>
              </p:nvSpPr>
              <p:spPr>
                <a:xfrm>
                  <a:off x="2848137" y="1609742"/>
                  <a:ext cx="5277805" cy="5277805"/>
                </a:xfrm>
                <a:prstGeom prst="circularArrow">
                  <a:avLst>
                    <a:gd name="adj1" fmla="val 3989"/>
                    <a:gd name="adj2" fmla="val 250255"/>
                    <a:gd name="adj3" fmla="val 9773314"/>
                    <a:gd name="adj4" fmla="val 8182841"/>
                    <a:gd name="adj5" fmla="val 465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3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5" name="Freeform: Shape 1164">
                  <a:extLst>
                    <a:ext uri="{FF2B5EF4-FFF2-40B4-BE49-F238E27FC236}">
                      <a16:creationId xmlns:a16="http://schemas.microsoft.com/office/drawing/2014/main" id="{F64443E4-B37C-45E4-BF25-C48DD08C2DC7}"/>
                    </a:ext>
                  </a:extLst>
                </p:cNvPr>
                <p:cNvSpPr/>
                <p:nvPr/>
              </p:nvSpPr>
              <p:spPr>
                <a:xfrm>
                  <a:off x="2536359" y="3708771"/>
                  <a:ext cx="1079748" cy="1079748"/>
                </a:xfrm>
                <a:custGeom>
                  <a:avLst/>
                  <a:gdLst>
                    <a:gd name="connsiteX0" fmla="*/ 0 w 1079748"/>
                    <a:gd name="connsiteY0" fmla="*/ 0 h 1079748"/>
                    <a:gd name="connsiteX1" fmla="*/ 1079748 w 1079748"/>
                    <a:gd name="connsiteY1" fmla="*/ 0 h 1079748"/>
                    <a:gd name="connsiteX2" fmla="*/ 1079748 w 1079748"/>
                    <a:gd name="connsiteY2" fmla="*/ 1079748 h 1079748"/>
                    <a:gd name="connsiteX3" fmla="*/ 0 w 1079748"/>
                    <a:gd name="connsiteY3" fmla="*/ 1079748 h 1079748"/>
                    <a:gd name="connsiteX4" fmla="*/ 0 w 1079748"/>
                    <a:gd name="connsiteY4" fmla="*/ 0 h 107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748" h="1079748">
                      <a:moveTo>
                        <a:pt x="0" y="0"/>
                      </a:moveTo>
                      <a:lnTo>
                        <a:pt x="1079748" y="0"/>
                      </a:lnTo>
                      <a:lnTo>
                        <a:pt x="1079748" y="1079748"/>
                      </a:lnTo>
                      <a:lnTo>
                        <a:pt x="0" y="1079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0010" tIns="80010" rIns="80010" bIns="80010" numCol="1" spcCol="1270" anchor="ctr" anchorCtr="0">
                  <a:noAutofit/>
                </a:bodyPr>
                <a:lstStyle/>
                <a:p>
                  <a:pPr marL="0" marR="0" lvl="0" indent="0" algn="ctr" defTabSz="280049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Euclid Circular A Light" panose="020B0304000000000000" pitchFamily="34" charset="0"/>
                    <a:ea typeface="Euclid Circular A Light" panose="020B0304000000000000" pitchFamily="34" charset="0"/>
                    <a:cs typeface="+mn-cs"/>
                  </a:endParaRPr>
                </a:p>
              </p:txBody>
            </p:sp>
            <p:sp>
              <p:nvSpPr>
                <p:cNvPr id="1166" name="Arrow: Circular 1165">
                  <a:extLst>
                    <a:ext uri="{FF2B5EF4-FFF2-40B4-BE49-F238E27FC236}">
                      <a16:creationId xmlns:a16="http://schemas.microsoft.com/office/drawing/2014/main" id="{7B655215-401F-72F5-389D-D967248F555A}"/>
                    </a:ext>
                  </a:extLst>
                </p:cNvPr>
                <p:cNvSpPr/>
                <p:nvPr/>
              </p:nvSpPr>
              <p:spPr>
                <a:xfrm>
                  <a:off x="2848137" y="1609742"/>
                  <a:ext cx="5277805" cy="5277805"/>
                </a:xfrm>
                <a:prstGeom prst="circularArrow">
                  <a:avLst>
                    <a:gd name="adj1" fmla="val 3989"/>
                    <a:gd name="adj2" fmla="val 250255"/>
                    <a:gd name="adj3" fmla="val 13166904"/>
                    <a:gd name="adj4" fmla="val 11576431"/>
                    <a:gd name="adj5" fmla="val 465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3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7" name="Freeform: Shape 1166">
                  <a:extLst>
                    <a:ext uri="{FF2B5EF4-FFF2-40B4-BE49-F238E27FC236}">
                      <a16:creationId xmlns:a16="http://schemas.microsoft.com/office/drawing/2014/main" id="{FB7BC690-73B8-7440-529C-35477415ADB2}"/>
                    </a:ext>
                  </a:extLst>
                </p:cNvPr>
                <p:cNvSpPr/>
                <p:nvPr/>
              </p:nvSpPr>
              <p:spPr>
                <a:xfrm>
                  <a:off x="3741762" y="1620951"/>
                  <a:ext cx="1079748" cy="1079748"/>
                </a:xfrm>
                <a:custGeom>
                  <a:avLst/>
                  <a:gdLst>
                    <a:gd name="connsiteX0" fmla="*/ 0 w 1079748"/>
                    <a:gd name="connsiteY0" fmla="*/ 0 h 1079748"/>
                    <a:gd name="connsiteX1" fmla="*/ 1079748 w 1079748"/>
                    <a:gd name="connsiteY1" fmla="*/ 0 h 1079748"/>
                    <a:gd name="connsiteX2" fmla="*/ 1079748 w 1079748"/>
                    <a:gd name="connsiteY2" fmla="*/ 1079748 h 1079748"/>
                    <a:gd name="connsiteX3" fmla="*/ 0 w 1079748"/>
                    <a:gd name="connsiteY3" fmla="*/ 1079748 h 1079748"/>
                    <a:gd name="connsiteX4" fmla="*/ 0 w 1079748"/>
                    <a:gd name="connsiteY4" fmla="*/ 0 h 1079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9748" h="1079748">
                      <a:moveTo>
                        <a:pt x="0" y="0"/>
                      </a:moveTo>
                      <a:lnTo>
                        <a:pt x="1079748" y="0"/>
                      </a:lnTo>
                      <a:lnTo>
                        <a:pt x="1079748" y="1079748"/>
                      </a:lnTo>
                      <a:lnTo>
                        <a:pt x="0" y="10797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0010" tIns="80010" rIns="80010" bIns="80010" numCol="1" spcCol="1270" anchor="ctr" anchorCtr="0">
                  <a:noAutofit/>
                </a:bodyPr>
                <a:lstStyle/>
                <a:p>
                  <a:pPr marL="0" marR="0" lvl="0" indent="0" algn="ctr" defTabSz="280049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Euclid Circular A Light" panose="020B0304000000000000" pitchFamily="34" charset="0"/>
                    <a:ea typeface="Euclid Circular A Light" panose="020B0304000000000000" pitchFamily="34" charset="0"/>
                    <a:cs typeface="+mn-cs"/>
                  </a:endParaRPr>
                </a:p>
              </p:txBody>
            </p:sp>
            <p:sp>
              <p:nvSpPr>
                <p:cNvPr id="1168" name="Arrow: Circular 1167">
                  <a:extLst>
                    <a:ext uri="{FF2B5EF4-FFF2-40B4-BE49-F238E27FC236}">
                      <a16:creationId xmlns:a16="http://schemas.microsoft.com/office/drawing/2014/main" id="{373CAFC0-B561-6AA3-54F1-B5FFB9A7605C}"/>
                    </a:ext>
                  </a:extLst>
                </p:cNvPr>
                <p:cNvSpPr/>
                <p:nvPr/>
              </p:nvSpPr>
              <p:spPr>
                <a:xfrm>
                  <a:off x="2848137" y="1672955"/>
                  <a:ext cx="5277805" cy="5277805"/>
                </a:xfrm>
                <a:prstGeom prst="circularArrow">
                  <a:avLst>
                    <a:gd name="adj1" fmla="val 3989"/>
                    <a:gd name="adj2" fmla="val 250255"/>
                    <a:gd name="adj3" fmla="val 16911259"/>
                    <a:gd name="adj4" fmla="val 15238486"/>
                    <a:gd name="adj5" fmla="val 4654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3">
                  <a:schemeClr val="accent4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marL="0" marR="0" lvl="0" indent="0" algn="l" defTabSz="91444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1" name="Picture 10" descr="A white people with a yellow coin and a black background&#10;&#10;Description automatically generated">
                <a:extLst>
                  <a:ext uri="{FF2B5EF4-FFF2-40B4-BE49-F238E27FC236}">
                    <a16:creationId xmlns:a16="http://schemas.microsoft.com/office/drawing/2014/main" id="{2C0592FA-1D77-7B10-91CB-33833BF7F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4742" y="4902044"/>
                <a:ext cx="1614621" cy="1117692"/>
              </a:xfrm>
              <a:prstGeom prst="rect">
                <a:avLst/>
              </a:prstGeom>
            </p:spPr>
          </p:pic>
          <p:pic>
            <p:nvPicPr>
              <p:cNvPr id="12" name="Graphic 11" descr="Dump truck outline">
                <a:extLst>
                  <a:ext uri="{FF2B5EF4-FFF2-40B4-BE49-F238E27FC236}">
                    <a16:creationId xmlns:a16="http://schemas.microsoft.com/office/drawing/2014/main" id="{88D06C44-F119-8DBB-0BDE-F2F800A13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9139002" y="7664799"/>
                <a:ext cx="1614621" cy="1614621"/>
              </a:xfrm>
              <a:prstGeom prst="rect">
                <a:avLst/>
              </a:prstGeom>
            </p:spPr>
          </p:pic>
          <p:pic>
            <p:nvPicPr>
              <p:cNvPr id="1026" name="Picture 2" descr="recycling center Icon - Free PNG &amp; SVG 5656305 - Noun Project">
                <a:extLst>
                  <a:ext uri="{FF2B5EF4-FFF2-40B4-BE49-F238E27FC236}">
                    <a16:creationId xmlns:a16="http://schemas.microsoft.com/office/drawing/2014/main" id="{E875D9DE-B1C3-3BC2-8611-7EABB6172F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527" y="5151202"/>
                <a:ext cx="1291013" cy="1291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1" name="TextBox 1100">
                <a:extLst>
                  <a:ext uri="{FF2B5EF4-FFF2-40B4-BE49-F238E27FC236}">
                    <a16:creationId xmlns:a16="http://schemas.microsoft.com/office/drawing/2014/main" id="{555DC9F0-F63A-03B1-FB1D-B9154994A6D9}"/>
                  </a:ext>
                </a:extLst>
              </p:cNvPr>
              <p:cNvSpPr txBox="1"/>
              <p:nvPr/>
            </p:nvSpPr>
            <p:spPr>
              <a:xfrm>
                <a:off x="5613595" y="3263539"/>
                <a:ext cx="2715496" cy="461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SemiBold" panose="020B0704000000000000" pitchFamily="34" charset="0"/>
                    <a:ea typeface="Euclid Circular A SemiBold" panose="020B0704000000000000" pitchFamily="34" charset="0"/>
                    <a:cs typeface="+mn-cs"/>
                  </a:rPr>
                  <a:t>PRODUCĂTOR</a:t>
                </a: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 SemiBold" panose="020B0704000000000000" pitchFamily="34" charset="0"/>
                  <a:ea typeface="Euclid Circular A SemiBold" panose="020B0704000000000000" pitchFamily="34" charset="0"/>
                  <a:cs typeface="+mn-cs"/>
                </a:endParaRPr>
              </a:p>
            </p:txBody>
          </p:sp>
          <p:pic>
            <p:nvPicPr>
              <p:cNvPr id="1102" name="Picture 4" descr="Distributor Icon - Free PNG &amp; SVG 1264429 - Noun Project">
                <a:extLst>
                  <a:ext uri="{FF2B5EF4-FFF2-40B4-BE49-F238E27FC236}">
                    <a16:creationId xmlns:a16="http://schemas.microsoft.com/office/drawing/2014/main" id="{8AF80860-6454-7CA1-0B56-F55F6BBB2F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4607" y="2150492"/>
                <a:ext cx="1081295" cy="1081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03" name="TextBox 1102">
                <a:extLst>
                  <a:ext uri="{FF2B5EF4-FFF2-40B4-BE49-F238E27FC236}">
                    <a16:creationId xmlns:a16="http://schemas.microsoft.com/office/drawing/2014/main" id="{9C48EE41-4491-534E-1116-6C16C56FB9C3}"/>
                  </a:ext>
                </a:extLst>
              </p:cNvPr>
              <p:cNvSpPr txBox="1"/>
              <p:nvPr/>
            </p:nvSpPr>
            <p:spPr>
              <a:xfrm>
                <a:off x="8609415" y="3215096"/>
                <a:ext cx="2715496" cy="461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SemiBold" panose="020B0704000000000000" pitchFamily="34" charset="0"/>
                    <a:ea typeface="Euclid Circular A SemiBold" panose="020B0704000000000000" pitchFamily="34" charset="0"/>
                    <a:cs typeface="+mn-cs"/>
                  </a:rPr>
                  <a:t>DISTRIBUITOR</a:t>
                </a: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 SemiBold" panose="020B0704000000000000" pitchFamily="34" charset="0"/>
                  <a:ea typeface="Euclid Circular A SemiBold" panose="020B0704000000000000" pitchFamily="34" charset="0"/>
                  <a:cs typeface="+mn-cs"/>
                </a:endParaRPr>
              </a:p>
            </p:txBody>
          </p:sp>
          <p:sp>
            <p:nvSpPr>
              <p:cNvPr id="1104" name="TextBox 1103">
                <a:extLst>
                  <a:ext uri="{FF2B5EF4-FFF2-40B4-BE49-F238E27FC236}">
                    <a16:creationId xmlns:a16="http://schemas.microsoft.com/office/drawing/2014/main" id="{1DE71CD2-4E2B-264A-89D3-3D0E86A18881}"/>
                  </a:ext>
                </a:extLst>
              </p:cNvPr>
              <p:cNvSpPr txBox="1"/>
              <p:nvPr/>
            </p:nvSpPr>
            <p:spPr>
              <a:xfrm>
                <a:off x="10808753" y="5967323"/>
                <a:ext cx="3454924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SemiBold" panose="020B0704000000000000" pitchFamily="34" charset="0"/>
                    <a:ea typeface="Euclid Circular A SemiBold" panose="020B0704000000000000" pitchFamily="34" charset="0"/>
                    <a:cs typeface="+mn-cs"/>
                  </a:rPr>
                  <a:t>COMERCIANT</a:t>
                </a:r>
              </a:p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SemiBold" panose="020B0704000000000000" pitchFamily="34" charset="0"/>
                    <a:ea typeface="Euclid Circular A SemiBold" panose="020B0704000000000000" pitchFamily="34" charset="0"/>
                    <a:cs typeface="+mn-cs"/>
                  </a:rPr>
                  <a:t>PUNCT DE RETURNARE</a:t>
                </a: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 SemiBold" panose="020B0704000000000000" pitchFamily="34" charset="0"/>
                  <a:ea typeface="Euclid Circular A SemiBold" panose="020B0704000000000000" pitchFamily="34" charset="0"/>
                  <a:cs typeface="+mn-cs"/>
                </a:endParaRPr>
              </a:p>
            </p:txBody>
          </p:sp>
          <p:sp>
            <p:nvSpPr>
              <p:cNvPr id="1106" name="TextBox 1105">
                <a:extLst>
                  <a:ext uri="{FF2B5EF4-FFF2-40B4-BE49-F238E27FC236}">
                    <a16:creationId xmlns:a16="http://schemas.microsoft.com/office/drawing/2014/main" id="{D85325C1-F0BC-7FC7-0CA8-2EC66446E45A}"/>
                  </a:ext>
                </a:extLst>
              </p:cNvPr>
              <p:cNvSpPr txBox="1"/>
              <p:nvPr/>
            </p:nvSpPr>
            <p:spPr>
              <a:xfrm>
                <a:off x="8967957" y="8996651"/>
                <a:ext cx="218929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SemiBold" panose="020B0704000000000000" pitchFamily="34" charset="0"/>
                    <a:ea typeface="Euclid Circular A SemiBold" panose="020B0704000000000000" pitchFamily="34" charset="0"/>
                    <a:cs typeface="+mn-cs"/>
                  </a:rPr>
                  <a:t>OPERATOR</a:t>
                </a:r>
              </a:p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SemiBold" panose="020B0704000000000000" pitchFamily="34" charset="0"/>
                    <a:ea typeface="Euclid Circular A SemiBold" panose="020B0704000000000000" pitchFamily="34" charset="0"/>
                    <a:cs typeface="+mn-cs"/>
                  </a:rPr>
                  <a:t>DE TRANSPORT</a:t>
                </a: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 SemiBold" panose="020B0704000000000000" pitchFamily="34" charset="0"/>
                  <a:ea typeface="Euclid Circular A SemiBold" panose="020B0704000000000000" pitchFamily="34" charset="0"/>
                  <a:cs typeface="+mn-cs"/>
                </a:endParaRPr>
              </a:p>
            </p:txBody>
          </p:sp>
          <p:sp>
            <p:nvSpPr>
              <p:cNvPr id="1107" name="TextBox 1106">
                <a:extLst>
                  <a:ext uri="{FF2B5EF4-FFF2-40B4-BE49-F238E27FC236}">
                    <a16:creationId xmlns:a16="http://schemas.microsoft.com/office/drawing/2014/main" id="{0C4E33D6-C0B0-368D-5276-C30D400EDC84}"/>
                  </a:ext>
                </a:extLst>
              </p:cNvPr>
              <p:cNvSpPr txBox="1"/>
              <p:nvPr/>
            </p:nvSpPr>
            <p:spPr>
              <a:xfrm>
                <a:off x="3700288" y="6447059"/>
                <a:ext cx="4733556" cy="461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SemiBold" panose="020B0704000000000000" pitchFamily="34" charset="0"/>
                    <a:ea typeface="Euclid Circular A SemiBold" panose="020B0704000000000000" pitchFamily="34" charset="0"/>
                    <a:cs typeface="+mn-cs"/>
                  </a:rPr>
                  <a:t>RECICLATOR</a:t>
                </a: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 SemiBold" panose="020B0704000000000000" pitchFamily="34" charset="0"/>
                  <a:ea typeface="Euclid Circular A SemiBold" panose="020B0704000000000000" pitchFamily="34" charset="0"/>
                  <a:cs typeface="+mn-cs"/>
                </a:endParaRPr>
              </a:p>
            </p:txBody>
          </p:sp>
          <p:pic>
            <p:nvPicPr>
              <p:cNvPr id="1112" name="Picture 1111" descr="A white figure with a yellow bottle on his hand&#10;&#10;Description automatically generated">
                <a:extLst>
                  <a:ext uri="{FF2B5EF4-FFF2-40B4-BE49-F238E27FC236}">
                    <a16:creationId xmlns:a16="http://schemas.microsoft.com/office/drawing/2014/main" id="{87643E76-6843-7BB8-1554-64F0B3144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94320" y="4525123"/>
                <a:ext cx="2218734" cy="1339277"/>
              </a:xfrm>
              <a:prstGeom prst="rect">
                <a:avLst/>
              </a:prstGeom>
            </p:spPr>
          </p:pic>
          <p:sp>
            <p:nvSpPr>
              <p:cNvPr id="1118" name="object 8">
                <a:extLst>
                  <a:ext uri="{FF2B5EF4-FFF2-40B4-BE49-F238E27FC236}">
                    <a16:creationId xmlns:a16="http://schemas.microsoft.com/office/drawing/2014/main" id="{A95A8953-161D-22C9-3E12-A4FB35D5772D}"/>
                  </a:ext>
                </a:extLst>
              </p:cNvPr>
              <p:cNvSpPr/>
              <p:nvPr/>
            </p:nvSpPr>
            <p:spPr>
              <a:xfrm>
                <a:off x="7698759" y="6191001"/>
                <a:ext cx="145363" cy="55141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15875">
                    <a:moveTo>
                      <a:pt x="20221" y="0"/>
                    </a:moveTo>
                    <a:lnTo>
                      <a:pt x="12860" y="1347"/>
                    </a:lnTo>
                    <a:lnTo>
                      <a:pt x="6835" y="4555"/>
                    </a:lnTo>
                    <a:lnTo>
                      <a:pt x="2448" y="9407"/>
                    </a:lnTo>
                    <a:lnTo>
                      <a:pt x="0" y="15685"/>
                    </a:lnTo>
                    <a:lnTo>
                      <a:pt x="41814" y="15685"/>
                    </a:lnTo>
                    <a:lnTo>
                      <a:pt x="38763" y="8886"/>
                    </a:lnTo>
                    <a:lnTo>
                      <a:pt x="33947" y="3862"/>
                    </a:lnTo>
                    <a:lnTo>
                      <a:pt x="27666" y="828"/>
                    </a:lnTo>
                    <a:lnTo>
                      <a:pt x="20221" y="0"/>
                    </a:lnTo>
                    <a:close/>
                  </a:path>
                </a:pathLst>
              </a:custGeom>
              <a:solidFill>
                <a:srgbClr val="FCFCFC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91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0" name="TextBox 1119">
                <a:extLst>
                  <a:ext uri="{FF2B5EF4-FFF2-40B4-BE49-F238E27FC236}">
                    <a16:creationId xmlns:a16="http://schemas.microsoft.com/office/drawing/2014/main" id="{E44CC806-E68C-AE03-8471-CE6D06BB1199}"/>
                  </a:ext>
                </a:extLst>
              </p:cNvPr>
              <p:cNvSpPr txBox="1"/>
              <p:nvPr/>
            </p:nvSpPr>
            <p:spPr>
              <a:xfrm>
                <a:off x="4019354" y="9010622"/>
                <a:ext cx="3393603" cy="784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SemiBold" panose="020B0704000000000000" pitchFamily="34" charset="0"/>
                    <a:ea typeface="Euclid Circular A SemiBold" panose="020B0704000000000000" pitchFamily="34" charset="0"/>
                    <a:cs typeface="+mn-cs"/>
                  </a:rPr>
                  <a:t>CENTRU DE SORTARE </a:t>
                </a:r>
              </a:p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SemiBold" panose="020B0704000000000000" pitchFamily="34" charset="0"/>
                    <a:ea typeface="Euclid Circular A SemiBold" panose="020B0704000000000000" pitchFamily="34" charset="0"/>
                    <a:cs typeface="+mn-cs"/>
                  </a:rPr>
                  <a:t>ȘI NUMĂRARE RETURO</a:t>
                </a: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 SemiBold" panose="020B0704000000000000" pitchFamily="34" charset="0"/>
                  <a:ea typeface="Euclid Circular A SemiBold" panose="020B0704000000000000" pitchFamily="34" charset="0"/>
                  <a:cs typeface="+mn-cs"/>
                </a:endParaRPr>
              </a:p>
            </p:txBody>
          </p:sp>
          <p:pic>
            <p:nvPicPr>
              <p:cNvPr id="1125" name="Picture 1124" descr="A white building with a chimney&#10;&#10;Description automatically generated">
                <a:extLst>
                  <a:ext uri="{FF2B5EF4-FFF2-40B4-BE49-F238E27FC236}">
                    <a16:creationId xmlns:a16="http://schemas.microsoft.com/office/drawing/2014/main" id="{600B190E-7665-89C5-AA0D-F769C4DD5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0487" y="7752405"/>
                <a:ext cx="1088559" cy="1098939"/>
              </a:xfrm>
              <a:prstGeom prst="rect">
                <a:avLst/>
              </a:prstGeom>
            </p:spPr>
          </p:pic>
          <p:sp>
            <p:nvSpPr>
              <p:cNvPr id="1127" name="TextBox 1126">
                <a:extLst>
                  <a:ext uri="{FF2B5EF4-FFF2-40B4-BE49-F238E27FC236}">
                    <a16:creationId xmlns:a16="http://schemas.microsoft.com/office/drawing/2014/main" id="{217E7E27-9BD6-21BE-5E3F-CBCE320D0F3F}"/>
                  </a:ext>
                </a:extLst>
              </p:cNvPr>
              <p:cNvSpPr txBox="1"/>
              <p:nvPr/>
            </p:nvSpPr>
            <p:spPr>
              <a:xfrm>
                <a:off x="13046795" y="6795718"/>
                <a:ext cx="4280662" cy="969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Light" panose="020B0304000000000000" pitchFamily="34" charset="0"/>
                    <a:ea typeface="Euclid Circular A Light" panose="020B0304000000000000" pitchFamily="34" charset="0"/>
                    <a:cs typeface="+mn-cs"/>
                  </a:rPr>
                  <a:t>RetuRO plătește tariful de gestionare comercianților pentru ambalajele colectate de la consumatori.</a:t>
                </a:r>
              </a:p>
            </p:txBody>
          </p:sp>
          <p:sp>
            <p:nvSpPr>
              <p:cNvPr id="1130" name="TextBox 1129">
                <a:extLst>
                  <a:ext uri="{FF2B5EF4-FFF2-40B4-BE49-F238E27FC236}">
                    <a16:creationId xmlns:a16="http://schemas.microsoft.com/office/drawing/2014/main" id="{B6117C5A-D1C0-4BC3-E9AF-E8AA1978ADB7}"/>
                  </a:ext>
                </a:extLst>
              </p:cNvPr>
              <p:cNvSpPr txBox="1"/>
              <p:nvPr/>
            </p:nvSpPr>
            <p:spPr>
              <a:xfrm>
                <a:off x="11823153" y="8107706"/>
                <a:ext cx="4141383" cy="969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Light" panose="020B0304000000000000" pitchFamily="34" charset="0"/>
                    <a:ea typeface="Euclid Circular A Light" panose="020B0304000000000000" pitchFamily="34" charset="0"/>
                    <a:cs typeface="+mn-cs"/>
                  </a:rPr>
                  <a:t>RetuRO plătește tariful de transport pentru fiecare unitate ridicată de la punctul de colectare.</a:t>
                </a:r>
              </a:p>
            </p:txBody>
          </p:sp>
          <p:sp>
            <p:nvSpPr>
              <p:cNvPr id="1131" name="TextBox 1130">
                <a:extLst>
                  <a:ext uri="{FF2B5EF4-FFF2-40B4-BE49-F238E27FC236}">
                    <a16:creationId xmlns:a16="http://schemas.microsoft.com/office/drawing/2014/main" id="{74B917DC-9FF7-59B5-E11D-526346DBF81C}"/>
                  </a:ext>
                </a:extLst>
              </p:cNvPr>
              <p:cNvSpPr txBox="1"/>
              <p:nvPr/>
            </p:nvSpPr>
            <p:spPr>
              <a:xfrm>
                <a:off x="1476469" y="7068002"/>
                <a:ext cx="2700886" cy="969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Light" panose="020B0304000000000000" pitchFamily="34" charset="0"/>
                    <a:ea typeface="Euclid Circular A Light" panose="020B0304000000000000" pitchFamily="34" charset="0"/>
                    <a:cs typeface="+mn-cs"/>
                  </a:rPr>
                  <a:t>Reciclatorul  plătește pentru materialul de reciclat.</a:t>
                </a:r>
              </a:p>
            </p:txBody>
          </p:sp>
          <p:sp>
            <p:nvSpPr>
              <p:cNvPr id="1132" name="TextBox 1131">
                <a:extLst>
                  <a:ext uri="{FF2B5EF4-FFF2-40B4-BE49-F238E27FC236}">
                    <a16:creationId xmlns:a16="http://schemas.microsoft.com/office/drawing/2014/main" id="{E67F2D24-E71B-AEDE-B8AE-DB00E1DB4CA1}"/>
                  </a:ext>
                </a:extLst>
              </p:cNvPr>
              <p:cNvSpPr txBox="1"/>
              <p:nvPr/>
            </p:nvSpPr>
            <p:spPr>
              <a:xfrm>
                <a:off x="186218" y="3265850"/>
                <a:ext cx="4553614" cy="969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uclid Circular A Light" panose="020B0304000000000000" pitchFamily="34" charset="0"/>
                    <a:ea typeface="Euclid Circular A Light" panose="020B0304000000000000" pitchFamily="34" charset="0"/>
                    <a:cs typeface="+mn-cs"/>
                  </a:rPr>
                  <a:t>Producătorii de băuturi plătesc tariful de administrare pentru a acoperi costurile operaționale ale sistemului.</a:t>
                </a:r>
              </a:p>
            </p:txBody>
          </p:sp>
          <p:sp>
            <p:nvSpPr>
              <p:cNvPr id="1182" name="Speech Bubble: Rectangle 1181">
                <a:extLst>
                  <a:ext uri="{FF2B5EF4-FFF2-40B4-BE49-F238E27FC236}">
                    <a16:creationId xmlns:a16="http://schemas.microsoft.com/office/drawing/2014/main" id="{AAA908D6-EDA8-88F8-7AA5-89B6D1B1C49D}"/>
                  </a:ext>
                </a:extLst>
              </p:cNvPr>
              <p:cNvSpPr/>
              <p:nvPr/>
            </p:nvSpPr>
            <p:spPr>
              <a:xfrm>
                <a:off x="12953838" y="6741024"/>
                <a:ext cx="4502129" cy="960768"/>
              </a:xfrm>
              <a:prstGeom prst="wedgeRectCallout">
                <a:avLst>
                  <a:gd name="adj1" fmla="val -72184"/>
                  <a:gd name="adj2" fmla="val -36535"/>
                </a:avLst>
              </a:prstGeom>
              <a:noFill/>
              <a:ln w="38100">
                <a:solidFill>
                  <a:srgbClr val="FFC000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3" name="Speech Bubble: Rectangle 1182">
                <a:extLst>
                  <a:ext uri="{FF2B5EF4-FFF2-40B4-BE49-F238E27FC236}">
                    <a16:creationId xmlns:a16="http://schemas.microsoft.com/office/drawing/2014/main" id="{08745D47-2963-B728-CAD0-B6BF444BA1E7}"/>
                  </a:ext>
                </a:extLst>
              </p:cNvPr>
              <p:cNvSpPr/>
              <p:nvPr/>
            </p:nvSpPr>
            <p:spPr>
              <a:xfrm>
                <a:off x="11829560" y="8077478"/>
                <a:ext cx="4143233" cy="964004"/>
              </a:xfrm>
              <a:prstGeom prst="wedgeRectCallout">
                <a:avLst>
                  <a:gd name="adj1" fmla="val -58005"/>
                  <a:gd name="adj2" fmla="val 57309"/>
                </a:avLst>
              </a:prstGeom>
              <a:noFill/>
              <a:ln w="38100">
                <a:solidFill>
                  <a:srgbClr val="FFC000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4" name="Speech Bubble: Rectangle 1183">
                <a:extLst>
                  <a:ext uri="{FF2B5EF4-FFF2-40B4-BE49-F238E27FC236}">
                    <a16:creationId xmlns:a16="http://schemas.microsoft.com/office/drawing/2014/main" id="{4410227B-DE65-1A30-20C0-24D642238AE3}"/>
                  </a:ext>
                </a:extLst>
              </p:cNvPr>
              <p:cNvSpPr/>
              <p:nvPr/>
            </p:nvSpPr>
            <p:spPr>
              <a:xfrm>
                <a:off x="1422607" y="7021985"/>
                <a:ext cx="2876717" cy="1043826"/>
              </a:xfrm>
              <a:prstGeom prst="wedgeRectCallout">
                <a:avLst>
                  <a:gd name="adj1" fmla="val 60926"/>
                  <a:gd name="adj2" fmla="val -57568"/>
                </a:avLst>
              </a:prstGeom>
              <a:noFill/>
              <a:ln w="38100">
                <a:solidFill>
                  <a:srgbClr val="FFC000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Google Shape;285;p29">
                <a:extLst>
                  <a:ext uri="{FF2B5EF4-FFF2-40B4-BE49-F238E27FC236}">
                    <a16:creationId xmlns:a16="http://schemas.microsoft.com/office/drawing/2014/main" id="{249C7035-E22F-7140-D0C3-E8C4B5959136}"/>
                  </a:ext>
                </a:extLst>
              </p:cNvPr>
              <p:cNvSpPr/>
              <p:nvPr/>
            </p:nvSpPr>
            <p:spPr>
              <a:xfrm>
                <a:off x="7986051" y="2275889"/>
                <a:ext cx="317173" cy="3171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+mn-cs"/>
                    <a:sym typeface="Arial"/>
                  </a:rPr>
                  <a:t>1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  <a:sym typeface="Arial"/>
                </a:endParaRPr>
              </a:p>
            </p:txBody>
          </p:sp>
          <p:sp>
            <p:nvSpPr>
              <p:cNvPr id="3" name="Google Shape;286;p29">
                <a:extLst>
                  <a:ext uri="{FF2B5EF4-FFF2-40B4-BE49-F238E27FC236}">
                    <a16:creationId xmlns:a16="http://schemas.microsoft.com/office/drawing/2014/main" id="{2A3EA1AE-9FE6-971F-CF66-A6E7F0315B63}"/>
                  </a:ext>
                </a:extLst>
              </p:cNvPr>
              <p:cNvSpPr/>
              <p:nvPr/>
            </p:nvSpPr>
            <p:spPr>
              <a:xfrm>
                <a:off x="6115352" y="3778359"/>
                <a:ext cx="317173" cy="3171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+mn-cs"/>
                    <a:sym typeface="Arial"/>
                  </a:rPr>
                  <a:t>2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  <a:sym typeface="Arial"/>
                </a:endParaRPr>
              </a:p>
            </p:txBody>
          </p:sp>
          <p:sp>
            <p:nvSpPr>
              <p:cNvPr id="5" name="Google Shape;287;p29">
                <a:extLst>
                  <a:ext uri="{FF2B5EF4-FFF2-40B4-BE49-F238E27FC236}">
                    <a16:creationId xmlns:a16="http://schemas.microsoft.com/office/drawing/2014/main" id="{07FF55EA-F9F5-DDA5-F55E-3BA24816F9C7}"/>
                  </a:ext>
                </a:extLst>
              </p:cNvPr>
              <p:cNvSpPr/>
              <p:nvPr/>
            </p:nvSpPr>
            <p:spPr>
              <a:xfrm>
                <a:off x="11243216" y="3933800"/>
                <a:ext cx="317173" cy="3171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3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+mn-cs"/>
                    <a:sym typeface="Arial"/>
                  </a:rPr>
                  <a:t>3</a:t>
                </a:r>
                <a:endParaRPr kumimoji="0" sz="9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  <a:sym typeface="Arial"/>
                </a:endParaRPr>
              </a:p>
            </p:txBody>
          </p:sp>
          <p:sp>
            <p:nvSpPr>
              <p:cNvPr id="6" name="Google Shape;288;p29">
                <a:extLst>
                  <a:ext uri="{FF2B5EF4-FFF2-40B4-BE49-F238E27FC236}">
                    <a16:creationId xmlns:a16="http://schemas.microsoft.com/office/drawing/2014/main" id="{448D5086-6DC2-DE4F-B5D8-C79AF5C3264F}"/>
                  </a:ext>
                </a:extLst>
              </p:cNvPr>
              <p:cNvSpPr/>
              <p:nvPr/>
            </p:nvSpPr>
            <p:spPr>
              <a:xfrm>
                <a:off x="14612585" y="5107054"/>
                <a:ext cx="317173" cy="3171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+mn-cs"/>
                    <a:sym typeface="Arial"/>
                  </a:rPr>
                  <a:t>4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  <a:sym typeface="Arial"/>
                </a:endParaRPr>
              </a:p>
            </p:txBody>
          </p:sp>
          <p:sp>
            <p:nvSpPr>
              <p:cNvPr id="7" name="Google Shape;289;p29">
                <a:extLst>
                  <a:ext uri="{FF2B5EF4-FFF2-40B4-BE49-F238E27FC236}">
                    <a16:creationId xmlns:a16="http://schemas.microsoft.com/office/drawing/2014/main" id="{115AEF28-ACBC-FA62-4A1E-99C437161CF1}"/>
                  </a:ext>
                </a:extLst>
              </p:cNvPr>
              <p:cNvSpPr/>
              <p:nvPr/>
            </p:nvSpPr>
            <p:spPr>
              <a:xfrm>
                <a:off x="14651132" y="5959449"/>
                <a:ext cx="317173" cy="3171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+mn-cs"/>
                    <a:sym typeface="Arial"/>
                  </a:rPr>
                  <a:t>5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  <a:sym typeface="Arial"/>
                </a:endParaRPr>
              </a:p>
            </p:txBody>
          </p:sp>
          <p:sp>
            <p:nvSpPr>
              <p:cNvPr id="8" name="Google Shape;290;p29">
                <a:extLst>
                  <a:ext uri="{FF2B5EF4-FFF2-40B4-BE49-F238E27FC236}">
                    <a16:creationId xmlns:a16="http://schemas.microsoft.com/office/drawing/2014/main" id="{A8A24F47-DDA5-7FB4-5B9A-9C035D6788DF}"/>
                  </a:ext>
                </a:extLst>
              </p:cNvPr>
              <p:cNvSpPr/>
              <p:nvPr/>
            </p:nvSpPr>
            <p:spPr>
              <a:xfrm>
                <a:off x="10167388" y="7623207"/>
                <a:ext cx="317173" cy="317173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0950" tIns="30467" rIns="60950" bIns="30467" anchor="ctr" anchorCtr="0">
                <a:noAutofit/>
              </a:bodyPr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+mn-cs"/>
                    <a:sym typeface="Arial"/>
                  </a:rPr>
                  <a:t>6</a:t>
                </a:r>
                <a:endParaRPr kumimoji="0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22FC2B-D0D5-1F14-FD89-328A8FD0A097}"/>
              </a:ext>
            </a:extLst>
          </p:cNvPr>
          <p:cNvGrpSpPr/>
          <p:nvPr/>
        </p:nvGrpSpPr>
        <p:grpSpPr>
          <a:xfrm>
            <a:off x="9550803" y="6192022"/>
            <a:ext cx="3558321" cy="608916"/>
            <a:chOff x="14492477" y="8321467"/>
            <a:chExt cx="5337481" cy="91337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8E9B8EC-190A-B2B9-9580-F212161C688E}"/>
                </a:ext>
              </a:extLst>
            </p:cNvPr>
            <p:cNvGrpSpPr/>
            <p:nvPr/>
          </p:nvGrpSpPr>
          <p:grpSpPr>
            <a:xfrm>
              <a:off x="15474555" y="8328411"/>
              <a:ext cx="4355403" cy="906429"/>
              <a:chOff x="9443920" y="509361"/>
              <a:chExt cx="2903602" cy="604286"/>
            </a:xfrm>
          </p:grpSpPr>
          <p:sp>
            <p:nvSpPr>
              <p:cNvPr id="16" name="object 48">
                <a:extLst>
                  <a:ext uri="{FF2B5EF4-FFF2-40B4-BE49-F238E27FC236}">
                    <a16:creationId xmlns:a16="http://schemas.microsoft.com/office/drawing/2014/main" id="{3DE14FB3-22AF-AF19-A9E5-D6F5CA5AAEB8}"/>
                  </a:ext>
                </a:extLst>
              </p:cNvPr>
              <p:cNvSpPr txBox="1"/>
              <p:nvPr/>
            </p:nvSpPr>
            <p:spPr>
              <a:xfrm>
                <a:off x="9443920" y="750020"/>
                <a:ext cx="2903602" cy="135293"/>
              </a:xfrm>
              <a:prstGeom prst="rect">
                <a:avLst/>
              </a:prstGeom>
            </p:spPr>
            <p:txBody>
              <a:bodyPr vert="horz" wrap="square" lIns="0" tIns="12065" rIns="0" bIns="0" rtlCol="0" anchor="t">
                <a:spAutoFit/>
              </a:bodyPr>
              <a:lstStyle/>
              <a:p>
                <a:pPr marL="12701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Arial" panose="020B0604020202020204" pitchFamily="34" charset="0"/>
                  </a:rPr>
                  <a:t>Bani</a:t>
                </a:r>
                <a:r>
                  <a:rPr kumimoji="0" sz="800" b="0" i="0" u="none" strike="noStrike" kern="1200" cap="none" spc="-6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sz="800" b="0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Arial" panose="020B0604020202020204" pitchFamily="34" charset="0"/>
                  </a:rPr>
                  <a:t>(</a:t>
                </a:r>
                <a:r>
                  <a:rPr kumimoji="0" lang="ro-RO" sz="800" b="0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Arial" panose="020B0604020202020204" pitchFamily="34" charset="0"/>
                  </a:rPr>
                  <a:t>alte compensații</a:t>
                </a:r>
                <a:r>
                  <a:rPr kumimoji="0" sz="800" b="0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Arial" panose="020B0604020202020204" pitchFamily="34" charset="0"/>
                  </a:rPr>
                  <a:t>)</a:t>
                </a:r>
                <a:endParaRPr kumimoji="0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object 49">
                <a:extLst>
                  <a:ext uri="{FF2B5EF4-FFF2-40B4-BE49-F238E27FC236}">
                    <a16:creationId xmlns:a16="http://schemas.microsoft.com/office/drawing/2014/main" id="{0DB23E9D-D2BC-EFBC-8285-37D94B42D85D}"/>
                  </a:ext>
                </a:extLst>
              </p:cNvPr>
              <p:cNvSpPr txBox="1"/>
              <p:nvPr/>
            </p:nvSpPr>
            <p:spPr>
              <a:xfrm>
                <a:off x="9444821" y="978354"/>
                <a:ext cx="2140353" cy="135293"/>
              </a:xfrm>
              <a:prstGeom prst="rect">
                <a:avLst/>
              </a:prstGeom>
            </p:spPr>
            <p:txBody>
              <a:bodyPr vert="horz" wrap="square" lIns="0" tIns="12065" rIns="0" bIns="0" rtlCol="0" anchor="t">
                <a:spAutoFit/>
              </a:bodyPr>
              <a:lstStyle/>
              <a:p>
                <a:pPr marL="12701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Arial" panose="020B0604020202020204" pitchFamily="34" charset="0"/>
                  </a:rPr>
                  <a:t>Date/ informatii</a:t>
                </a:r>
                <a:endParaRPr kumimoji="0" lang="en-US" sz="800" b="0" i="0" u="none" strike="noStrike" kern="120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Euclid Circular A" panose="020B0504000000000000" pitchFamily="34" charset="0"/>
                  <a:ea typeface="Euclid Circular A" panose="020B0504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object 51">
                <a:extLst>
                  <a:ext uri="{FF2B5EF4-FFF2-40B4-BE49-F238E27FC236}">
                    <a16:creationId xmlns:a16="http://schemas.microsoft.com/office/drawing/2014/main" id="{039A7C42-47BF-275B-EAD3-83A5B6153D11}"/>
                  </a:ext>
                </a:extLst>
              </p:cNvPr>
              <p:cNvSpPr txBox="1"/>
              <p:nvPr/>
            </p:nvSpPr>
            <p:spPr>
              <a:xfrm>
                <a:off x="9443920" y="509361"/>
                <a:ext cx="2431797" cy="13529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1" marR="0" lvl="0" indent="0" algn="l" defTabSz="914446" rtl="0" eaLnBrk="1" fontAlgn="auto" latinLnBrk="0" hangingPunct="1">
                  <a:lnSpc>
                    <a:spcPct val="100000"/>
                  </a:lnSpc>
                  <a:spcBef>
                    <a:spcPts val="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o-RO" sz="800" b="0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Arial" panose="020B0604020202020204" pitchFamily="34" charset="0"/>
                  </a:rPr>
                  <a:t>Bani</a:t>
                </a:r>
                <a:r>
                  <a:rPr kumimoji="0" sz="800" b="0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Arial" panose="020B0604020202020204" pitchFamily="34" charset="0"/>
                  </a:rPr>
                  <a:t> (</a:t>
                </a:r>
                <a:r>
                  <a:rPr kumimoji="0" lang="ro-RO" sz="800" b="0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Arial" panose="020B0604020202020204" pitchFamily="34" charset="0"/>
                  </a:rPr>
                  <a:t>garanție</a:t>
                </a:r>
                <a:r>
                  <a:rPr kumimoji="0" sz="800" b="0" i="0" u="none" strike="noStrike" kern="1200" cap="none" spc="-1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Euclid Circular A" panose="020B0504000000000000" pitchFamily="34" charset="0"/>
                    <a:ea typeface="Euclid Circular A" panose="020B0504000000000000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19" name="object 53">
              <a:extLst>
                <a:ext uri="{FF2B5EF4-FFF2-40B4-BE49-F238E27FC236}">
                  <a16:creationId xmlns:a16="http://schemas.microsoft.com/office/drawing/2014/main" id="{9D4B1743-0A9E-1D11-A07E-D149F5AE00BA}"/>
                </a:ext>
              </a:extLst>
            </p:cNvPr>
            <p:cNvSpPr/>
            <p:nvPr/>
          </p:nvSpPr>
          <p:spPr>
            <a:xfrm>
              <a:off x="14515484" y="8321467"/>
              <a:ext cx="824865" cy="257175"/>
            </a:xfrm>
            <a:custGeom>
              <a:avLst/>
              <a:gdLst/>
              <a:ahLst/>
              <a:cxnLst/>
              <a:rect l="l" t="t" r="r" b="b"/>
              <a:pathLst>
                <a:path w="549909" h="171450">
                  <a:moveTo>
                    <a:pt x="491979" y="85661"/>
                  </a:moveTo>
                  <a:lnTo>
                    <a:pt x="432180" y="137985"/>
                  </a:lnTo>
                  <a:lnTo>
                    <a:pt x="427599" y="144014"/>
                  </a:lnTo>
                  <a:lnTo>
                    <a:pt x="425719" y="151066"/>
                  </a:lnTo>
                  <a:lnTo>
                    <a:pt x="426626" y="158309"/>
                  </a:lnTo>
                  <a:lnTo>
                    <a:pt x="430402" y="164909"/>
                  </a:lnTo>
                  <a:lnTo>
                    <a:pt x="436375" y="169473"/>
                  </a:lnTo>
                  <a:lnTo>
                    <a:pt x="443420" y="171323"/>
                  </a:lnTo>
                  <a:lnTo>
                    <a:pt x="450655" y="170410"/>
                  </a:lnTo>
                  <a:lnTo>
                    <a:pt x="457200" y="166687"/>
                  </a:lnTo>
                  <a:lnTo>
                    <a:pt x="528015" y="104711"/>
                  </a:lnTo>
                  <a:lnTo>
                    <a:pt x="520953" y="104711"/>
                  </a:lnTo>
                  <a:lnTo>
                    <a:pt x="520953" y="100012"/>
                  </a:lnTo>
                  <a:lnTo>
                    <a:pt x="508380" y="100012"/>
                  </a:lnTo>
                  <a:lnTo>
                    <a:pt x="491979" y="85661"/>
                  </a:lnTo>
                  <a:close/>
                </a:path>
                <a:path w="549909" h="171450">
                  <a:moveTo>
                    <a:pt x="470208" y="66611"/>
                  </a:moveTo>
                  <a:lnTo>
                    <a:pt x="0" y="66611"/>
                  </a:lnTo>
                  <a:lnTo>
                    <a:pt x="0" y="104711"/>
                  </a:lnTo>
                  <a:lnTo>
                    <a:pt x="470208" y="104711"/>
                  </a:lnTo>
                  <a:lnTo>
                    <a:pt x="491979" y="85661"/>
                  </a:lnTo>
                  <a:lnTo>
                    <a:pt x="470208" y="66611"/>
                  </a:lnTo>
                  <a:close/>
                </a:path>
                <a:path w="549909" h="171450">
                  <a:moveTo>
                    <a:pt x="528015" y="66611"/>
                  </a:moveTo>
                  <a:lnTo>
                    <a:pt x="520953" y="66611"/>
                  </a:lnTo>
                  <a:lnTo>
                    <a:pt x="520953" y="104711"/>
                  </a:lnTo>
                  <a:lnTo>
                    <a:pt x="528015" y="104711"/>
                  </a:lnTo>
                  <a:lnTo>
                    <a:pt x="549783" y="85661"/>
                  </a:lnTo>
                  <a:lnTo>
                    <a:pt x="528015" y="66611"/>
                  </a:lnTo>
                  <a:close/>
                </a:path>
                <a:path w="549909" h="171450">
                  <a:moveTo>
                    <a:pt x="508380" y="71310"/>
                  </a:moveTo>
                  <a:lnTo>
                    <a:pt x="491979" y="85661"/>
                  </a:lnTo>
                  <a:lnTo>
                    <a:pt x="508380" y="100012"/>
                  </a:lnTo>
                  <a:lnTo>
                    <a:pt x="508380" y="71310"/>
                  </a:lnTo>
                  <a:close/>
                </a:path>
                <a:path w="549909" h="171450">
                  <a:moveTo>
                    <a:pt x="520953" y="71310"/>
                  </a:moveTo>
                  <a:lnTo>
                    <a:pt x="508380" y="71310"/>
                  </a:lnTo>
                  <a:lnTo>
                    <a:pt x="508380" y="100012"/>
                  </a:lnTo>
                  <a:lnTo>
                    <a:pt x="520953" y="100012"/>
                  </a:lnTo>
                  <a:lnTo>
                    <a:pt x="520953" y="71310"/>
                  </a:lnTo>
                  <a:close/>
                </a:path>
                <a:path w="549909" h="171450">
                  <a:moveTo>
                    <a:pt x="443420" y="0"/>
                  </a:moveTo>
                  <a:lnTo>
                    <a:pt x="436375" y="1849"/>
                  </a:lnTo>
                  <a:lnTo>
                    <a:pt x="430402" y="6413"/>
                  </a:lnTo>
                  <a:lnTo>
                    <a:pt x="426626" y="13013"/>
                  </a:lnTo>
                  <a:lnTo>
                    <a:pt x="425719" y="20256"/>
                  </a:lnTo>
                  <a:lnTo>
                    <a:pt x="427599" y="27308"/>
                  </a:lnTo>
                  <a:lnTo>
                    <a:pt x="432180" y="33337"/>
                  </a:lnTo>
                  <a:lnTo>
                    <a:pt x="491979" y="85661"/>
                  </a:lnTo>
                  <a:lnTo>
                    <a:pt x="508380" y="71310"/>
                  </a:lnTo>
                  <a:lnTo>
                    <a:pt x="520953" y="71310"/>
                  </a:lnTo>
                  <a:lnTo>
                    <a:pt x="520953" y="66611"/>
                  </a:lnTo>
                  <a:lnTo>
                    <a:pt x="528015" y="66611"/>
                  </a:lnTo>
                  <a:lnTo>
                    <a:pt x="457200" y="4635"/>
                  </a:lnTo>
                  <a:lnTo>
                    <a:pt x="450655" y="912"/>
                  </a:lnTo>
                  <a:lnTo>
                    <a:pt x="443420" y="0"/>
                  </a:lnTo>
                  <a:close/>
                </a:path>
              </a:pathLst>
            </a:custGeom>
            <a:solidFill>
              <a:srgbClr val="81D0F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bject 63">
              <a:extLst>
                <a:ext uri="{FF2B5EF4-FFF2-40B4-BE49-F238E27FC236}">
                  <a16:creationId xmlns:a16="http://schemas.microsoft.com/office/drawing/2014/main" id="{42304943-AFDC-45F5-296A-E06055058D1C}"/>
                </a:ext>
              </a:extLst>
            </p:cNvPr>
            <p:cNvSpPr/>
            <p:nvPr/>
          </p:nvSpPr>
          <p:spPr>
            <a:xfrm>
              <a:off x="14515484" y="8689312"/>
              <a:ext cx="824865" cy="257175"/>
            </a:xfrm>
            <a:custGeom>
              <a:avLst/>
              <a:gdLst/>
              <a:ahLst/>
              <a:cxnLst/>
              <a:rect l="l" t="t" r="r" b="b"/>
              <a:pathLst>
                <a:path w="549909" h="171450">
                  <a:moveTo>
                    <a:pt x="491979" y="85661"/>
                  </a:moveTo>
                  <a:lnTo>
                    <a:pt x="432180" y="137985"/>
                  </a:lnTo>
                  <a:lnTo>
                    <a:pt x="427599" y="144014"/>
                  </a:lnTo>
                  <a:lnTo>
                    <a:pt x="425719" y="151066"/>
                  </a:lnTo>
                  <a:lnTo>
                    <a:pt x="426626" y="158309"/>
                  </a:lnTo>
                  <a:lnTo>
                    <a:pt x="430402" y="164909"/>
                  </a:lnTo>
                  <a:lnTo>
                    <a:pt x="436375" y="169473"/>
                  </a:lnTo>
                  <a:lnTo>
                    <a:pt x="443420" y="171323"/>
                  </a:lnTo>
                  <a:lnTo>
                    <a:pt x="450655" y="170410"/>
                  </a:lnTo>
                  <a:lnTo>
                    <a:pt x="457200" y="166687"/>
                  </a:lnTo>
                  <a:lnTo>
                    <a:pt x="528015" y="104711"/>
                  </a:lnTo>
                  <a:lnTo>
                    <a:pt x="520953" y="104711"/>
                  </a:lnTo>
                  <a:lnTo>
                    <a:pt x="520953" y="100012"/>
                  </a:lnTo>
                  <a:lnTo>
                    <a:pt x="508380" y="100012"/>
                  </a:lnTo>
                  <a:lnTo>
                    <a:pt x="491979" y="85661"/>
                  </a:lnTo>
                  <a:close/>
                </a:path>
                <a:path w="549909" h="171450">
                  <a:moveTo>
                    <a:pt x="470208" y="66611"/>
                  </a:moveTo>
                  <a:lnTo>
                    <a:pt x="0" y="66611"/>
                  </a:lnTo>
                  <a:lnTo>
                    <a:pt x="0" y="104711"/>
                  </a:lnTo>
                  <a:lnTo>
                    <a:pt x="470208" y="104711"/>
                  </a:lnTo>
                  <a:lnTo>
                    <a:pt x="491979" y="85661"/>
                  </a:lnTo>
                  <a:lnTo>
                    <a:pt x="470208" y="66611"/>
                  </a:lnTo>
                  <a:close/>
                </a:path>
                <a:path w="549909" h="171450">
                  <a:moveTo>
                    <a:pt x="528015" y="66611"/>
                  </a:moveTo>
                  <a:lnTo>
                    <a:pt x="520953" y="66611"/>
                  </a:lnTo>
                  <a:lnTo>
                    <a:pt x="520953" y="104711"/>
                  </a:lnTo>
                  <a:lnTo>
                    <a:pt x="528015" y="104711"/>
                  </a:lnTo>
                  <a:lnTo>
                    <a:pt x="549783" y="85661"/>
                  </a:lnTo>
                  <a:lnTo>
                    <a:pt x="528015" y="66611"/>
                  </a:lnTo>
                  <a:close/>
                </a:path>
                <a:path w="549909" h="171450">
                  <a:moveTo>
                    <a:pt x="508380" y="71310"/>
                  </a:moveTo>
                  <a:lnTo>
                    <a:pt x="491979" y="85661"/>
                  </a:lnTo>
                  <a:lnTo>
                    <a:pt x="508380" y="100012"/>
                  </a:lnTo>
                  <a:lnTo>
                    <a:pt x="508380" y="71310"/>
                  </a:lnTo>
                  <a:close/>
                </a:path>
                <a:path w="549909" h="171450">
                  <a:moveTo>
                    <a:pt x="520953" y="71310"/>
                  </a:moveTo>
                  <a:lnTo>
                    <a:pt x="508380" y="71310"/>
                  </a:lnTo>
                  <a:lnTo>
                    <a:pt x="508380" y="100012"/>
                  </a:lnTo>
                  <a:lnTo>
                    <a:pt x="520953" y="100012"/>
                  </a:lnTo>
                  <a:lnTo>
                    <a:pt x="520953" y="71310"/>
                  </a:lnTo>
                  <a:close/>
                </a:path>
                <a:path w="549909" h="171450">
                  <a:moveTo>
                    <a:pt x="443420" y="0"/>
                  </a:moveTo>
                  <a:lnTo>
                    <a:pt x="436375" y="1849"/>
                  </a:lnTo>
                  <a:lnTo>
                    <a:pt x="430402" y="6413"/>
                  </a:lnTo>
                  <a:lnTo>
                    <a:pt x="426626" y="13013"/>
                  </a:lnTo>
                  <a:lnTo>
                    <a:pt x="425719" y="20256"/>
                  </a:lnTo>
                  <a:lnTo>
                    <a:pt x="427599" y="27308"/>
                  </a:lnTo>
                  <a:lnTo>
                    <a:pt x="432180" y="33337"/>
                  </a:lnTo>
                  <a:lnTo>
                    <a:pt x="491979" y="85661"/>
                  </a:lnTo>
                  <a:lnTo>
                    <a:pt x="508380" y="71310"/>
                  </a:lnTo>
                  <a:lnTo>
                    <a:pt x="520953" y="71310"/>
                  </a:lnTo>
                  <a:lnTo>
                    <a:pt x="520953" y="66611"/>
                  </a:lnTo>
                  <a:lnTo>
                    <a:pt x="528015" y="66611"/>
                  </a:lnTo>
                  <a:lnTo>
                    <a:pt x="457200" y="4635"/>
                  </a:lnTo>
                  <a:lnTo>
                    <a:pt x="450655" y="912"/>
                  </a:lnTo>
                  <a:lnTo>
                    <a:pt x="443420" y="0"/>
                  </a:lnTo>
                  <a:close/>
                </a:path>
              </a:pathLst>
            </a:custGeom>
            <a:solidFill>
              <a:srgbClr val="B8336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bject 58">
              <a:extLst>
                <a:ext uri="{FF2B5EF4-FFF2-40B4-BE49-F238E27FC236}">
                  <a16:creationId xmlns:a16="http://schemas.microsoft.com/office/drawing/2014/main" id="{0EF32616-AF20-EB7B-16A3-E33E3A75A413}"/>
                </a:ext>
              </a:extLst>
            </p:cNvPr>
            <p:cNvSpPr/>
            <p:nvPr/>
          </p:nvSpPr>
          <p:spPr>
            <a:xfrm>
              <a:off x="14492477" y="9031900"/>
              <a:ext cx="824865" cy="198121"/>
            </a:xfrm>
            <a:custGeom>
              <a:avLst/>
              <a:gdLst/>
              <a:ahLst/>
              <a:cxnLst/>
              <a:rect l="l" t="t" r="r" b="b"/>
              <a:pathLst>
                <a:path w="521334" h="132080">
                  <a:moveTo>
                    <a:pt x="504445" y="50800"/>
                  </a:moveTo>
                  <a:lnTo>
                    <a:pt x="498855" y="50800"/>
                  </a:lnTo>
                  <a:lnTo>
                    <a:pt x="499363" y="79375"/>
                  </a:lnTo>
                  <a:lnTo>
                    <a:pt x="461348" y="80042"/>
                  </a:lnTo>
                  <a:lnTo>
                    <a:pt x="427481" y="110743"/>
                  </a:lnTo>
                  <a:lnTo>
                    <a:pt x="426973" y="119760"/>
                  </a:lnTo>
                  <a:lnTo>
                    <a:pt x="437641" y="131444"/>
                  </a:lnTo>
                  <a:lnTo>
                    <a:pt x="446658" y="131952"/>
                  </a:lnTo>
                  <a:lnTo>
                    <a:pt x="520826" y="64642"/>
                  </a:lnTo>
                  <a:lnTo>
                    <a:pt x="504445" y="50800"/>
                  </a:lnTo>
                  <a:close/>
                </a:path>
                <a:path w="521334" h="132080">
                  <a:moveTo>
                    <a:pt x="460982" y="51465"/>
                  </a:moveTo>
                  <a:lnTo>
                    <a:pt x="0" y="59562"/>
                  </a:lnTo>
                  <a:lnTo>
                    <a:pt x="507" y="88137"/>
                  </a:lnTo>
                  <a:lnTo>
                    <a:pt x="461348" y="80042"/>
                  </a:lnTo>
                  <a:lnTo>
                    <a:pt x="477503" y="65419"/>
                  </a:lnTo>
                  <a:lnTo>
                    <a:pt x="460982" y="51465"/>
                  </a:lnTo>
                  <a:close/>
                </a:path>
                <a:path w="521334" h="132080">
                  <a:moveTo>
                    <a:pt x="477503" y="65419"/>
                  </a:moveTo>
                  <a:lnTo>
                    <a:pt x="461348" y="80042"/>
                  </a:lnTo>
                  <a:lnTo>
                    <a:pt x="499363" y="79375"/>
                  </a:lnTo>
                  <a:lnTo>
                    <a:pt x="499303" y="75945"/>
                  </a:lnTo>
                  <a:lnTo>
                    <a:pt x="489965" y="75945"/>
                  </a:lnTo>
                  <a:lnTo>
                    <a:pt x="477503" y="65419"/>
                  </a:lnTo>
                  <a:close/>
                </a:path>
                <a:path w="521334" h="132080">
                  <a:moveTo>
                    <a:pt x="489584" y="54482"/>
                  </a:moveTo>
                  <a:lnTo>
                    <a:pt x="477503" y="65419"/>
                  </a:lnTo>
                  <a:lnTo>
                    <a:pt x="489965" y="75945"/>
                  </a:lnTo>
                  <a:lnTo>
                    <a:pt x="489584" y="54482"/>
                  </a:lnTo>
                  <a:close/>
                </a:path>
                <a:path w="521334" h="132080">
                  <a:moveTo>
                    <a:pt x="498921" y="54482"/>
                  </a:moveTo>
                  <a:lnTo>
                    <a:pt x="489584" y="54482"/>
                  </a:lnTo>
                  <a:lnTo>
                    <a:pt x="489965" y="75945"/>
                  </a:lnTo>
                  <a:lnTo>
                    <a:pt x="499303" y="75945"/>
                  </a:lnTo>
                  <a:lnTo>
                    <a:pt x="498921" y="54482"/>
                  </a:lnTo>
                  <a:close/>
                </a:path>
                <a:path w="521334" h="132080">
                  <a:moveTo>
                    <a:pt x="498855" y="50800"/>
                  </a:moveTo>
                  <a:lnTo>
                    <a:pt x="460982" y="51465"/>
                  </a:lnTo>
                  <a:lnTo>
                    <a:pt x="477503" y="65419"/>
                  </a:lnTo>
                  <a:lnTo>
                    <a:pt x="489584" y="54482"/>
                  </a:lnTo>
                  <a:lnTo>
                    <a:pt x="498921" y="54482"/>
                  </a:lnTo>
                  <a:lnTo>
                    <a:pt x="498855" y="50800"/>
                  </a:lnTo>
                  <a:close/>
                </a:path>
                <a:path w="521334" h="132080">
                  <a:moveTo>
                    <a:pt x="444372" y="0"/>
                  </a:moveTo>
                  <a:lnTo>
                    <a:pt x="435355" y="762"/>
                  </a:lnTo>
                  <a:lnTo>
                    <a:pt x="430275" y="6857"/>
                  </a:lnTo>
                  <a:lnTo>
                    <a:pt x="425068" y="12826"/>
                  </a:lnTo>
                  <a:lnTo>
                    <a:pt x="425830" y="21843"/>
                  </a:lnTo>
                  <a:lnTo>
                    <a:pt x="431926" y="26924"/>
                  </a:lnTo>
                  <a:lnTo>
                    <a:pt x="460982" y="51465"/>
                  </a:lnTo>
                  <a:lnTo>
                    <a:pt x="498855" y="50800"/>
                  </a:lnTo>
                  <a:lnTo>
                    <a:pt x="504445" y="50800"/>
                  </a:lnTo>
                  <a:lnTo>
                    <a:pt x="444372" y="0"/>
                  </a:lnTo>
                  <a:close/>
                </a:path>
              </a:pathLst>
            </a:custGeom>
            <a:solidFill>
              <a:srgbClr val="97C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0" name="Picture 39" descr="A green arrows on a black background&#10;&#10;Description automatically generated">
            <a:extLst>
              <a:ext uri="{FF2B5EF4-FFF2-40B4-BE49-F238E27FC236}">
                <a16:creationId xmlns:a16="http://schemas.microsoft.com/office/drawing/2014/main" id="{C4A8F404-110D-E1ED-23F5-9E1A8C4E70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t="33994" r="11775" b="21786"/>
          <a:stretch/>
        </p:blipFill>
        <p:spPr>
          <a:xfrm>
            <a:off x="4257768" y="2993276"/>
            <a:ext cx="2690452" cy="1604585"/>
          </a:xfrm>
          <a:prstGeom prst="rect">
            <a:avLst/>
          </a:prstGeom>
        </p:spPr>
      </p:pic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ACF63FD3-A852-9A47-A859-EF493EE624AC}"/>
              </a:ext>
            </a:extLst>
          </p:cNvPr>
          <p:cNvSpPr/>
          <p:nvPr/>
        </p:nvSpPr>
        <p:spPr>
          <a:xfrm>
            <a:off x="175553" y="1834812"/>
            <a:ext cx="3162899" cy="848281"/>
          </a:xfrm>
          <a:prstGeom prst="wedgeRectCallout">
            <a:avLst>
              <a:gd name="adj1" fmla="val 67962"/>
              <a:gd name="adj2" fmla="val -23348"/>
            </a:avLst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83C7AE12-3A24-6210-A9F0-E8BCE4866E80}"/>
              </a:ext>
            </a:extLst>
          </p:cNvPr>
          <p:cNvSpPr/>
          <p:nvPr/>
        </p:nvSpPr>
        <p:spPr>
          <a:xfrm rot="10800000">
            <a:off x="5141295" y="1777106"/>
            <a:ext cx="856731" cy="159419"/>
          </a:xfrm>
          <a:custGeom>
            <a:avLst/>
            <a:gdLst/>
            <a:ahLst/>
            <a:cxnLst/>
            <a:rect l="l" t="t" r="r" b="b"/>
            <a:pathLst>
              <a:path w="549909" h="171450">
                <a:moveTo>
                  <a:pt x="491979" y="85661"/>
                </a:moveTo>
                <a:lnTo>
                  <a:pt x="432180" y="137985"/>
                </a:lnTo>
                <a:lnTo>
                  <a:pt x="427599" y="144014"/>
                </a:lnTo>
                <a:lnTo>
                  <a:pt x="425719" y="151066"/>
                </a:lnTo>
                <a:lnTo>
                  <a:pt x="426626" y="158309"/>
                </a:lnTo>
                <a:lnTo>
                  <a:pt x="430402" y="164909"/>
                </a:lnTo>
                <a:lnTo>
                  <a:pt x="436375" y="169473"/>
                </a:lnTo>
                <a:lnTo>
                  <a:pt x="443420" y="171323"/>
                </a:lnTo>
                <a:lnTo>
                  <a:pt x="450655" y="170410"/>
                </a:lnTo>
                <a:lnTo>
                  <a:pt x="457200" y="166687"/>
                </a:lnTo>
                <a:lnTo>
                  <a:pt x="528015" y="104711"/>
                </a:lnTo>
                <a:lnTo>
                  <a:pt x="520953" y="104711"/>
                </a:lnTo>
                <a:lnTo>
                  <a:pt x="520953" y="100012"/>
                </a:lnTo>
                <a:lnTo>
                  <a:pt x="508380" y="100012"/>
                </a:lnTo>
                <a:lnTo>
                  <a:pt x="491979" y="85661"/>
                </a:lnTo>
                <a:close/>
              </a:path>
              <a:path w="549909" h="171450">
                <a:moveTo>
                  <a:pt x="470208" y="66611"/>
                </a:moveTo>
                <a:lnTo>
                  <a:pt x="0" y="66611"/>
                </a:lnTo>
                <a:lnTo>
                  <a:pt x="0" y="104711"/>
                </a:lnTo>
                <a:lnTo>
                  <a:pt x="470208" y="104711"/>
                </a:lnTo>
                <a:lnTo>
                  <a:pt x="491979" y="85661"/>
                </a:lnTo>
                <a:lnTo>
                  <a:pt x="470208" y="66611"/>
                </a:lnTo>
                <a:close/>
              </a:path>
              <a:path w="549909" h="171450">
                <a:moveTo>
                  <a:pt x="528015" y="66611"/>
                </a:moveTo>
                <a:lnTo>
                  <a:pt x="520953" y="66611"/>
                </a:lnTo>
                <a:lnTo>
                  <a:pt x="520953" y="104711"/>
                </a:lnTo>
                <a:lnTo>
                  <a:pt x="528015" y="104711"/>
                </a:lnTo>
                <a:lnTo>
                  <a:pt x="549783" y="85661"/>
                </a:lnTo>
                <a:lnTo>
                  <a:pt x="528015" y="66611"/>
                </a:lnTo>
                <a:close/>
              </a:path>
              <a:path w="549909" h="171450">
                <a:moveTo>
                  <a:pt x="508380" y="71310"/>
                </a:moveTo>
                <a:lnTo>
                  <a:pt x="491979" y="85661"/>
                </a:lnTo>
                <a:lnTo>
                  <a:pt x="508380" y="100012"/>
                </a:lnTo>
                <a:lnTo>
                  <a:pt x="508380" y="71310"/>
                </a:lnTo>
                <a:close/>
              </a:path>
              <a:path w="549909" h="171450">
                <a:moveTo>
                  <a:pt x="520953" y="71310"/>
                </a:moveTo>
                <a:lnTo>
                  <a:pt x="508380" y="71310"/>
                </a:lnTo>
                <a:lnTo>
                  <a:pt x="508380" y="100012"/>
                </a:lnTo>
                <a:lnTo>
                  <a:pt x="520953" y="100012"/>
                </a:lnTo>
                <a:lnTo>
                  <a:pt x="520953" y="71310"/>
                </a:lnTo>
                <a:close/>
              </a:path>
              <a:path w="549909" h="171450">
                <a:moveTo>
                  <a:pt x="443420" y="0"/>
                </a:moveTo>
                <a:lnTo>
                  <a:pt x="436375" y="1849"/>
                </a:lnTo>
                <a:lnTo>
                  <a:pt x="430402" y="6413"/>
                </a:lnTo>
                <a:lnTo>
                  <a:pt x="426626" y="13013"/>
                </a:lnTo>
                <a:lnTo>
                  <a:pt x="425719" y="20256"/>
                </a:lnTo>
                <a:lnTo>
                  <a:pt x="427599" y="27308"/>
                </a:lnTo>
                <a:lnTo>
                  <a:pt x="432180" y="33337"/>
                </a:lnTo>
                <a:lnTo>
                  <a:pt x="491979" y="85661"/>
                </a:lnTo>
                <a:lnTo>
                  <a:pt x="508380" y="71310"/>
                </a:lnTo>
                <a:lnTo>
                  <a:pt x="520953" y="71310"/>
                </a:lnTo>
                <a:lnTo>
                  <a:pt x="520953" y="66611"/>
                </a:lnTo>
                <a:lnTo>
                  <a:pt x="528015" y="66611"/>
                </a:lnTo>
                <a:lnTo>
                  <a:pt x="457200" y="4635"/>
                </a:lnTo>
                <a:lnTo>
                  <a:pt x="450655" y="912"/>
                </a:lnTo>
                <a:lnTo>
                  <a:pt x="443420" y="0"/>
                </a:lnTo>
                <a:close/>
              </a:path>
            </a:pathLst>
          </a:custGeom>
          <a:solidFill>
            <a:srgbClr val="81D0F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0B726585-B9AE-DAFA-70B4-1FF11D7FC375}"/>
              </a:ext>
            </a:extLst>
          </p:cNvPr>
          <p:cNvSpPr/>
          <p:nvPr/>
        </p:nvSpPr>
        <p:spPr>
          <a:xfrm rot="14477339">
            <a:off x="7000929" y="2695913"/>
            <a:ext cx="856731" cy="159419"/>
          </a:xfrm>
          <a:custGeom>
            <a:avLst/>
            <a:gdLst/>
            <a:ahLst/>
            <a:cxnLst/>
            <a:rect l="l" t="t" r="r" b="b"/>
            <a:pathLst>
              <a:path w="549909" h="171450">
                <a:moveTo>
                  <a:pt x="491979" y="85661"/>
                </a:moveTo>
                <a:lnTo>
                  <a:pt x="432180" y="137985"/>
                </a:lnTo>
                <a:lnTo>
                  <a:pt x="427599" y="144014"/>
                </a:lnTo>
                <a:lnTo>
                  <a:pt x="425719" y="151066"/>
                </a:lnTo>
                <a:lnTo>
                  <a:pt x="426626" y="158309"/>
                </a:lnTo>
                <a:lnTo>
                  <a:pt x="430402" y="164909"/>
                </a:lnTo>
                <a:lnTo>
                  <a:pt x="436375" y="169473"/>
                </a:lnTo>
                <a:lnTo>
                  <a:pt x="443420" y="171323"/>
                </a:lnTo>
                <a:lnTo>
                  <a:pt x="450655" y="170410"/>
                </a:lnTo>
                <a:lnTo>
                  <a:pt x="457200" y="166687"/>
                </a:lnTo>
                <a:lnTo>
                  <a:pt x="528015" y="104711"/>
                </a:lnTo>
                <a:lnTo>
                  <a:pt x="520953" y="104711"/>
                </a:lnTo>
                <a:lnTo>
                  <a:pt x="520953" y="100012"/>
                </a:lnTo>
                <a:lnTo>
                  <a:pt x="508380" y="100012"/>
                </a:lnTo>
                <a:lnTo>
                  <a:pt x="491979" y="85661"/>
                </a:lnTo>
                <a:close/>
              </a:path>
              <a:path w="549909" h="171450">
                <a:moveTo>
                  <a:pt x="470208" y="66611"/>
                </a:moveTo>
                <a:lnTo>
                  <a:pt x="0" y="66611"/>
                </a:lnTo>
                <a:lnTo>
                  <a:pt x="0" y="104711"/>
                </a:lnTo>
                <a:lnTo>
                  <a:pt x="470208" y="104711"/>
                </a:lnTo>
                <a:lnTo>
                  <a:pt x="491979" y="85661"/>
                </a:lnTo>
                <a:lnTo>
                  <a:pt x="470208" y="66611"/>
                </a:lnTo>
                <a:close/>
              </a:path>
              <a:path w="549909" h="171450">
                <a:moveTo>
                  <a:pt x="528015" y="66611"/>
                </a:moveTo>
                <a:lnTo>
                  <a:pt x="520953" y="66611"/>
                </a:lnTo>
                <a:lnTo>
                  <a:pt x="520953" y="104711"/>
                </a:lnTo>
                <a:lnTo>
                  <a:pt x="528015" y="104711"/>
                </a:lnTo>
                <a:lnTo>
                  <a:pt x="549783" y="85661"/>
                </a:lnTo>
                <a:lnTo>
                  <a:pt x="528015" y="66611"/>
                </a:lnTo>
                <a:close/>
              </a:path>
              <a:path w="549909" h="171450">
                <a:moveTo>
                  <a:pt x="508380" y="71310"/>
                </a:moveTo>
                <a:lnTo>
                  <a:pt x="491979" y="85661"/>
                </a:lnTo>
                <a:lnTo>
                  <a:pt x="508380" y="100012"/>
                </a:lnTo>
                <a:lnTo>
                  <a:pt x="508380" y="71310"/>
                </a:lnTo>
                <a:close/>
              </a:path>
              <a:path w="549909" h="171450">
                <a:moveTo>
                  <a:pt x="520953" y="71310"/>
                </a:moveTo>
                <a:lnTo>
                  <a:pt x="508380" y="71310"/>
                </a:lnTo>
                <a:lnTo>
                  <a:pt x="508380" y="100012"/>
                </a:lnTo>
                <a:lnTo>
                  <a:pt x="520953" y="100012"/>
                </a:lnTo>
                <a:lnTo>
                  <a:pt x="520953" y="71310"/>
                </a:lnTo>
                <a:close/>
              </a:path>
              <a:path w="549909" h="171450">
                <a:moveTo>
                  <a:pt x="443420" y="0"/>
                </a:moveTo>
                <a:lnTo>
                  <a:pt x="436375" y="1849"/>
                </a:lnTo>
                <a:lnTo>
                  <a:pt x="430402" y="6413"/>
                </a:lnTo>
                <a:lnTo>
                  <a:pt x="426626" y="13013"/>
                </a:lnTo>
                <a:lnTo>
                  <a:pt x="425719" y="20256"/>
                </a:lnTo>
                <a:lnTo>
                  <a:pt x="427599" y="27308"/>
                </a:lnTo>
                <a:lnTo>
                  <a:pt x="432180" y="33337"/>
                </a:lnTo>
                <a:lnTo>
                  <a:pt x="491979" y="85661"/>
                </a:lnTo>
                <a:lnTo>
                  <a:pt x="508380" y="71310"/>
                </a:lnTo>
                <a:lnTo>
                  <a:pt x="520953" y="71310"/>
                </a:lnTo>
                <a:lnTo>
                  <a:pt x="520953" y="66611"/>
                </a:lnTo>
                <a:lnTo>
                  <a:pt x="528015" y="66611"/>
                </a:lnTo>
                <a:lnTo>
                  <a:pt x="457200" y="4635"/>
                </a:lnTo>
                <a:lnTo>
                  <a:pt x="450655" y="912"/>
                </a:lnTo>
                <a:lnTo>
                  <a:pt x="443420" y="0"/>
                </a:lnTo>
                <a:close/>
              </a:path>
            </a:pathLst>
          </a:custGeom>
          <a:solidFill>
            <a:srgbClr val="81D0F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bject 53">
            <a:extLst>
              <a:ext uri="{FF2B5EF4-FFF2-40B4-BE49-F238E27FC236}">
                <a16:creationId xmlns:a16="http://schemas.microsoft.com/office/drawing/2014/main" id="{BC5810B8-BD99-338A-EBD0-9935D7DB4C24}"/>
              </a:ext>
            </a:extLst>
          </p:cNvPr>
          <p:cNvSpPr/>
          <p:nvPr/>
        </p:nvSpPr>
        <p:spPr>
          <a:xfrm rot="10800000">
            <a:off x="9377860" y="3389770"/>
            <a:ext cx="1173793" cy="173155"/>
          </a:xfrm>
          <a:custGeom>
            <a:avLst/>
            <a:gdLst/>
            <a:ahLst/>
            <a:cxnLst/>
            <a:rect l="l" t="t" r="r" b="b"/>
            <a:pathLst>
              <a:path w="549909" h="171450">
                <a:moveTo>
                  <a:pt x="491979" y="85661"/>
                </a:moveTo>
                <a:lnTo>
                  <a:pt x="432180" y="137985"/>
                </a:lnTo>
                <a:lnTo>
                  <a:pt x="427599" y="144014"/>
                </a:lnTo>
                <a:lnTo>
                  <a:pt x="425719" y="151066"/>
                </a:lnTo>
                <a:lnTo>
                  <a:pt x="426626" y="158309"/>
                </a:lnTo>
                <a:lnTo>
                  <a:pt x="430402" y="164909"/>
                </a:lnTo>
                <a:lnTo>
                  <a:pt x="436375" y="169473"/>
                </a:lnTo>
                <a:lnTo>
                  <a:pt x="443420" y="171323"/>
                </a:lnTo>
                <a:lnTo>
                  <a:pt x="450655" y="170410"/>
                </a:lnTo>
                <a:lnTo>
                  <a:pt x="457200" y="166687"/>
                </a:lnTo>
                <a:lnTo>
                  <a:pt x="528015" y="104711"/>
                </a:lnTo>
                <a:lnTo>
                  <a:pt x="520953" y="104711"/>
                </a:lnTo>
                <a:lnTo>
                  <a:pt x="520953" y="100012"/>
                </a:lnTo>
                <a:lnTo>
                  <a:pt x="508380" y="100012"/>
                </a:lnTo>
                <a:lnTo>
                  <a:pt x="491979" y="85661"/>
                </a:lnTo>
                <a:close/>
              </a:path>
              <a:path w="549909" h="171450">
                <a:moveTo>
                  <a:pt x="470208" y="66611"/>
                </a:moveTo>
                <a:lnTo>
                  <a:pt x="0" y="66611"/>
                </a:lnTo>
                <a:lnTo>
                  <a:pt x="0" y="104711"/>
                </a:lnTo>
                <a:lnTo>
                  <a:pt x="470208" y="104711"/>
                </a:lnTo>
                <a:lnTo>
                  <a:pt x="491979" y="85661"/>
                </a:lnTo>
                <a:lnTo>
                  <a:pt x="470208" y="66611"/>
                </a:lnTo>
                <a:close/>
              </a:path>
              <a:path w="549909" h="171450">
                <a:moveTo>
                  <a:pt x="528015" y="66611"/>
                </a:moveTo>
                <a:lnTo>
                  <a:pt x="520953" y="66611"/>
                </a:lnTo>
                <a:lnTo>
                  <a:pt x="520953" y="104711"/>
                </a:lnTo>
                <a:lnTo>
                  <a:pt x="528015" y="104711"/>
                </a:lnTo>
                <a:lnTo>
                  <a:pt x="549783" y="85661"/>
                </a:lnTo>
                <a:lnTo>
                  <a:pt x="528015" y="66611"/>
                </a:lnTo>
                <a:close/>
              </a:path>
              <a:path w="549909" h="171450">
                <a:moveTo>
                  <a:pt x="508380" y="71310"/>
                </a:moveTo>
                <a:lnTo>
                  <a:pt x="491979" y="85661"/>
                </a:lnTo>
                <a:lnTo>
                  <a:pt x="508380" y="100012"/>
                </a:lnTo>
                <a:lnTo>
                  <a:pt x="508380" y="71310"/>
                </a:lnTo>
                <a:close/>
              </a:path>
              <a:path w="549909" h="171450">
                <a:moveTo>
                  <a:pt x="520953" y="71310"/>
                </a:moveTo>
                <a:lnTo>
                  <a:pt x="508380" y="71310"/>
                </a:lnTo>
                <a:lnTo>
                  <a:pt x="508380" y="100012"/>
                </a:lnTo>
                <a:lnTo>
                  <a:pt x="520953" y="100012"/>
                </a:lnTo>
                <a:lnTo>
                  <a:pt x="520953" y="71310"/>
                </a:lnTo>
                <a:close/>
              </a:path>
              <a:path w="549909" h="171450">
                <a:moveTo>
                  <a:pt x="443420" y="0"/>
                </a:moveTo>
                <a:lnTo>
                  <a:pt x="436375" y="1849"/>
                </a:lnTo>
                <a:lnTo>
                  <a:pt x="430402" y="6413"/>
                </a:lnTo>
                <a:lnTo>
                  <a:pt x="426626" y="13013"/>
                </a:lnTo>
                <a:lnTo>
                  <a:pt x="425719" y="20256"/>
                </a:lnTo>
                <a:lnTo>
                  <a:pt x="427599" y="27308"/>
                </a:lnTo>
                <a:lnTo>
                  <a:pt x="432180" y="33337"/>
                </a:lnTo>
                <a:lnTo>
                  <a:pt x="491979" y="85661"/>
                </a:lnTo>
                <a:lnTo>
                  <a:pt x="508380" y="71310"/>
                </a:lnTo>
                <a:lnTo>
                  <a:pt x="520953" y="71310"/>
                </a:lnTo>
                <a:lnTo>
                  <a:pt x="520953" y="66611"/>
                </a:lnTo>
                <a:lnTo>
                  <a:pt x="528015" y="66611"/>
                </a:lnTo>
                <a:lnTo>
                  <a:pt x="457200" y="4635"/>
                </a:lnTo>
                <a:lnTo>
                  <a:pt x="450655" y="912"/>
                </a:lnTo>
                <a:lnTo>
                  <a:pt x="443420" y="0"/>
                </a:lnTo>
                <a:close/>
              </a:path>
            </a:pathLst>
          </a:custGeom>
          <a:solidFill>
            <a:srgbClr val="81D0F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bject 53">
            <a:extLst>
              <a:ext uri="{FF2B5EF4-FFF2-40B4-BE49-F238E27FC236}">
                <a16:creationId xmlns:a16="http://schemas.microsoft.com/office/drawing/2014/main" id="{E5FB4F05-5CED-8881-1D02-022FE43B5F9F}"/>
              </a:ext>
            </a:extLst>
          </p:cNvPr>
          <p:cNvSpPr/>
          <p:nvPr/>
        </p:nvSpPr>
        <p:spPr>
          <a:xfrm>
            <a:off x="9432574" y="3602374"/>
            <a:ext cx="1173793" cy="173155"/>
          </a:xfrm>
          <a:custGeom>
            <a:avLst/>
            <a:gdLst/>
            <a:ahLst/>
            <a:cxnLst/>
            <a:rect l="l" t="t" r="r" b="b"/>
            <a:pathLst>
              <a:path w="549909" h="171450">
                <a:moveTo>
                  <a:pt x="491979" y="85661"/>
                </a:moveTo>
                <a:lnTo>
                  <a:pt x="432180" y="137985"/>
                </a:lnTo>
                <a:lnTo>
                  <a:pt x="427599" y="144014"/>
                </a:lnTo>
                <a:lnTo>
                  <a:pt x="425719" y="151066"/>
                </a:lnTo>
                <a:lnTo>
                  <a:pt x="426626" y="158309"/>
                </a:lnTo>
                <a:lnTo>
                  <a:pt x="430402" y="164909"/>
                </a:lnTo>
                <a:lnTo>
                  <a:pt x="436375" y="169473"/>
                </a:lnTo>
                <a:lnTo>
                  <a:pt x="443420" y="171323"/>
                </a:lnTo>
                <a:lnTo>
                  <a:pt x="450655" y="170410"/>
                </a:lnTo>
                <a:lnTo>
                  <a:pt x="457200" y="166687"/>
                </a:lnTo>
                <a:lnTo>
                  <a:pt x="528015" y="104711"/>
                </a:lnTo>
                <a:lnTo>
                  <a:pt x="520953" y="104711"/>
                </a:lnTo>
                <a:lnTo>
                  <a:pt x="520953" y="100012"/>
                </a:lnTo>
                <a:lnTo>
                  <a:pt x="508380" y="100012"/>
                </a:lnTo>
                <a:lnTo>
                  <a:pt x="491979" y="85661"/>
                </a:lnTo>
                <a:close/>
              </a:path>
              <a:path w="549909" h="171450">
                <a:moveTo>
                  <a:pt x="470208" y="66611"/>
                </a:moveTo>
                <a:lnTo>
                  <a:pt x="0" y="66611"/>
                </a:lnTo>
                <a:lnTo>
                  <a:pt x="0" y="104711"/>
                </a:lnTo>
                <a:lnTo>
                  <a:pt x="470208" y="104711"/>
                </a:lnTo>
                <a:lnTo>
                  <a:pt x="491979" y="85661"/>
                </a:lnTo>
                <a:lnTo>
                  <a:pt x="470208" y="66611"/>
                </a:lnTo>
                <a:close/>
              </a:path>
              <a:path w="549909" h="171450">
                <a:moveTo>
                  <a:pt x="528015" y="66611"/>
                </a:moveTo>
                <a:lnTo>
                  <a:pt x="520953" y="66611"/>
                </a:lnTo>
                <a:lnTo>
                  <a:pt x="520953" y="104711"/>
                </a:lnTo>
                <a:lnTo>
                  <a:pt x="528015" y="104711"/>
                </a:lnTo>
                <a:lnTo>
                  <a:pt x="549783" y="85661"/>
                </a:lnTo>
                <a:lnTo>
                  <a:pt x="528015" y="66611"/>
                </a:lnTo>
                <a:close/>
              </a:path>
              <a:path w="549909" h="171450">
                <a:moveTo>
                  <a:pt x="508380" y="71310"/>
                </a:moveTo>
                <a:lnTo>
                  <a:pt x="491979" y="85661"/>
                </a:lnTo>
                <a:lnTo>
                  <a:pt x="508380" y="100012"/>
                </a:lnTo>
                <a:lnTo>
                  <a:pt x="508380" y="71310"/>
                </a:lnTo>
                <a:close/>
              </a:path>
              <a:path w="549909" h="171450">
                <a:moveTo>
                  <a:pt x="520953" y="71310"/>
                </a:moveTo>
                <a:lnTo>
                  <a:pt x="508380" y="71310"/>
                </a:lnTo>
                <a:lnTo>
                  <a:pt x="508380" y="100012"/>
                </a:lnTo>
                <a:lnTo>
                  <a:pt x="520953" y="100012"/>
                </a:lnTo>
                <a:lnTo>
                  <a:pt x="520953" y="71310"/>
                </a:lnTo>
                <a:close/>
              </a:path>
              <a:path w="549909" h="171450">
                <a:moveTo>
                  <a:pt x="443420" y="0"/>
                </a:moveTo>
                <a:lnTo>
                  <a:pt x="436375" y="1849"/>
                </a:lnTo>
                <a:lnTo>
                  <a:pt x="430402" y="6413"/>
                </a:lnTo>
                <a:lnTo>
                  <a:pt x="426626" y="13013"/>
                </a:lnTo>
                <a:lnTo>
                  <a:pt x="425719" y="20256"/>
                </a:lnTo>
                <a:lnTo>
                  <a:pt x="427599" y="27308"/>
                </a:lnTo>
                <a:lnTo>
                  <a:pt x="432180" y="33337"/>
                </a:lnTo>
                <a:lnTo>
                  <a:pt x="491979" y="85661"/>
                </a:lnTo>
                <a:lnTo>
                  <a:pt x="508380" y="71310"/>
                </a:lnTo>
                <a:lnTo>
                  <a:pt x="520953" y="71310"/>
                </a:lnTo>
                <a:lnTo>
                  <a:pt x="520953" y="66611"/>
                </a:lnTo>
                <a:lnTo>
                  <a:pt x="528015" y="66611"/>
                </a:lnTo>
                <a:lnTo>
                  <a:pt x="457200" y="4635"/>
                </a:lnTo>
                <a:lnTo>
                  <a:pt x="450655" y="912"/>
                </a:lnTo>
                <a:lnTo>
                  <a:pt x="443420" y="0"/>
                </a:lnTo>
                <a:close/>
              </a:path>
            </a:pathLst>
          </a:custGeom>
          <a:solidFill>
            <a:srgbClr val="81D0F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bject 63">
            <a:extLst>
              <a:ext uri="{FF2B5EF4-FFF2-40B4-BE49-F238E27FC236}">
                <a16:creationId xmlns:a16="http://schemas.microsoft.com/office/drawing/2014/main" id="{75EFC77B-B333-3336-B61A-4E87C7346502}"/>
              </a:ext>
            </a:extLst>
          </p:cNvPr>
          <p:cNvSpPr/>
          <p:nvPr/>
        </p:nvSpPr>
        <p:spPr>
          <a:xfrm rot="2467310">
            <a:off x="4458692" y="2710731"/>
            <a:ext cx="549910" cy="171450"/>
          </a:xfrm>
          <a:custGeom>
            <a:avLst/>
            <a:gdLst/>
            <a:ahLst/>
            <a:cxnLst/>
            <a:rect l="l" t="t" r="r" b="b"/>
            <a:pathLst>
              <a:path w="549909" h="171450">
                <a:moveTo>
                  <a:pt x="491979" y="85661"/>
                </a:moveTo>
                <a:lnTo>
                  <a:pt x="432180" y="137985"/>
                </a:lnTo>
                <a:lnTo>
                  <a:pt x="427599" y="144014"/>
                </a:lnTo>
                <a:lnTo>
                  <a:pt x="425719" y="151066"/>
                </a:lnTo>
                <a:lnTo>
                  <a:pt x="426626" y="158309"/>
                </a:lnTo>
                <a:lnTo>
                  <a:pt x="430402" y="164909"/>
                </a:lnTo>
                <a:lnTo>
                  <a:pt x="436375" y="169473"/>
                </a:lnTo>
                <a:lnTo>
                  <a:pt x="443420" y="171323"/>
                </a:lnTo>
                <a:lnTo>
                  <a:pt x="450655" y="170410"/>
                </a:lnTo>
                <a:lnTo>
                  <a:pt x="457200" y="166687"/>
                </a:lnTo>
                <a:lnTo>
                  <a:pt x="528015" y="104711"/>
                </a:lnTo>
                <a:lnTo>
                  <a:pt x="520953" y="104711"/>
                </a:lnTo>
                <a:lnTo>
                  <a:pt x="520953" y="100012"/>
                </a:lnTo>
                <a:lnTo>
                  <a:pt x="508380" y="100012"/>
                </a:lnTo>
                <a:lnTo>
                  <a:pt x="491979" y="85661"/>
                </a:lnTo>
                <a:close/>
              </a:path>
              <a:path w="549909" h="171450">
                <a:moveTo>
                  <a:pt x="470208" y="66611"/>
                </a:moveTo>
                <a:lnTo>
                  <a:pt x="0" y="66611"/>
                </a:lnTo>
                <a:lnTo>
                  <a:pt x="0" y="104711"/>
                </a:lnTo>
                <a:lnTo>
                  <a:pt x="470208" y="104711"/>
                </a:lnTo>
                <a:lnTo>
                  <a:pt x="491979" y="85661"/>
                </a:lnTo>
                <a:lnTo>
                  <a:pt x="470208" y="66611"/>
                </a:lnTo>
                <a:close/>
              </a:path>
              <a:path w="549909" h="171450">
                <a:moveTo>
                  <a:pt x="528015" y="66611"/>
                </a:moveTo>
                <a:lnTo>
                  <a:pt x="520953" y="66611"/>
                </a:lnTo>
                <a:lnTo>
                  <a:pt x="520953" y="104711"/>
                </a:lnTo>
                <a:lnTo>
                  <a:pt x="528015" y="104711"/>
                </a:lnTo>
                <a:lnTo>
                  <a:pt x="549783" y="85661"/>
                </a:lnTo>
                <a:lnTo>
                  <a:pt x="528015" y="66611"/>
                </a:lnTo>
                <a:close/>
              </a:path>
              <a:path w="549909" h="171450">
                <a:moveTo>
                  <a:pt x="508380" y="71310"/>
                </a:moveTo>
                <a:lnTo>
                  <a:pt x="491979" y="85661"/>
                </a:lnTo>
                <a:lnTo>
                  <a:pt x="508380" y="100012"/>
                </a:lnTo>
                <a:lnTo>
                  <a:pt x="508380" y="71310"/>
                </a:lnTo>
                <a:close/>
              </a:path>
              <a:path w="549909" h="171450">
                <a:moveTo>
                  <a:pt x="520953" y="71310"/>
                </a:moveTo>
                <a:lnTo>
                  <a:pt x="508380" y="71310"/>
                </a:lnTo>
                <a:lnTo>
                  <a:pt x="508380" y="100012"/>
                </a:lnTo>
                <a:lnTo>
                  <a:pt x="520953" y="100012"/>
                </a:lnTo>
                <a:lnTo>
                  <a:pt x="520953" y="71310"/>
                </a:lnTo>
                <a:close/>
              </a:path>
              <a:path w="549909" h="171450">
                <a:moveTo>
                  <a:pt x="443420" y="0"/>
                </a:moveTo>
                <a:lnTo>
                  <a:pt x="436375" y="1849"/>
                </a:lnTo>
                <a:lnTo>
                  <a:pt x="430402" y="6413"/>
                </a:lnTo>
                <a:lnTo>
                  <a:pt x="426626" y="13013"/>
                </a:lnTo>
                <a:lnTo>
                  <a:pt x="425719" y="20256"/>
                </a:lnTo>
                <a:lnTo>
                  <a:pt x="427599" y="27308"/>
                </a:lnTo>
                <a:lnTo>
                  <a:pt x="432180" y="33337"/>
                </a:lnTo>
                <a:lnTo>
                  <a:pt x="491979" y="85661"/>
                </a:lnTo>
                <a:lnTo>
                  <a:pt x="508380" y="71310"/>
                </a:lnTo>
                <a:lnTo>
                  <a:pt x="520953" y="71310"/>
                </a:lnTo>
                <a:lnTo>
                  <a:pt x="520953" y="66611"/>
                </a:lnTo>
                <a:lnTo>
                  <a:pt x="528015" y="66611"/>
                </a:lnTo>
                <a:lnTo>
                  <a:pt x="457200" y="4635"/>
                </a:lnTo>
                <a:lnTo>
                  <a:pt x="450655" y="912"/>
                </a:lnTo>
                <a:lnTo>
                  <a:pt x="443420" y="0"/>
                </a:lnTo>
                <a:close/>
              </a:path>
            </a:pathLst>
          </a:custGeom>
          <a:solidFill>
            <a:srgbClr val="B8336E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bject 58">
            <a:extLst>
              <a:ext uri="{FF2B5EF4-FFF2-40B4-BE49-F238E27FC236}">
                <a16:creationId xmlns:a16="http://schemas.microsoft.com/office/drawing/2014/main" id="{8A9683ED-5A2B-2A70-A633-70AC162CB1ED}"/>
              </a:ext>
            </a:extLst>
          </p:cNvPr>
          <p:cNvSpPr/>
          <p:nvPr/>
        </p:nvSpPr>
        <p:spPr>
          <a:xfrm rot="2467310">
            <a:off x="4307403" y="2860510"/>
            <a:ext cx="549910" cy="132081"/>
          </a:xfrm>
          <a:custGeom>
            <a:avLst/>
            <a:gdLst/>
            <a:ahLst/>
            <a:cxnLst/>
            <a:rect l="l" t="t" r="r" b="b"/>
            <a:pathLst>
              <a:path w="521334" h="132080">
                <a:moveTo>
                  <a:pt x="504445" y="50800"/>
                </a:moveTo>
                <a:lnTo>
                  <a:pt x="498855" y="50800"/>
                </a:lnTo>
                <a:lnTo>
                  <a:pt x="499363" y="79375"/>
                </a:lnTo>
                <a:lnTo>
                  <a:pt x="461348" y="80042"/>
                </a:lnTo>
                <a:lnTo>
                  <a:pt x="427481" y="110743"/>
                </a:lnTo>
                <a:lnTo>
                  <a:pt x="426973" y="119760"/>
                </a:lnTo>
                <a:lnTo>
                  <a:pt x="437641" y="131444"/>
                </a:lnTo>
                <a:lnTo>
                  <a:pt x="446658" y="131952"/>
                </a:lnTo>
                <a:lnTo>
                  <a:pt x="520826" y="64642"/>
                </a:lnTo>
                <a:lnTo>
                  <a:pt x="504445" y="50800"/>
                </a:lnTo>
                <a:close/>
              </a:path>
              <a:path w="521334" h="132080">
                <a:moveTo>
                  <a:pt x="460982" y="51465"/>
                </a:moveTo>
                <a:lnTo>
                  <a:pt x="0" y="59562"/>
                </a:lnTo>
                <a:lnTo>
                  <a:pt x="507" y="88137"/>
                </a:lnTo>
                <a:lnTo>
                  <a:pt x="461348" y="80042"/>
                </a:lnTo>
                <a:lnTo>
                  <a:pt x="477503" y="65419"/>
                </a:lnTo>
                <a:lnTo>
                  <a:pt x="460982" y="51465"/>
                </a:lnTo>
                <a:close/>
              </a:path>
              <a:path w="521334" h="132080">
                <a:moveTo>
                  <a:pt x="477503" y="65419"/>
                </a:moveTo>
                <a:lnTo>
                  <a:pt x="461348" y="80042"/>
                </a:lnTo>
                <a:lnTo>
                  <a:pt x="499363" y="79375"/>
                </a:lnTo>
                <a:lnTo>
                  <a:pt x="499303" y="75945"/>
                </a:lnTo>
                <a:lnTo>
                  <a:pt x="489965" y="75945"/>
                </a:lnTo>
                <a:lnTo>
                  <a:pt x="477503" y="65419"/>
                </a:lnTo>
                <a:close/>
              </a:path>
              <a:path w="521334" h="132080">
                <a:moveTo>
                  <a:pt x="489584" y="54482"/>
                </a:moveTo>
                <a:lnTo>
                  <a:pt x="477503" y="65419"/>
                </a:lnTo>
                <a:lnTo>
                  <a:pt x="489965" y="75945"/>
                </a:lnTo>
                <a:lnTo>
                  <a:pt x="489584" y="54482"/>
                </a:lnTo>
                <a:close/>
              </a:path>
              <a:path w="521334" h="132080">
                <a:moveTo>
                  <a:pt x="498921" y="54482"/>
                </a:moveTo>
                <a:lnTo>
                  <a:pt x="489584" y="54482"/>
                </a:lnTo>
                <a:lnTo>
                  <a:pt x="489965" y="75945"/>
                </a:lnTo>
                <a:lnTo>
                  <a:pt x="499303" y="75945"/>
                </a:lnTo>
                <a:lnTo>
                  <a:pt x="498921" y="54482"/>
                </a:lnTo>
                <a:close/>
              </a:path>
              <a:path w="521334" h="132080">
                <a:moveTo>
                  <a:pt x="498855" y="50800"/>
                </a:moveTo>
                <a:lnTo>
                  <a:pt x="460982" y="51465"/>
                </a:lnTo>
                <a:lnTo>
                  <a:pt x="477503" y="65419"/>
                </a:lnTo>
                <a:lnTo>
                  <a:pt x="489584" y="54482"/>
                </a:lnTo>
                <a:lnTo>
                  <a:pt x="498921" y="54482"/>
                </a:lnTo>
                <a:lnTo>
                  <a:pt x="498855" y="50800"/>
                </a:lnTo>
                <a:close/>
              </a:path>
              <a:path w="521334" h="132080">
                <a:moveTo>
                  <a:pt x="444372" y="0"/>
                </a:moveTo>
                <a:lnTo>
                  <a:pt x="435355" y="762"/>
                </a:lnTo>
                <a:lnTo>
                  <a:pt x="430275" y="6857"/>
                </a:lnTo>
                <a:lnTo>
                  <a:pt x="425068" y="12826"/>
                </a:lnTo>
                <a:lnTo>
                  <a:pt x="425830" y="21843"/>
                </a:lnTo>
                <a:lnTo>
                  <a:pt x="431926" y="26924"/>
                </a:lnTo>
                <a:lnTo>
                  <a:pt x="460982" y="51465"/>
                </a:lnTo>
                <a:lnTo>
                  <a:pt x="498855" y="50800"/>
                </a:lnTo>
                <a:lnTo>
                  <a:pt x="504445" y="50800"/>
                </a:lnTo>
                <a:lnTo>
                  <a:pt x="444372" y="0"/>
                </a:lnTo>
                <a:close/>
              </a:path>
            </a:pathLst>
          </a:custGeom>
          <a:solidFill>
            <a:srgbClr val="97C000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217B254C-8BB6-9A61-B93E-1EC8E145369C}"/>
              </a:ext>
            </a:extLst>
          </p:cNvPr>
          <p:cNvSpPr/>
          <p:nvPr/>
        </p:nvSpPr>
        <p:spPr>
          <a:xfrm rot="2459267">
            <a:off x="4583555" y="2541276"/>
            <a:ext cx="599489" cy="195023"/>
          </a:xfrm>
          <a:custGeom>
            <a:avLst/>
            <a:gdLst/>
            <a:ahLst/>
            <a:cxnLst/>
            <a:rect l="l" t="t" r="r" b="b"/>
            <a:pathLst>
              <a:path w="549909" h="171450">
                <a:moveTo>
                  <a:pt x="491979" y="85661"/>
                </a:moveTo>
                <a:lnTo>
                  <a:pt x="432180" y="137985"/>
                </a:lnTo>
                <a:lnTo>
                  <a:pt x="427599" y="144014"/>
                </a:lnTo>
                <a:lnTo>
                  <a:pt x="425719" y="151066"/>
                </a:lnTo>
                <a:lnTo>
                  <a:pt x="426626" y="158309"/>
                </a:lnTo>
                <a:lnTo>
                  <a:pt x="430402" y="164909"/>
                </a:lnTo>
                <a:lnTo>
                  <a:pt x="436375" y="169473"/>
                </a:lnTo>
                <a:lnTo>
                  <a:pt x="443420" y="171323"/>
                </a:lnTo>
                <a:lnTo>
                  <a:pt x="450655" y="170410"/>
                </a:lnTo>
                <a:lnTo>
                  <a:pt x="457200" y="166687"/>
                </a:lnTo>
                <a:lnTo>
                  <a:pt x="528015" y="104711"/>
                </a:lnTo>
                <a:lnTo>
                  <a:pt x="520953" y="104711"/>
                </a:lnTo>
                <a:lnTo>
                  <a:pt x="520953" y="100012"/>
                </a:lnTo>
                <a:lnTo>
                  <a:pt x="508380" y="100012"/>
                </a:lnTo>
                <a:lnTo>
                  <a:pt x="491979" y="85661"/>
                </a:lnTo>
                <a:close/>
              </a:path>
              <a:path w="549909" h="171450">
                <a:moveTo>
                  <a:pt x="470208" y="66611"/>
                </a:moveTo>
                <a:lnTo>
                  <a:pt x="0" y="66611"/>
                </a:lnTo>
                <a:lnTo>
                  <a:pt x="0" y="104711"/>
                </a:lnTo>
                <a:lnTo>
                  <a:pt x="470208" y="104711"/>
                </a:lnTo>
                <a:lnTo>
                  <a:pt x="491979" y="85661"/>
                </a:lnTo>
                <a:lnTo>
                  <a:pt x="470208" y="66611"/>
                </a:lnTo>
                <a:close/>
              </a:path>
              <a:path w="549909" h="171450">
                <a:moveTo>
                  <a:pt x="528015" y="66611"/>
                </a:moveTo>
                <a:lnTo>
                  <a:pt x="520953" y="66611"/>
                </a:lnTo>
                <a:lnTo>
                  <a:pt x="520953" y="104711"/>
                </a:lnTo>
                <a:lnTo>
                  <a:pt x="528015" y="104711"/>
                </a:lnTo>
                <a:lnTo>
                  <a:pt x="549783" y="85661"/>
                </a:lnTo>
                <a:lnTo>
                  <a:pt x="528015" y="66611"/>
                </a:lnTo>
                <a:close/>
              </a:path>
              <a:path w="549909" h="171450">
                <a:moveTo>
                  <a:pt x="508380" y="71310"/>
                </a:moveTo>
                <a:lnTo>
                  <a:pt x="491979" y="85661"/>
                </a:lnTo>
                <a:lnTo>
                  <a:pt x="508380" y="100012"/>
                </a:lnTo>
                <a:lnTo>
                  <a:pt x="508380" y="71310"/>
                </a:lnTo>
                <a:close/>
              </a:path>
              <a:path w="549909" h="171450">
                <a:moveTo>
                  <a:pt x="520953" y="71310"/>
                </a:moveTo>
                <a:lnTo>
                  <a:pt x="508380" y="71310"/>
                </a:lnTo>
                <a:lnTo>
                  <a:pt x="508380" y="100012"/>
                </a:lnTo>
                <a:lnTo>
                  <a:pt x="520953" y="100012"/>
                </a:lnTo>
                <a:lnTo>
                  <a:pt x="520953" y="71310"/>
                </a:lnTo>
                <a:close/>
              </a:path>
              <a:path w="549909" h="171450">
                <a:moveTo>
                  <a:pt x="443420" y="0"/>
                </a:moveTo>
                <a:lnTo>
                  <a:pt x="436375" y="1849"/>
                </a:lnTo>
                <a:lnTo>
                  <a:pt x="430402" y="6413"/>
                </a:lnTo>
                <a:lnTo>
                  <a:pt x="426626" y="13013"/>
                </a:lnTo>
                <a:lnTo>
                  <a:pt x="425719" y="20256"/>
                </a:lnTo>
                <a:lnTo>
                  <a:pt x="427599" y="27308"/>
                </a:lnTo>
                <a:lnTo>
                  <a:pt x="432180" y="33337"/>
                </a:lnTo>
                <a:lnTo>
                  <a:pt x="491979" y="85661"/>
                </a:lnTo>
                <a:lnTo>
                  <a:pt x="508380" y="71310"/>
                </a:lnTo>
                <a:lnTo>
                  <a:pt x="520953" y="71310"/>
                </a:lnTo>
                <a:lnTo>
                  <a:pt x="520953" y="66611"/>
                </a:lnTo>
                <a:lnTo>
                  <a:pt x="528015" y="66611"/>
                </a:lnTo>
                <a:lnTo>
                  <a:pt x="457200" y="4635"/>
                </a:lnTo>
                <a:lnTo>
                  <a:pt x="450655" y="912"/>
                </a:lnTo>
                <a:lnTo>
                  <a:pt x="443420" y="0"/>
                </a:lnTo>
                <a:close/>
              </a:path>
            </a:pathLst>
          </a:custGeom>
          <a:solidFill>
            <a:srgbClr val="81D0F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bject 58">
            <a:extLst>
              <a:ext uri="{FF2B5EF4-FFF2-40B4-BE49-F238E27FC236}">
                <a16:creationId xmlns:a16="http://schemas.microsoft.com/office/drawing/2014/main" id="{47783A56-9D47-FD40-132E-2CDC42B804C7}"/>
              </a:ext>
            </a:extLst>
          </p:cNvPr>
          <p:cNvSpPr/>
          <p:nvPr/>
        </p:nvSpPr>
        <p:spPr>
          <a:xfrm rot="18649630">
            <a:off x="4345435" y="4775613"/>
            <a:ext cx="549910" cy="132081"/>
          </a:xfrm>
          <a:custGeom>
            <a:avLst/>
            <a:gdLst/>
            <a:ahLst/>
            <a:cxnLst/>
            <a:rect l="l" t="t" r="r" b="b"/>
            <a:pathLst>
              <a:path w="521334" h="132080">
                <a:moveTo>
                  <a:pt x="504445" y="50800"/>
                </a:moveTo>
                <a:lnTo>
                  <a:pt x="498855" y="50800"/>
                </a:lnTo>
                <a:lnTo>
                  <a:pt x="499363" y="79375"/>
                </a:lnTo>
                <a:lnTo>
                  <a:pt x="461348" y="80042"/>
                </a:lnTo>
                <a:lnTo>
                  <a:pt x="427481" y="110743"/>
                </a:lnTo>
                <a:lnTo>
                  <a:pt x="426973" y="119760"/>
                </a:lnTo>
                <a:lnTo>
                  <a:pt x="437641" y="131444"/>
                </a:lnTo>
                <a:lnTo>
                  <a:pt x="446658" y="131952"/>
                </a:lnTo>
                <a:lnTo>
                  <a:pt x="520826" y="64642"/>
                </a:lnTo>
                <a:lnTo>
                  <a:pt x="504445" y="50800"/>
                </a:lnTo>
                <a:close/>
              </a:path>
              <a:path w="521334" h="132080">
                <a:moveTo>
                  <a:pt x="460982" y="51465"/>
                </a:moveTo>
                <a:lnTo>
                  <a:pt x="0" y="59562"/>
                </a:lnTo>
                <a:lnTo>
                  <a:pt x="507" y="88137"/>
                </a:lnTo>
                <a:lnTo>
                  <a:pt x="461348" y="80042"/>
                </a:lnTo>
                <a:lnTo>
                  <a:pt x="477503" y="65419"/>
                </a:lnTo>
                <a:lnTo>
                  <a:pt x="460982" y="51465"/>
                </a:lnTo>
                <a:close/>
              </a:path>
              <a:path w="521334" h="132080">
                <a:moveTo>
                  <a:pt x="477503" y="65419"/>
                </a:moveTo>
                <a:lnTo>
                  <a:pt x="461348" y="80042"/>
                </a:lnTo>
                <a:lnTo>
                  <a:pt x="499363" y="79375"/>
                </a:lnTo>
                <a:lnTo>
                  <a:pt x="499303" y="75945"/>
                </a:lnTo>
                <a:lnTo>
                  <a:pt x="489965" y="75945"/>
                </a:lnTo>
                <a:lnTo>
                  <a:pt x="477503" y="65419"/>
                </a:lnTo>
                <a:close/>
              </a:path>
              <a:path w="521334" h="132080">
                <a:moveTo>
                  <a:pt x="489584" y="54482"/>
                </a:moveTo>
                <a:lnTo>
                  <a:pt x="477503" y="65419"/>
                </a:lnTo>
                <a:lnTo>
                  <a:pt x="489965" y="75945"/>
                </a:lnTo>
                <a:lnTo>
                  <a:pt x="489584" y="54482"/>
                </a:lnTo>
                <a:close/>
              </a:path>
              <a:path w="521334" h="132080">
                <a:moveTo>
                  <a:pt x="498921" y="54482"/>
                </a:moveTo>
                <a:lnTo>
                  <a:pt x="489584" y="54482"/>
                </a:lnTo>
                <a:lnTo>
                  <a:pt x="489965" y="75945"/>
                </a:lnTo>
                <a:lnTo>
                  <a:pt x="499303" y="75945"/>
                </a:lnTo>
                <a:lnTo>
                  <a:pt x="498921" y="54482"/>
                </a:lnTo>
                <a:close/>
              </a:path>
              <a:path w="521334" h="132080">
                <a:moveTo>
                  <a:pt x="498855" y="50800"/>
                </a:moveTo>
                <a:lnTo>
                  <a:pt x="460982" y="51465"/>
                </a:lnTo>
                <a:lnTo>
                  <a:pt x="477503" y="65419"/>
                </a:lnTo>
                <a:lnTo>
                  <a:pt x="489584" y="54482"/>
                </a:lnTo>
                <a:lnTo>
                  <a:pt x="498921" y="54482"/>
                </a:lnTo>
                <a:lnTo>
                  <a:pt x="498855" y="50800"/>
                </a:lnTo>
                <a:close/>
              </a:path>
              <a:path w="521334" h="132080">
                <a:moveTo>
                  <a:pt x="444372" y="0"/>
                </a:moveTo>
                <a:lnTo>
                  <a:pt x="435355" y="762"/>
                </a:lnTo>
                <a:lnTo>
                  <a:pt x="430275" y="6857"/>
                </a:lnTo>
                <a:lnTo>
                  <a:pt x="425068" y="12826"/>
                </a:lnTo>
                <a:lnTo>
                  <a:pt x="425830" y="21843"/>
                </a:lnTo>
                <a:lnTo>
                  <a:pt x="431926" y="26924"/>
                </a:lnTo>
                <a:lnTo>
                  <a:pt x="460982" y="51465"/>
                </a:lnTo>
                <a:lnTo>
                  <a:pt x="498855" y="50800"/>
                </a:lnTo>
                <a:lnTo>
                  <a:pt x="504445" y="50800"/>
                </a:lnTo>
                <a:lnTo>
                  <a:pt x="444372" y="0"/>
                </a:lnTo>
                <a:close/>
              </a:path>
            </a:pathLst>
          </a:custGeom>
          <a:solidFill>
            <a:srgbClr val="97C000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bject 58">
            <a:extLst>
              <a:ext uri="{FF2B5EF4-FFF2-40B4-BE49-F238E27FC236}">
                <a16:creationId xmlns:a16="http://schemas.microsoft.com/office/drawing/2014/main" id="{B1FFEDEF-EAEF-0E29-1367-916D597934DA}"/>
              </a:ext>
            </a:extLst>
          </p:cNvPr>
          <p:cNvSpPr/>
          <p:nvPr/>
        </p:nvSpPr>
        <p:spPr>
          <a:xfrm rot="14099744">
            <a:off x="6062292" y="4887702"/>
            <a:ext cx="549910" cy="132081"/>
          </a:xfrm>
          <a:custGeom>
            <a:avLst/>
            <a:gdLst/>
            <a:ahLst/>
            <a:cxnLst/>
            <a:rect l="l" t="t" r="r" b="b"/>
            <a:pathLst>
              <a:path w="521334" h="132080">
                <a:moveTo>
                  <a:pt x="504445" y="50800"/>
                </a:moveTo>
                <a:lnTo>
                  <a:pt x="498855" y="50800"/>
                </a:lnTo>
                <a:lnTo>
                  <a:pt x="499363" y="79375"/>
                </a:lnTo>
                <a:lnTo>
                  <a:pt x="461348" y="80042"/>
                </a:lnTo>
                <a:lnTo>
                  <a:pt x="427481" y="110743"/>
                </a:lnTo>
                <a:lnTo>
                  <a:pt x="426973" y="119760"/>
                </a:lnTo>
                <a:lnTo>
                  <a:pt x="437641" y="131444"/>
                </a:lnTo>
                <a:lnTo>
                  <a:pt x="446658" y="131952"/>
                </a:lnTo>
                <a:lnTo>
                  <a:pt x="520826" y="64642"/>
                </a:lnTo>
                <a:lnTo>
                  <a:pt x="504445" y="50800"/>
                </a:lnTo>
                <a:close/>
              </a:path>
              <a:path w="521334" h="132080">
                <a:moveTo>
                  <a:pt x="460982" y="51465"/>
                </a:moveTo>
                <a:lnTo>
                  <a:pt x="0" y="59562"/>
                </a:lnTo>
                <a:lnTo>
                  <a:pt x="507" y="88137"/>
                </a:lnTo>
                <a:lnTo>
                  <a:pt x="461348" y="80042"/>
                </a:lnTo>
                <a:lnTo>
                  <a:pt x="477503" y="65419"/>
                </a:lnTo>
                <a:lnTo>
                  <a:pt x="460982" y="51465"/>
                </a:lnTo>
                <a:close/>
              </a:path>
              <a:path w="521334" h="132080">
                <a:moveTo>
                  <a:pt x="477503" y="65419"/>
                </a:moveTo>
                <a:lnTo>
                  <a:pt x="461348" y="80042"/>
                </a:lnTo>
                <a:lnTo>
                  <a:pt x="499363" y="79375"/>
                </a:lnTo>
                <a:lnTo>
                  <a:pt x="499303" y="75945"/>
                </a:lnTo>
                <a:lnTo>
                  <a:pt x="489965" y="75945"/>
                </a:lnTo>
                <a:lnTo>
                  <a:pt x="477503" y="65419"/>
                </a:lnTo>
                <a:close/>
              </a:path>
              <a:path w="521334" h="132080">
                <a:moveTo>
                  <a:pt x="489584" y="54482"/>
                </a:moveTo>
                <a:lnTo>
                  <a:pt x="477503" y="65419"/>
                </a:lnTo>
                <a:lnTo>
                  <a:pt x="489965" y="75945"/>
                </a:lnTo>
                <a:lnTo>
                  <a:pt x="489584" y="54482"/>
                </a:lnTo>
                <a:close/>
              </a:path>
              <a:path w="521334" h="132080">
                <a:moveTo>
                  <a:pt x="498921" y="54482"/>
                </a:moveTo>
                <a:lnTo>
                  <a:pt x="489584" y="54482"/>
                </a:lnTo>
                <a:lnTo>
                  <a:pt x="489965" y="75945"/>
                </a:lnTo>
                <a:lnTo>
                  <a:pt x="499303" y="75945"/>
                </a:lnTo>
                <a:lnTo>
                  <a:pt x="498921" y="54482"/>
                </a:lnTo>
                <a:close/>
              </a:path>
              <a:path w="521334" h="132080">
                <a:moveTo>
                  <a:pt x="498855" y="50800"/>
                </a:moveTo>
                <a:lnTo>
                  <a:pt x="460982" y="51465"/>
                </a:lnTo>
                <a:lnTo>
                  <a:pt x="477503" y="65419"/>
                </a:lnTo>
                <a:lnTo>
                  <a:pt x="489584" y="54482"/>
                </a:lnTo>
                <a:lnTo>
                  <a:pt x="498921" y="54482"/>
                </a:lnTo>
                <a:lnTo>
                  <a:pt x="498855" y="50800"/>
                </a:lnTo>
                <a:close/>
              </a:path>
              <a:path w="521334" h="132080">
                <a:moveTo>
                  <a:pt x="444372" y="0"/>
                </a:moveTo>
                <a:lnTo>
                  <a:pt x="435355" y="762"/>
                </a:lnTo>
                <a:lnTo>
                  <a:pt x="430275" y="6857"/>
                </a:lnTo>
                <a:lnTo>
                  <a:pt x="425068" y="12826"/>
                </a:lnTo>
                <a:lnTo>
                  <a:pt x="425830" y="21843"/>
                </a:lnTo>
                <a:lnTo>
                  <a:pt x="431926" y="26924"/>
                </a:lnTo>
                <a:lnTo>
                  <a:pt x="460982" y="51465"/>
                </a:lnTo>
                <a:lnTo>
                  <a:pt x="498855" y="50800"/>
                </a:lnTo>
                <a:lnTo>
                  <a:pt x="504445" y="50800"/>
                </a:lnTo>
                <a:lnTo>
                  <a:pt x="444372" y="0"/>
                </a:lnTo>
                <a:close/>
              </a:path>
            </a:pathLst>
          </a:custGeom>
          <a:solidFill>
            <a:srgbClr val="97C000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bject 63">
            <a:extLst>
              <a:ext uri="{FF2B5EF4-FFF2-40B4-BE49-F238E27FC236}">
                <a16:creationId xmlns:a16="http://schemas.microsoft.com/office/drawing/2014/main" id="{56AAA3B8-958B-3814-A2D7-8334FE27961A}"/>
              </a:ext>
            </a:extLst>
          </p:cNvPr>
          <p:cNvSpPr/>
          <p:nvPr/>
        </p:nvSpPr>
        <p:spPr>
          <a:xfrm>
            <a:off x="3770525" y="3914468"/>
            <a:ext cx="549910" cy="171450"/>
          </a:xfrm>
          <a:custGeom>
            <a:avLst/>
            <a:gdLst/>
            <a:ahLst/>
            <a:cxnLst/>
            <a:rect l="l" t="t" r="r" b="b"/>
            <a:pathLst>
              <a:path w="549909" h="171450">
                <a:moveTo>
                  <a:pt x="491979" y="85661"/>
                </a:moveTo>
                <a:lnTo>
                  <a:pt x="432180" y="137985"/>
                </a:lnTo>
                <a:lnTo>
                  <a:pt x="427599" y="144014"/>
                </a:lnTo>
                <a:lnTo>
                  <a:pt x="425719" y="151066"/>
                </a:lnTo>
                <a:lnTo>
                  <a:pt x="426626" y="158309"/>
                </a:lnTo>
                <a:lnTo>
                  <a:pt x="430402" y="164909"/>
                </a:lnTo>
                <a:lnTo>
                  <a:pt x="436375" y="169473"/>
                </a:lnTo>
                <a:lnTo>
                  <a:pt x="443420" y="171323"/>
                </a:lnTo>
                <a:lnTo>
                  <a:pt x="450655" y="170410"/>
                </a:lnTo>
                <a:lnTo>
                  <a:pt x="457200" y="166687"/>
                </a:lnTo>
                <a:lnTo>
                  <a:pt x="528015" y="104711"/>
                </a:lnTo>
                <a:lnTo>
                  <a:pt x="520953" y="104711"/>
                </a:lnTo>
                <a:lnTo>
                  <a:pt x="520953" y="100012"/>
                </a:lnTo>
                <a:lnTo>
                  <a:pt x="508380" y="100012"/>
                </a:lnTo>
                <a:lnTo>
                  <a:pt x="491979" y="85661"/>
                </a:lnTo>
                <a:close/>
              </a:path>
              <a:path w="549909" h="171450">
                <a:moveTo>
                  <a:pt x="470208" y="66611"/>
                </a:moveTo>
                <a:lnTo>
                  <a:pt x="0" y="66611"/>
                </a:lnTo>
                <a:lnTo>
                  <a:pt x="0" y="104711"/>
                </a:lnTo>
                <a:lnTo>
                  <a:pt x="470208" y="104711"/>
                </a:lnTo>
                <a:lnTo>
                  <a:pt x="491979" y="85661"/>
                </a:lnTo>
                <a:lnTo>
                  <a:pt x="470208" y="66611"/>
                </a:lnTo>
                <a:close/>
              </a:path>
              <a:path w="549909" h="171450">
                <a:moveTo>
                  <a:pt x="528015" y="66611"/>
                </a:moveTo>
                <a:lnTo>
                  <a:pt x="520953" y="66611"/>
                </a:lnTo>
                <a:lnTo>
                  <a:pt x="520953" y="104711"/>
                </a:lnTo>
                <a:lnTo>
                  <a:pt x="528015" y="104711"/>
                </a:lnTo>
                <a:lnTo>
                  <a:pt x="549783" y="85661"/>
                </a:lnTo>
                <a:lnTo>
                  <a:pt x="528015" y="66611"/>
                </a:lnTo>
                <a:close/>
              </a:path>
              <a:path w="549909" h="171450">
                <a:moveTo>
                  <a:pt x="508380" y="71310"/>
                </a:moveTo>
                <a:lnTo>
                  <a:pt x="491979" y="85661"/>
                </a:lnTo>
                <a:lnTo>
                  <a:pt x="508380" y="100012"/>
                </a:lnTo>
                <a:lnTo>
                  <a:pt x="508380" y="71310"/>
                </a:lnTo>
                <a:close/>
              </a:path>
              <a:path w="549909" h="171450">
                <a:moveTo>
                  <a:pt x="520953" y="71310"/>
                </a:moveTo>
                <a:lnTo>
                  <a:pt x="508380" y="71310"/>
                </a:lnTo>
                <a:lnTo>
                  <a:pt x="508380" y="100012"/>
                </a:lnTo>
                <a:lnTo>
                  <a:pt x="520953" y="100012"/>
                </a:lnTo>
                <a:lnTo>
                  <a:pt x="520953" y="71310"/>
                </a:lnTo>
                <a:close/>
              </a:path>
              <a:path w="549909" h="171450">
                <a:moveTo>
                  <a:pt x="443420" y="0"/>
                </a:moveTo>
                <a:lnTo>
                  <a:pt x="436375" y="1849"/>
                </a:lnTo>
                <a:lnTo>
                  <a:pt x="430402" y="6413"/>
                </a:lnTo>
                <a:lnTo>
                  <a:pt x="426626" y="13013"/>
                </a:lnTo>
                <a:lnTo>
                  <a:pt x="425719" y="20256"/>
                </a:lnTo>
                <a:lnTo>
                  <a:pt x="427599" y="27308"/>
                </a:lnTo>
                <a:lnTo>
                  <a:pt x="432180" y="33337"/>
                </a:lnTo>
                <a:lnTo>
                  <a:pt x="491979" y="85661"/>
                </a:lnTo>
                <a:lnTo>
                  <a:pt x="508380" y="71310"/>
                </a:lnTo>
                <a:lnTo>
                  <a:pt x="520953" y="71310"/>
                </a:lnTo>
                <a:lnTo>
                  <a:pt x="520953" y="66611"/>
                </a:lnTo>
                <a:lnTo>
                  <a:pt x="528015" y="66611"/>
                </a:lnTo>
                <a:lnTo>
                  <a:pt x="457200" y="4635"/>
                </a:lnTo>
                <a:lnTo>
                  <a:pt x="450655" y="912"/>
                </a:lnTo>
                <a:lnTo>
                  <a:pt x="443420" y="0"/>
                </a:lnTo>
                <a:close/>
              </a:path>
            </a:pathLst>
          </a:custGeom>
          <a:solidFill>
            <a:srgbClr val="B8336E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bject 63">
            <a:extLst>
              <a:ext uri="{FF2B5EF4-FFF2-40B4-BE49-F238E27FC236}">
                <a16:creationId xmlns:a16="http://schemas.microsoft.com/office/drawing/2014/main" id="{2E1179DA-3C5C-0DC6-F32A-0C9A7476B6DE}"/>
              </a:ext>
            </a:extLst>
          </p:cNvPr>
          <p:cNvSpPr/>
          <p:nvPr/>
        </p:nvSpPr>
        <p:spPr>
          <a:xfrm>
            <a:off x="7021520" y="3912281"/>
            <a:ext cx="549910" cy="171450"/>
          </a:xfrm>
          <a:custGeom>
            <a:avLst/>
            <a:gdLst/>
            <a:ahLst/>
            <a:cxnLst/>
            <a:rect l="l" t="t" r="r" b="b"/>
            <a:pathLst>
              <a:path w="549909" h="171450">
                <a:moveTo>
                  <a:pt x="491979" y="85661"/>
                </a:moveTo>
                <a:lnTo>
                  <a:pt x="432180" y="137985"/>
                </a:lnTo>
                <a:lnTo>
                  <a:pt x="427599" y="144014"/>
                </a:lnTo>
                <a:lnTo>
                  <a:pt x="425719" y="151066"/>
                </a:lnTo>
                <a:lnTo>
                  <a:pt x="426626" y="158309"/>
                </a:lnTo>
                <a:lnTo>
                  <a:pt x="430402" y="164909"/>
                </a:lnTo>
                <a:lnTo>
                  <a:pt x="436375" y="169473"/>
                </a:lnTo>
                <a:lnTo>
                  <a:pt x="443420" y="171323"/>
                </a:lnTo>
                <a:lnTo>
                  <a:pt x="450655" y="170410"/>
                </a:lnTo>
                <a:lnTo>
                  <a:pt x="457200" y="166687"/>
                </a:lnTo>
                <a:lnTo>
                  <a:pt x="528015" y="104711"/>
                </a:lnTo>
                <a:lnTo>
                  <a:pt x="520953" y="104711"/>
                </a:lnTo>
                <a:lnTo>
                  <a:pt x="520953" y="100012"/>
                </a:lnTo>
                <a:lnTo>
                  <a:pt x="508380" y="100012"/>
                </a:lnTo>
                <a:lnTo>
                  <a:pt x="491979" y="85661"/>
                </a:lnTo>
                <a:close/>
              </a:path>
              <a:path w="549909" h="171450">
                <a:moveTo>
                  <a:pt x="470208" y="66611"/>
                </a:moveTo>
                <a:lnTo>
                  <a:pt x="0" y="66611"/>
                </a:lnTo>
                <a:lnTo>
                  <a:pt x="0" y="104711"/>
                </a:lnTo>
                <a:lnTo>
                  <a:pt x="470208" y="104711"/>
                </a:lnTo>
                <a:lnTo>
                  <a:pt x="491979" y="85661"/>
                </a:lnTo>
                <a:lnTo>
                  <a:pt x="470208" y="66611"/>
                </a:lnTo>
                <a:close/>
              </a:path>
              <a:path w="549909" h="171450">
                <a:moveTo>
                  <a:pt x="528015" y="66611"/>
                </a:moveTo>
                <a:lnTo>
                  <a:pt x="520953" y="66611"/>
                </a:lnTo>
                <a:lnTo>
                  <a:pt x="520953" y="104711"/>
                </a:lnTo>
                <a:lnTo>
                  <a:pt x="528015" y="104711"/>
                </a:lnTo>
                <a:lnTo>
                  <a:pt x="549783" y="85661"/>
                </a:lnTo>
                <a:lnTo>
                  <a:pt x="528015" y="66611"/>
                </a:lnTo>
                <a:close/>
              </a:path>
              <a:path w="549909" h="171450">
                <a:moveTo>
                  <a:pt x="508380" y="71310"/>
                </a:moveTo>
                <a:lnTo>
                  <a:pt x="491979" y="85661"/>
                </a:lnTo>
                <a:lnTo>
                  <a:pt x="508380" y="100012"/>
                </a:lnTo>
                <a:lnTo>
                  <a:pt x="508380" y="71310"/>
                </a:lnTo>
                <a:close/>
              </a:path>
              <a:path w="549909" h="171450">
                <a:moveTo>
                  <a:pt x="520953" y="71310"/>
                </a:moveTo>
                <a:lnTo>
                  <a:pt x="508380" y="71310"/>
                </a:lnTo>
                <a:lnTo>
                  <a:pt x="508380" y="100012"/>
                </a:lnTo>
                <a:lnTo>
                  <a:pt x="520953" y="100012"/>
                </a:lnTo>
                <a:lnTo>
                  <a:pt x="520953" y="71310"/>
                </a:lnTo>
                <a:close/>
              </a:path>
              <a:path w="549909" h="171450">
                <a:moveTo>
                  <a:pt x="443420" y="0"/>
                </a:moveTo>
                <a:lnTo>
                  <a:pt x="436375" y="1849"/>
                </a:lnTo>
                <a:lnTo>
                  <a:pt x="430402" y="6413"/>
                </a:lnTo>
                <a:lnTo>
                  <a:pt x="426626" y="13013"/>
                </a:lnTo>
                <a:lnTo>
                  <a:pt x="425719" y="20256"/>
                </a:lnTo>
                <a:lnTo>
                  <a:pt x="427599" y="27308"/>
                </a:lnTo>
                <a:lnTo>
                  <a:pt x="432180" y="33337"/>
                </a:lnTo>
                <a:lnTo>
                  <a:pt x="491979" y="85661"/>
                </a:lnTo>
                <a:lnTo>
                  <a:pt x="508380" y="71310"/>
                </a:lnTo>
                <a:lnTo>
                  <a:pt x="520953" y="71310"/>
                </a:lnTo>
                <a:lnTo>
                  <a:pt x="520953" y="66611"/>
                </a:lnTo>
                <a:lnTo>
                  <a:pt x="528015" y="66611"/>
                </a:lnTo>
                <a:lnTo>
                  <a:pt x="457200" y="4635"/>
                </a:lnTo>
                <a:lnTo>
                  <a:pt x="450655" y="912"/>
                </a:lnTo>
                <a:lnTo>
                  <a:pt x="443420" y="0"/>
                </a:lnTo>
                <a:close/>
              </a:path>
            </a:pathLst>
          </a:custGeom>
          <a:solidFill>
            <a:srgbClr val="B8336E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bject 63">
            <a:extLst>
              <a:ext uri="{FF2B5EF4-FFF2-40B4-BE49-F238E27FC236}">
                <a16:creationId xmlns:a16="http://schemas.microsoft.com/office/drawing/2014/main" id="{2627F6A7-EB3E-14ED-3412-B6E286D16393}"/>
              </a:ext>
            </a:extLst>
          </p:cNvPr>
          <p:cNvSpPr/>
          <p:nvPr/>
        </p:nvSpPr>
        <p:spPr>
          <a:xfrm rot="3216624">
            <a:off x="6274110" y="4792834"/>
            <a:ext cx="549910" cy="171450"/>
          </a:xfrm>
          <a:custGeom>
            <a:avLst/>
            <a:gdLst/>
            <a:ahLst/>
            <a:cxnLst/>
            <a:rect l="l" t="t" r="r" b="b"/>
            <a:pathLst>
              <a:path w="549909" h="171450">
                <a:moveTo>
                  <a:pt x="491979" y="85661"/>
                </a:moveTo>
                <a:lnTo>
                  <a:pt x="432180" y="137985"/>
                </a:lnTo>
                <a:lnTo>
                  <a:pt x="427599" y="144014"/>
                </a:lnTo>
                <a:lnTo>
                  <a:pt x="425719" y="151066"/>
                </a:lnTo>
                <a:lnTo>
                  <a:pt x="426626" y="158309"/>
                </a:lnTo>
                <a:lnTo>
                  <a:pt x="430402" y="164909"/>
                </a:lnTo>
                <a:lnTo>
                  <a:pt x="436375" y="169473"/>
                </a:lnTo>
                <a:lnTo>
                  <a:pt x="443420" y="171323"/>
                </a:lnTo>
                <a:lnTo>
                  <a:pt x="450655" y="170410"/>
                </a:lnTo>
                <a:lnTo>
                  <a:pt x="457200" y="166687"/>
                </a:lnTo>
                <a:lnTo>
                  <a:pt x="528015" y="104711"/>
                </a:lnTo>
                <a:lnTo>
                  <a:pt x="520953" y="104711"/>
                </a:lnTo>
                <a:lnTo>
                  <a:pt x="520953" y="100012"/>
                </a:lnTo>
                <a:lnTo>
                  <a:pt x="508380" y="100012"/>
                </a:lnTo>
                <a:lnTo>
                  <a:pt x="491979" y="85661"/>
                </a:lnTo>
                <a:close/>
              </a:path>
              <a:path w="549909" h="171450">
                <a:moveTo>
                  <a:pt x="470208" y="66611"/>
                </a:moveTo>
                <a:lnTo>
                  <a:pt x="0" y="66611"/>
                </a:lnTo>
                <a:lnTo>
                  <a:pt x="0" y="104711"/>
                </a:lnTo>
                <a:lnTo>
                  <a:pt x="470208" y="104711"/>
                </a:lnTo>
                <a:lnTo>
                  <a:pt x="491979" y="85661"/>
                </a:lnTo>
                <a:lnTo>
                  <a:pt x="470208" y="66611"/>
                </a:lnTo>
                <a:close/>
              </a:path>
              <a:path w="549909" h="171450">
                <a:moveTo>
                  <a:pt x="528015" y="66611"/>
                </a:moveTo>
                <a:lnTo>
                  <a:pt x="520953" y="66611"/>
                </a:lnTo>
                <a:lnTo>
                  <a:pt x="520953" y="104711"/>
                </a:lnTo>
                <a:lnTo>
                  <a:pt x="528015" y="104711"/>
                </a:lnTo>
                <a:lnTo>
                  <a:pt x="549783" y="85661"/>
                </a:lnTo>
                <a:lnTo>
                  <a:pt x="528015" y="66611"/>
                </a:lnTo>
                <a:close/>
              </a:path>
              <a:path w="549909" h="171450">
                <a:moveTo>
                  <a:pt x="508380" y="71310"/>
                </a:moveTo>
                <a:lnTo>
                  <a:pt x="491979" y="85661"/>
                </a:lnTo>
                <a:lnTo>
                  <a:pt x="508380" y="100012"/>
                </a:lnTo>
                <a:lnTo>
                  <a:pt x="508380" y="71310"/>
                </a:lnTo>
                <a:close/>
              </a:path>
              <a:path w="549909" h="171450">
                <a:moveTo>
                  <a:pt x="520953" y="71310"/>
                </a:moveTo>
                <a:lnTo>
                  <a:pt x="508380" y="71310"/>
                </a:lnTo>
                <a:lnTo>
                  <a:pt x="508380" y="100012"/>
                </a:lnTo>
                <a:lnTo>
                  <a:pt x="520953" y="100012"/>
                </a:lnTo>
                <a:lnTo>
                  <a:pt x="520953" y="71310"/>
                </a:lnTo>
                <a:close/>
              </a:path>
              <a:path w="549909" h="171450">
                <a:moveTo>
                  <a:pt x="443420" y="0"/>
                </a:moveTo>
                <a:lnTo>
                  <a:pt x="436375" y="1849"/>
                </a:lnTo>
                <a:lnTo>
                  <a:pt x="430402" y="6413"/>
                </a:lnTo>
                <a:lnTo>
                  <a:pt x="426626" y="13013"/>
                </a:lnTo>
                <a:lnTo>
                  <a:pt x="425719" y="20256"/>
                </a:lnTo>
                <a:lnTo>
                  <a:pt x="427599" y="27308"/>
                </a:lnTo>
                <a:lnTo>
                  <a:pt x="432180" y="33337"/>
                </a:lnTo>
                <a:lnTo>
                  <a:pt x="491979" y="85661"/>
                </a:lnTo>
                <a:lnTo>
                  <a:pt x="508380" y="71310"/>
                </a:lnTo>
                <a:lnTo>
                  <a:pt x="520953" y="71310"/>
                </a:lnTo>
                <a:lnTo>
                  <a:pt x="520953" y="66611"/>
                </a:lnTo>
                <a:lnTo>
                  <a:pt x="528015" y="66611"/>
                </a:lnTo>
                <a:lnTo>
                  <a:pt x="457200" y="4635"/>
                </a:lnTo>
                <a:lnTo>
                  <a:pt x="450655" y="912"/>
                </a:lnTo>
                <a:lnTo>
                  <a:pt x="443420" y="0"/>
                </a:lnTo>
                <a:close/>
              </a:path>
            </a:pathLst>
          </a:custGeom>
          <a:solidFill>
            <a:srgbClr val="B8336E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B8FFE214-210A-0295-05A1-EA422BF5F19D}"/>
              </a:ext>
            </a:extLst>
          </p:cNvPr>
          <p:cNvSpPr/>
          <p:nvPr/>
        </p:nvSpPr>
        <p:spPr>
          <a:xfrm>
            <a:off x="7019311" y="3668387"/>
            <a:ext cx="599489" cy="195023"/>
          </a:xfrm>
          <a:custGeom>
            <a:avLst/>
            <a:gdLst/>
            <a:ahLst/>
            <a:cxnLst/>
            <a:rect l="l" t="t" r="r" b="b"/>
            <a:pathLst>
              <a:path w="549909" h="171450">
                <a:moveTo>
                  <a:pt x="491979" y="85661"/>
                </a:moveTo>
                <a:lnTo>
                  <a:pt x="432180" y="137985"/>
                </a:lnTo>
                <a:lnTo>
                  <a:pt x="427599" y="144014"/>
                </a:lnTo>
                <a:lnTo>
                  <a:pt x="425719" y="151066"/>
                </a:lnTo>
                <a:lnTo>
                  <a:pt x="426626" y="158309"/>
                </a:lnTo>
                <a:lnTo>
                  <a:pt x="430402" y="164909"/>
                </a:lnTo>
                <a:lnTo>
                  <a:pt x="436375" y="169473"/>
                </a:lnTo>
                <a:lnTo>
                  <a:pt x="443420" y="171323"/>
                </a:lnTo>
                <a:lnTo>
                  <a:pt x="450655" y="170410"/>
                </a:lnTo>
                <a:lnTo>
                  <a:pt x="457200" y="166687"/>
                </a:lnTo>
                <a:lnTo>
                  <a:pt x="528015" y="104711"/>
                </a:lnTo>
                <a:lnTo>
                  <a:pt x="520953" y="104711"/>
                </a:lnTo>
                <a:lnTo>
                  <a:pt x="520953" y="100012"/>
                </a:lnTo>
                <a:lnTo>
                  <a:pt x="508380" y="100012"/>
                </a:lnTo>
                <a:lnTo>
                  <a:pt x="491979" y="85661"/>
                </a:lnTo>
                <a:close/>
              </a:path>
              <a:path w="549909" h="171450">
                <a:moveTo>
                  <a:pt x="470208" y="66611"/>
                </a:moveTo>
                <a:lnTo>
                  <a:pt x="0" y="66611"/>
                </a:lnTo>
                <a:lnTo>
                  <a:pt x="0" y="104711"/>
                </a:lnTo>
                <a:lnTo>
                  <a:pt x="470208" y="104711"/>
                </a:lnTo>
                <a:lnTo>
                  <a:pt x="491979" y="85661"/>
                </a:lnTo>
                <a:lnTo>
                  <a:pt x="470208" y="66611"/>
                </a:lnTo>
                <a:close/>
              </a:path>
              <a:path w="549909" h="171450">
                <a:moveTo>
                  <a:pt x="528015" y="66611"/>
                </a:moveTo>
                <a:lnTo>
                  <a:pt x="520953" y="66611"/>
                </a:lnTo>
                <a:lnTo>
                  <a:pt x="520953" y="104711"/>
                </a:lnTo>
                <a:lnTo>
                  <a:pt x="528015" y="104711"/>
                </a:lnTo>
                <a:lnTo>
                  <a:pt x="549783" y="85661"/>
                </a:lnTo>
                <a:lnTo>
                  <a:pt x="528015" y="66611"/>
                </a:lnTo>
                <a:close/>
              </a:path>
              <a:path w="549909" h="171450">
                <a:moveTo>
                  <a:pt x="508380" y="71310"/>
                </a:moveTo>
                <a:lnTo>
                  <a:pt x="491979" y="85661"/>
                </a:lnTo>
                <a:lnTo>
                  <a:pt x="508380" y="100012"/>
                </a:lnTo>
                <a:lnTo>
                  <a:pt x="508380" y="71310"/>
                </a:lnTo>
                <a:close/>
              </a:path>
              <a:path w="549909" h="171450">
                <a:moveTo>
                  <a:pt x="520953" y="71310"/>
                </a:moveTo>
                <a:lnTo>
                  <a:pt x="508380" y="71310"/>
                </a:lnTo>
                <a:lnTo>
                  <a:pt x="508380" y="100012"/>
                </a:lnTo>
                <a:lnTo>
                  <a:pt x="520953" y="100012"/>
                </a:lnTo>
                <a:lnTo>
                  <a:pt x="520953" y="71310"/>
                </a:lnTo>
                <a:close/>
              </a:path>
              <a:path w="549909" h="171450">
                <a:moveTo>
                  <a:pt x="443420" y="0"/>
                </a:moveTo>
                <a:lnTo>
                  <a:pt x="436375" y="1849"/>
                </a:lnTo>
                <a:lnTo>
                  <a:pt x="430402" y="6413"/>
                </a:lnTo>
                <a:lnTo>
                  <a:pt x="426626" y="13013"/>
                </a:lnTo>
                <a:lnTo>
                  <a:pt x="425719" y="20256"/>
                </a:lnTo>
                <a:lnTo>
                  <a:pt x="427599" y="27308"/>
                </a:lnTo>
                <a:lnTo>
                  <a:pt x="432180" y="33337"/>
                </a:lnTo>
                <a:lnTo>
                  <a:pt x="491979" y="85661"/>
                </a:lnTo>
                <a:lnTo>
                  <a:pt x="508380" y="71310"/>
                </a:lnTo>
                <a:lnTo>
                  <a:pt x="520953" y="71310"/>
                </a:lnTo>
                <a:lnTo>
                  <a:pt x="520953" y="66611"/>
                </a:lnTo>
                <a:lnTo>
                  <a:pt x="528015" y="66611"/>
                </a:lnTo>
                <a:lnTo>
                  <a:pt x="457200" y="4635"/>
                </a:lnTo>
                <a:lnTo>
                  <a:pt x="450655" y="912"/>
                </a:lnTo>
                <a:lnTo>
                  <a:pt x="443420" y="0"/>
                </a:lnTo>
                <a:close/>
              </a:path>
            </a:pathLst>
          </a:custGeom>
          <a:solidFill>
            <a:srgbClr val="81D0F4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bject 58">
            <a:extLst>
              <a:ext uri="{FF2B5EF4-FFF2-40B4-BE49-F238E27FC236}">
                <a16:creationId xmlns:a16="http://schemas.microsoft.com/office/drawing/2014/main" id="{18A97417-BDD3-C824-C88B-53DE1B5514DE}"/>
              </a:ext>
            </a:extLst>
          </p:cNvPr>
          <p:cNvSpPr/>
          <p:nvPr/>
        </p:nvSpPr>
        <p:spPr>
          <a:xfrm>
            <a:off x="3772009" y="3723330"/>
            <a:ext cx="549910" cy="132081"/>
          </a:xfrm>
          <a:custGeom>
            <a:avLst/>
            <a:gdLst/>
            <a:ahLst/>
            <a:cxnLst/>
            <a:rect l="l" t="t" r="r" b="b"/>
            <a:pathLst>
              <a:path w="521334" h="132080">
                <a:moveTo>
                  <a:pt x="504445" y="50800"/>
                </a:moveTo>
                <a:lnTo>
                  <a:pt x="498855" y="50800"/>
                </a:lnTo>
                <a:lnTo>
                  <a:pt x="499363" y="79375"/>
                </a:lnTo>
                <a:lnTo>
                  <a:pt x="461348" y="80042"/>
                </a:lnTo>
                <a:lnTo>
                  <a:pt x="427481" y="110743"/>
                </a:lnTo>
                <a:lnTo>
                  <a:pt x="426973" y="119760"/>
                </a:lnTo>
                <a:lnTo>
                  <a:pt x="437641" y="131444"/>
                </a:lnTo>
                <a:lnTo>
                  <a:pt x="446658" y="131952"/>
                </a:lnTo>
                <a:lnTo>
                  <a:pt x="520826" y="64642"/>
                </a:lnTo>
                <a:lnTo>
                  <a:pt x="504445" y="50800"/>
                </a:lnTo>
                <a:close/>
              </a:path>
              <a:path w="521334" h="132080">
                <a:moveTo>
                  <a:pt x="460982" y="51465"/>
                </a:moveTo>
                <a:lnTo>
                  <a:pt x="0" y="59562"/>
                </a:lnTo>
                <a:lnTo>
                  <a:pt x="507" y="88137"/>
                </a:lnTo>
                <a:lnTo>
                  <a:pt x="461348" y="80042"/>
                </a:lnTo>
                <a:lnTo>
                  <a:pt x="477503" y="65419"/>
                </a:lnTo>
                <a:lnTo>
                  <a:pt x="460982" y="51465"/>
                </a:lnTo>
                <a:close/>
              </a:path>
              <a:path w="521334" h="132080">
                <a:moveTo>
                  <a:pt x="477503" y="65419"/>
                </a:moveTo>
                <a:lnTo>
                  <a:pt x="461348" y="80042"/>
                </a:lnTo>
                <a:lnTo>
                  <a:pt x="499363" y="79375"/>
                </a:lnTo>
                <a:lnTo>
                  <a:pt x="499303" y="75945"/>
                </a:lnTo>
                <a:lnTo>
                  <a:pt x="489965" y="75945"/>
                </a:lnTo>
                <a:lnTo>
                  <a:pt x="477503" y="65419"/>
                </a:lnTo>
                <a:close/>
              </a:path>
              <a:path w="521334" h="132080">
                <a:moveTo>
                  <a:pt x="489584" y="54482"/>
                </a:moveTo>
                <a:lnTo>
                  <a:pt x="477503" y="65419"/>
                </a:lnTo>
                <a:lnTo>
                  <a:pt x="489965" y="75945"/>
                </a:lnTo>
                <a:lnTo>
                  <a:pt x="489584" y="54482"/>
                </a:lnTo>
                <a:close/>
              </a:path>
              <a:path w="521334" h="132080">
                <a:moveTo>
                  <a:pt x="498921" y="54482"/>
                </a:moveTo>
                <a:lnTo>
                  <a:pt x="489584" y="54482"/>
                </a:lnTo>
                <a:lnTo>
                  <a:pt x="489965" y="75945"/>
                </a:lnTo>
                <a:lnTo>
                  <a:pt x="499303" y="75945"/>
                </a:lnTo>
                <a:lnTo>
                  <a:pt x="498921" y="54482"/>
                </a:lnTo>
                <a:close/>
              </a:path>
              <a:path w="521334" h="132080">
                <a:moveTo>
                  <a:pt x="498855" y="50800"/>
                </a:moveTo>
                <a:lnTo>
                  <a:pt x="460982" y="51465"/>
                </a:lnTo>
                <a:lnTo>
                  <a:pt x="477503" y="65419"/>
                </a:lnTo>
                <a:lnTo>
                  <a:pt x="489584" y="54482"/>
                </a:lnTo>
                <a:lnTo>
                  <a:pt x="498921" y="54482"/>
                </a:lnTo>
                <a:lnTo>
                  <a:pt x="498855" y="50800"/>
                </a:lnTo>
                <a:close/>
              </a:path>
              <a:path w="521334" h="132080">
                <a:moveTo>
                  <a:pt x="444372" y="0"/>
                </a:moveTo>
                <a:lnTo>
                  <a:pt x="435355" y="762"/>
                </a:lnTo>
                <a:lnTo>
                  <a:pt x="430275" y="6857"/>
                </a:lnTo>
                <a:lnTo>
                  <a:pt x="425068" y="12826"/>
                </a:lnTo>
                <a:lnTo>
                  <a:pt x="425830" y="21843"/>
                </a:lnTo>
                <a:lnTo>
                  <a:pt x="431926" y="26924"/>
                </a:lnTo>
                <a:lnTo>
                  <a:pt x="460982" y="51465"/>
                </a:lnTo>
                <a:lnTo>
                  <a:pt x="498855" y="50800"/>
                </a:lnTo>
                <a:lnTo>
                  <a:pt x="504445" y="50800"/>
                </a:lnTo>
                <a:lnTo>
                  <a:pt x="444372" y="0"/>
                </a:lnTo>
                <a:close/>
              </a:path>
            </a:pathLst>
          </a:custGeom>
          <a:solidFill>
            <a:srgbClr val="97C000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" name="object 58">
            <a:extLst>
              <a:ext uri="{FF2B5EF4-FFF2-40B4-BE49-F238E27FC236}">
                <a16:creationId xmlns:a16="http://schemas.microsoft.com/office/drawing/2014/main" id="{4302AA7A-526F-9B18-B91E-7C7EA4DD25F4}"/>
              </a:ext>
            </a:extLst>
          </p:cNvPr>
          <p:cNvSpPr/>
          <p:nvPr/>
        </p:nvSpPr>
        <p:spPr>
          <a:xfrm rot="10800000">
            <a:off x="7034546" y="3252828"/>
            <a:ext cx="549910" cy="132081"/>
          </a:xfrm>
          <a:custGeom>
            <a:avLst/>
            <a:gdLst/>
            <a:ahLst/>
            <a:cxnLst/>
            <a:rect l="l" t="t" r="r" b="b"/>
            <a:pathLst>
              <a:path w="521334" h="132080">
                <a:moveTo>
                  <a:pt x="504445" y="50800"/>
                </a:moveTo>
                <a:lnTo>
                  <a:pt x="498855" y="50800"/>
                </a:lnTo>
                <a:lnTo>
                  <a:pt x="499363" y="79375"/>
                </a:lnTo>
                <a:lnTo>
                  <a:pt x="461348" y="80042"/>
                </a:lnTo>
                <a:lnTo>
                  <a:pt x="427481" y="110743"/>
                </a:lnTo>
                <a:lnTo>
                  <a:pt x="426973" y="119760"/>
                </a:lnTo>
                <a:lnTo>
                  <a:pt x="437641" y="131444"/>
                </a:lnTo>
                <a:lnTo>
                  <a:pt x="446658" y="131952"/>
                </a:lnTo>
                <a:lnTo>
                  <a:pt x="520826" y="64642"/>
                </a:lnTo>
                <a:lnTo>
                  <a:pt x="504445" y="50800"/>
                </a:lnTo>
                <a:close/>
              </a:path>
              <a:path w="521334" h="132080">
                <a:moveTo>
                  <a:pt x="460982" y="51465"/>
                </a:moveTo>
                <a:lnTo>
                  <a:pt x="0" y="59562"/>
                </a:lnTo>
                <a:lnTo>
                  <a:pt x="507" y="88137"/>
                </a:lnTo>
                <a:lnTo>
                  <a:pt x="461348" y="80042"/>
                </a:lnTo>
                <a:lnTo>
                  <a:pt x="477503" y="65419"/>
                </a:lnTo>
                <a:lnTo>
                  <a:pt x="460982" y="51465"/>
                </a:lnTo>
                <a:close/>
              </a:path>
              <a:path w="521334" h="132080">
                <a:moveTo>
                  <a:pt x="477503" y="65419"/>
                </a:moveTo>
                <a:lnTo>
                  <a:pt x="461348" y="80042"/>
                </a:lnTo>
                <a:lnTo>
                  <a:pt x="499363" y="79375"/>
                </a:lnTo>
                <a:lnTo>
                  <a:pt x="499303" y="75945"/>
                </a:lnTo>
                <a:lnTo>
                  <a:pt x="489965" y="75945"/>
                </a:lnTo>
                <a:lnTo>
                  <a:pt x="477503" y="65419"/>
                </a:lnTo>
                <a:close/>
              </a:path>
              <a:path w="521334" h="132080">
                <a:moveTo>
                  <a:pt x="489584" y="54482"/>
                </a:moveTo>
                <a:lnTo>
                  <a:pt x="477503" y="65419"/>
                </a:lnTo>
                <a:lnTo>
                  <a:pt x="489965" y="75945"/>
                </a:lnTo>
                <a:lnTo>
                  <a:pt x="489584" y="54482"/>
                </a:lnTo>
                <a:close/>
              </a:path>
              <a:path w="521334" h="132080">
                <a:moveTo>
                  <a:pt x="498921" y="54482"/>
                </a:moveTo>
                <a:lnTo>
                  <a:pt x="489584" y="54482"/>
                </a:lnTo>
                <a:lnTo>
                  <a:pt x="489965" y="75945"/>
                </a:lnTo>
                <a:lnTo>
                  <a:pt x="499303" y="75945"/>
                </a:lnTo>
                <a:lnTo>
                  <a:pt x="498921" y="54482"/>
                </a:lnTo>
                <a:close/>
              </a:path>
              <a:path w="521334" h="132080">
                <a:moveTo>
                  <a:pt x="498855" y="50800"/>
                </a:moveTo>
                <a:lnTo>
                  <a:pt x="460982" y="51465"/>
                </a:lnTo>
                <a:lnTo>
                  <a:pt x="477503" y="65419"/>
                </a:lnTo>
                <a:lnTo>
                  <a:pt x="489584" y="54482"/>
                </a:lnTo>
                <a:lnTo>
                  <a:pt x="498921" y="54482"/>
                </a:lnTo>
                <a:lnTo>
                  <a:pt x="498855" y="50800"/>
                </a:lnTo>
                <a:close/>
              </a:path>
              <a:path w="521334" h="132080">
                <a:moveTo>
                  <a:pt x="444372" y="0"/>
                </a:moveTo>
                <a:lnTo>
                  <a:pt x="435355" y="762"/>
                </a:lnTo>
                <a:lnTo>
                  <a:pt x="430275" y="6857"/>
                </a:lnTo>
                <a:lnTo>
                  <a:pt x="425068" y="12826"/>
                </a:lnTo>
                <a:lnTo>
                  <a:pt x="425830" y="21843"/>
                </a:lnTo>
                <a:lnTo>
                  <a:pt x="431926" y="26924"/>
                </a:lnTo>
                <a:lnTo>
                  <a:pt x="460982" y="51465"/>
                </a:lnTo>
                <a:lnTo>
                  <a:pt x="498855" y="50800"/>
                </a:lnTo>
                <a:lnTo>
                  <a:pt x="504445" y="50800"/>
                </a:lnTo>
                <a:lnTo>
                  <a:pt x="444372" y="0"/>
                </a:lnTo>
                <a:close/>
              </a:path>
            </a:pathLst>
          </a:custGeom>
          <a:solidFill>
            <a:srgbClr val="97C000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" name="object 58">
            <a:extLst>
              <a:ext uri="{FF2B5EF4-FFF2-40B4-BE49-F238E27FC236}">
                <a16:creationId xmlns:a16="http://schemas.microsoft.com/office/drawing/2014/main" id="{857E58DD-4140-0889-B6B4-111404F2A149}"/>
              </a:ext>
            </a:extLst>
          </p:cNvPr>
          <p:cNvSpPr/>
          <p:nvPr/>
        </p:nvSpPr>
        <p:spPr>
          <a:xfrm>
            <a:off x="7036779" y="3435795"/>
            <a:ext cx="549910" cy="132081"/>
          </a:xfrm>
          <a:custGeom>
            <a:avLst/>
            <a:gdLst/>
            <a:ahLst/>
            <a:cxnLst/>
            <a:rect l="l" t="t" r="r" b="b"/>
            <a:pathLst>
              <a:path w="521334" h="132080">
                <a:moveTo>
                  <a:pt x="504445" y="50800"/>
                </a:moveTo>
                <a:lnTo>
                  <a:pt x="498855" y="50800"/>
                </a:lnTo>
                <a:lnTo>
                  <a:pt x="499363" y="79375"/>
                </a:lnTo>
                <a:lnTo>
                  <a:pt x="461348" y="80042"/>
                </a:lnTo>
                <a:lnTo>
                  <a:pt x="427481" y="110743"/>
                </a:lnTo>
                <a:lnTo>
                  <a:pt x="426973" y="119760"/>
                </a:lnTo>
                <a:lnTo>
                  <a:pt x="437641" y="131444"/>
                </a:lnTo>
                <a:lnTo>
                  <a:pt x="446658" y="131952"/>
                </a:lnTo>
                <a:lnTo>
                  <a:pt x="520826" y="64642"/>
                </a:lnTo>
                <a:lnTo>
                  <a:pt x="504445" y="50800"/>
                </a:lnTo>
                <a:close/>
              </a:path>
              <a:path w="521334" h="132080">
                <a:moveTo>
                  <a:pt x="460982" y="51465"/>
                </a:moveTo>
                <a:lnTo>
                  <a:pt x="0" y="59562"/>
                </a:lnTo>
                <a:lnTo>
                  <a:pt x="507" y="88137"/>
                </a:lnTo>
                <a:lnTo>
                  <a:pt x="461348" y="80042"/>
                </a:lnTo>
                <a:lnTo>
                  <a:pt x="477503" y="65419"/>
                </a:lnTo>
                <a:lnTo>
                  <a:pt x="460982" y="51465"/>
                </a:lnTo>
                <a:close/>
              </a:path>
              <a:path w="521334" h="132080">
                <a:moveTo>
                  <a:pt x="477503" y="65419"/>
                </a:moveTo>
                <a:lnTo>
                  <a:pt x="461348" y="80042"/>
                </a:lnTo>
                <a:lnTo>
                  <a:pt x="499363" y="79375"/>
                </a:lnTo>
                <a:lnTo>
                  <a:pt x="499303" y="75945"/>
                </a:lnTo>
                <a:lnTo>
                  <a:pt x="489965" y="75945"/>
                </a:lnTo>
                <a:lnTo>
                  <a:pt x="477503" y="65419"/>
                </a:lnTo>
                <a:close/>
              </a:path>
              <a:path w="521334" h="132080">
                <a:moveTo>
                  <a:pt x="489584" y="54482"/>
                </a:moveTo>
                <a:lnTo>
                  <a:pt x="477503" y="65419"/>
                </a:lnTo>
                <a:lnTo>
                  <a:pt x="489965" y="75945"/>
                </a:lnTo>
                <a:lnTo>
                  <a:pt x="489584" y="54482"/>
                </a:lnTo>
                <a:close/>
              </a:path>
              <a:path w="521334" h="132080">
                <a:moveTo>
                  <a:pt x="498921" y="54482"/>
                </a:moveTo>
                <a:lnTo>
                  <a:pt x="489584" y="54482"/>
                </a:lnTo>
                <a:lnTo>
                  <a:pt x="489965" y="75945"/>
                </a:lnTo>
                <a:lnTo>
                  <a:pt x="499303" y="75945"/>
                </a:lnTo>
                <a:lnTo>
                  <a:pt x="498921" y="54482"/>
                </a:lnTo>
                <a:close/>
              </a:path>
              <a:path w="521334" h="132080">
                <a:moveTo>
                  <a:pt x="498855" y="50800"/>
                </a:moveTo>
                <a:lnTo>
                  <a:pt x="460982" y="51465"/>
                </a:lnTo>
                <a:lnTo>
                  <a:pt x="477503" y="65419"/>
                </a:lnTo>
                <a:lnTo>
                  <a:pt x="489584" y="54482"/>
                </a:lnTo>
                <a:lnTo>
                  <a:pt x="498921" y="54482"/>
                </a:lnTo>
                <a:lnTo>
                  <a:pt x="498855" y="50800"/>
                </a:lnTo>
                <a:close/>
              </a:path>
              <a:path w="521334" h="132080">
                <a:moveTo>
                  <a:pt x="444372" y="0"/>
                </a:moveTo>
                <a:lnTo>
                  <a:pt x="435355" y="762"/>
                </a:lnTo>
                <a:lnTo>
                  <a:pt x="430275" y="6857"/>
                </a:lnTo>
                <a:lnTo>
                  <a:pt x="425068" y="12826"/>
                </a:lnTo>
                <a:lnTo>
                  <a:pt x="425830" y="21843"/>
                </a:lnTo>
                <a:lnTo>
                  <a:pt x="431926" y="26924"/>
                </a:lnTo>
                <a:lnTo>
                  <a:pt x="460982" y="51465"/>
                </a:lnTo>
                <a:lnTo>
                  <a:pt x="498855" y="50800"/>
                </a:lnTo>
                <a:lnTo>
                  <a:pt x="504445" y="50800"/>
                </a:lnTo>
                <a:lnTo>
                  <a:pt x="444372" y="0"/>
                </a:lnTo>
                <a:close/>
              </a:path>
            </a:pathLst>
          </a:custGeom>
          <a:solidFill>
            <a:srgbClr val="97C000"/>
          </a:solidFill>
        </p:spPr>
        <p:txBody>
          <a:bodyPr wrap="square" lIns="0" tIns="0" rIns="0" bIns="0" rtlCol="0"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8BFBD4-27FF-6230-F4DA-ABC3015943E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67302" y="6340155"/>
            <a:ext cx="679154" cy="3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57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qr code with a green square&#10;&#10;AI-generated content may be incorrect.">
            <a:extLst>
              <a:ext uri="{FF2B5EF4-FFF2-40B4-BE49-F238E27FC236}">
                <a16:creationId xmlns:a16="http://schemas.microsoft.com/office/drawing/2014/main" id="{2B38979E-BC76-48EC-BE5D-ABF81C730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30" y="1622018"/>
            <a:ext cx="1247201" cy="1586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4AC95D5-4EB3-7A88-A230-FC11DC8863DE}"/>
              </a:ext>
            </a:extLst>
          </p:cNvPr>
          <p:cNvSpPr txBox="1">
            <a:spLocks/>
          </p:cNvSpPr>
          <p:nvPr/>
        </p:nvSpPr>
        <p:spPr>
          <a:xfrm>
            <a:off x="1329598" y="393290"/>
            <a:ext cx="8402781" cy="550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12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/>
                <a:ea typeface="Euclid Circular A" panose="020B0504000000000000" pitchFamily="34" charset="77"/>
                <a:cs typeface="Segoe UI"/>
              </a:rPr>
              <a:t>RetuRO App </a:t>
            </a:r>
            <a:endParaRPr kumimoji="0" lang="en-GB" sz="2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/>
              <a:ea typeface="Euclid Circular A Light" panose="020B0304000000000000" pitchFamily="34" charset="77"/>
              <a:cs typeface="Segoe UI"/>
            </a:endParaRPr>
          </a:p>
        </p:txBody>
      </p:sp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98D86ECF-6E0B-6056-4194-C7BC43C587CA}"/>
              </a:ext>
            </a:extLst>
          </p:cNvPr>
          <p:cNvSpPr txBox="1"/>
          <p:nvPr/>
        </p:nvSpPr>
        <p:spPr>
          <a:xfrm>
            <a:off x="-233680" y="393290"/>
            <a:ext cx="12331700" cy="90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R="0" lvl="0" indent="0" defTabSz="609630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cs typeface="+mn-cs"/>
              </a:rPr>
              <a:t>CUM AFLU DACĂ UN AMBALAJ PRIMIT DE LA CONSUMATOR ESTE CONFORM SAU NU?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 SemiBold" panose="020B0704000000000000" pitchFamily="34" charset="0"/>
              <a:cs typeface="+mn-cs"/>
            </a:endParaRPr>
          </a:p>
        </p:txBody>
      </p:sp>
      <p:pic>
        <p:nvPicPr>
          <p:cNvPr id="7" name="Picture 6" descr="A white people with a yellow coin and a black background&#10;&#10;Description automatically generated">
            <a:extLst>
              <a:ext uri="{FF2B5EF4-FFF2-40B4-BE49-F238E27FC236}">
                <a16:creationId xmlns:a16="http://schemas.microsoft.com/office/drawing/2014/main" id="{F0489218-B338-5A88-31D6-52D5AF22E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18" y="3275254"/>
            <a:ext cx="1552519" cy="1074702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6417B9B7-4F77-4E4E-FDC2-A8E69AD4A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60" y="1362016"/>
            <a:ext cx="1167669" cy="14045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7AA5DA-0C87-6E3A-E9A1-B727DF71D5C3}"/>
              </a:ext>
            </a:extLst>
          </p:cNvPr>
          <p:cNvSpPr txBox="1"/>
          <p:nvPr/>
        </p:nvSpPr>
        <p:spPr>
          <a:xfrm>
            <a:off x="317095" y="1684649"/>
            <a:ext cx="4740821" cy="379656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COLECTARE AUTOMATĂ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3F9DF-D376-F4E7-7784-CE639295C3C0}"/>
              </a:ext>
            </a:extLst>
          </p:cNvPr>
          <p:cNvSpPr txBox="1"/>
          <p:nvPr/>
        </p:nvSpPr>
        <p:spPr>
          <a:xfrm>
            <a:off x="261168" y="3468751"/>
            <a:ext cx="4760408" cy="379656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COLECTARE MANUALĂ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8D6EDB-04B2-B58E-E172-79CFCC35486B}"/>
              </a:ext>
            </a:extLst>
          </p:cNvPr>
          <p:cNvSpPr txBox="1"/>
          <p:nvPr/>
        </p:nvSpPr>
        <p:spPr>
          <a:xfrm>
            <a:off x="270962" y="2187593"/>
            <a:ext cx="4833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Dispozitivul RVM verifică automat ambalajele SGR conforme.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5449CD-E749-350D-A4E7-D244B57C80F7}"/>
              </a:ext>
            </a:extLst>
          </p:cNvPr>
          <p:cNvSpPr txBox="1"/>
          <p:nvPr/>
        </p:nvSpPr>
        <p:spPr>
          <a:xfrm>
            <a:off x="180340" y="3912023"/>
            <a:ext cx="4923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</a:defRPr>
            </a:lvl1pPr>
          </a:lstStyle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Instalați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aplicația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RetuRO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pentru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comercianți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pentru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scana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verifica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ambalajele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</a:p>
        </p:txBody>
      </p:sp>
      <p:pic>
        <p:nvPicPr>
          <p:cNvPr id="17" name="Picture 16" descr="A qr code with a green square&#10;&#10;AI-generated content may be incorrect.">
            <a:extLst>
              <a:ext uri="{FF2B5EF4-FFF2-40B4-BE49-F238E27FC236}">
                <a16:creationId xmlns:a16="http://schemas.microsoft.com/office/drawing/2014/main" id="{B8897CEB-4E0A-09CB-DAC4-7E24D649B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3" y="3118595"/>
            <a:ext cx="1247201" cy="1586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339BC5-1E1C-960E-2272-3F30E02F26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798" t="12744" r="17537" b="31908"/>
          <a:stretch/>
        </p:blipFill>
        <p:spPr>
          <a:xfrm>
            <a:off x="6402813" y="1769095"/>
            <a:ext cx="1093634" cy="1005353"/>
          </a:xfrm>
          <a:prstGeom prst="rect">
            <a:avLst/>
          </a:prstGeom>
        </p:spPr>
      </p:pic>
      <p:pic>
        <p:nvPicPr>
          <p:cNvPr id="19" name="Picture 18" descr="A green and black wave&#10;&#10;Description automatically generated">
            <a:extLst>
              <a:ext uri="{FF2B5EF4-FFF2-40B4-BE49-F238E27FC236}">
                <a16:creationId xmlns:a16="http://schemas.microsoft.com/office/drawing/2014/main" id="{D7738492-28B5-95A5-17BF-C8F2522EB3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2"/>
          <a:stretch/>
        </p:blipFill>
        <p:spPr>
          <a:xfrm>
            <a:off x="1570467" y="6433656"/>
            <a:ext cx="11345739" cy="679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870525-D4A3-6CFF-FA13-8CEEB9B474A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11B617-892A-B3FE-0F10-C2EDEE8F0B00}"/>
              </a:ext>
            </a:extLst>
          </p:cNvPr>
          <p:cNvSpPr txBox="1"/>
          <p:nvPr/>
        </p:nvSpPr>
        <p:spPr>
          <a:xfrm>
            <a:off x="180341" y="4981671"/>
            <a:ext cx="11917680" cy="1241622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67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Nu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uitati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sa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v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erificati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producătorii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de la care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cumparati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bauturi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di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sfera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SGR (0.1- 3L) 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ymbol" panose="020B0502040204020203" pitchFamily="34" charset="0"/>
                <a:ea typeface="Aptos" panose="020B0004020202020204" pitchFamily="34" charset="0"/>
                <a:cs typeface="Segoe UI Symbol" panose="020B0502040204020203" pitchFamily="34" charset="0"/>
              </a:rPr>
              <a:t>✔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Lista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producătorilor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cu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contracte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semnate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/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reziliate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/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suspendate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→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  <a:hlinkClick r:id="rId8"/>
              </a:rPr>
              <a:t>www.returosgr.ro/info-producatori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ymbol" panose="020B0502040204020203" pitchFamily="34" charset="0"/>
                <a:ea typeface="Aptos" panose="020B0004020202020204" pitchFamily="34" charset="0"/>
                <a:cs typeface="Segoe UI Symbol" panose="020B0502040204020203" pitchFamily="34" charset="0"/>
              </a:rPr>
              <a:t>✔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Verificarea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produselor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în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Registrul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Ambalajelor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SGR → 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  <a:hlinkClick r:id="rId9"/>
              </a:rPr>
              <a:t>www.returosgr.ro/raportare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 panose="020B0504000000000000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285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ogo for a radio station&#10;&#10;Description automatically generated">
            <a:extLst>
              <a:ext uri="{FF2B5EF4-FFF2-40B4-BE49-F238E27FC236}">
                <a16:creationId xmlns:a16="http://schemas.microsoft.com/office/drawing/2014/main" id="{7FD3C569-3DA7-C48E-5711-15504E1F8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8690" r="8371" b="22271"/>
          <a:stretch/>
        </p:blipFill>
        <p:spPr>
          <a:xfrm>
            <a:off x="388554" y="127084"/>
            <a:ext cx="3469773" cy="1453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D3CE0-039A-E963-2454-A65DDEC0777A}"/>
              </a:ext>
            </a:extLst>
          </p:cNvPr>
          <p:cNvSpPr txBox="1"/>
          <p:nvPr/>
        </p:nvSpPr>
        <p:spPr>
          <a:xfrm>
            <a:off x="569495" y="2451327"/>
            <a:ext cx="6976216" cy="2677656"/>
          </a:xfrm>
          <a:prstGeom prst="rect">
            <a:avLst/>
          </a:prstGeom>
          <a:solidFill>
            <a:srgbClr val="F5DB34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Dacă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mai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aveti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alte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întrebări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, vă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rugăm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să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trimiteți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pe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adresa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 de mail 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 SemiBold" panose="020B0704000000000000" pitchFamily="34" charset="0"/>
              <a:ea typeface="Euclid Circular A SemiBold" panose="020B0704000000000000" pitchFamily="34" charset="0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  <a:hlinkClick r:id="rId3"/>
              </a:rPr>
              <a:t>suport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  <a:hlinkClick r:id="rId3"/>
              </a:rPr>
              <a:t>@returosgr.ro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 SemiBold" panose="020B0704000000000000" pitchFamily="34" charset="0"/>
              <a:ea typeface="Euclid Circular A SemiBold" panose="020B0704000000000000" pitchFamily="34" charset="0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 SemiBold" panose="020B0704000000000000" pitchFamily="34" charset="0"/>
              <a:ea typeface="+mn-ea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+mn-ea"/>
                <a:cs typeface="+mn-cs"/>
              </a:rPr>
              <a:t>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+mn-ea"/>
                <a:cs typeface="+mn-cs"/>
              </a:rPr>
              <a:t>numărul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+mn-ea"/>
                <a:cs typeface="+mn-cs"/>
              </a:rPr>
              <a:t>telefon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Euclid Circular A SemiBold" panose="020B0704000000000000" pitchFamily="34" charset="0"/>
                <a:ea typeface="+mn-ea"/>
                <a:cs typeface="+mn-cs"/>
              </a:rPr>
              <a:t>031.9003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F08A0-5A15-EDB5-C674-57EACFBFAD7C}"/>
              </a:ext>
            </a:extLst>
          </p:cNvPr>
          <p:cNvSpPr txBox="1"/>
          <p:nvPr/>
        </p:nvSpPr>
        <p:spPr>
          <a:xfrm>
            <a:off x="516891" y="5314134"/>
            <a:ext cx="69762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 SemiBold" panose="020B0704000000000000" pitchFamily="34" charset="0"/>
                <a:ea typeface="+mn-ea"/>
                <a:cs typeface="+mn-cs"/>
              </a:rPr>
              <a:t>Operatorii noștri vă stau la dispoziție în intervalul 9:00-17:30, cu excepția sarbatorilor legale.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 SemiBold" panose="020B0704000000000000" pitchFamily="34" charset="0"/>
              <a:ea typeface="+mn-ea"/>
              <a:cs typeface="+mn-cs"/>
            </a:endParaRPr>
          </a:p>
        </p:txBody>
      </p:sp>
      <p:pic>
        <p:nvPicPr>
          <p:cNvPr id="2" name="Picture 1" descr="A cartoon of a person with a question mark">
            <a:extLst>
              <a:ext uri="{FF2B5EF4-FFF2-40B4-BE49-F238E27FC236}">
                <a16:creationId xmlns:a16="http://schemas.microsoft.com/office/drawing/2014/main" id="{1FC9A757-1966-4BE9-B23E-650A8475C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473" y="2194560"/>
            <a:ext cx="3125560" cy="33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76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0E4C46A-A402-CACB-8862-7C26347702A5}"/>
              </a:ext>
            </a:extLst>
          </p:cNvPr>
          <p:cNvSpPr txBox="1"/>
          <p:nvPr/>
        </p:nvSpPr>
        <p:spPr>
          <a:xfrm>
            <a:off x="984392" y="2505671"/>
            <a:ext cx="6292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MULȚUMIM!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AE13E-5D66-ED0F-8409-AD9E1AFB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6B745-59AA-591F-8151-C72C14BE3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533"/>
          <a:stretch/>
        </p:blipFill>
        <p:spPr>
          <a:xfrm>
            <a:off x="9780816" y="513170"/>
            <a:ext cx="2411185" cy="5757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0A6F1-997D-7FFF-BA87-005CEAB018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999"/>
          <a:stretch/>
        </p:blipFill>
        <p:spPr>
          <a:xfrm>
            <a:off x="9105692" y="3053442"/>
            <a:ext cx="2275322" cy="38045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EF495F-9DCA-7FA8-D59A-C6996591B3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557"/>
          <a:stretch/>
        </p:blipFill>
        <p:spPr>
          <a:xfrm>
            <a:off x="5356468" y="2492326"/>
            <a:ext cx="3444634" cy="43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3344720" y="342990"/>
            <a:ext cx="5502559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ts val="3300"/>
              </a:lnSpc>
            </a:pPr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CIRCUITUL BANILOR</a:t>
            </a:r>
            <a:endParaRPr lang="en-US" sz="40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13EB66-27EB-ED89-C4EA-5BA9AF412039}"/>
              </a:ext>
            </a:extLst>
          </p:cNvPr>
          <p:cNvGrpSpPr/>
          <p:nvPr/>
        </p:nvGrpSpPr>
        <p:grpSpPr>
          <a:xfrm>
            <a:off x="852061" y="1239641"/>
            <a:ext cx="10321404" cy="4398017"/>
            <a:chOff x="1278091" y="1859461"/>
            <a:chExt cx="15482106" cy="6597025"/>
          </a:xfrm>
        </p:grpSpPr>
        <p:sp>
          <p:nvSpPr>
            <p:cNvPr id="2" name="Flowchart: Alternate Process 1">
              <a:extLst>
                <a:ext uri="{FF2B5EF4-FFF2-40B4-BE49-F238E27FC236}">
                  <a16:creationId xmlns:a16="http://schemas.microsoft.com/office/drawing/2014/main" id="{1CCED843-310D-3D55-B585-1907EA7156BB}"/>
                </a:ext>
              </a:extLst>
            </p:cNvPr>
            <p:cNvSpPr/>
            <p:nvPr/>
          </p:nvSpPr>
          <p:spPr>
            <a:xfrm>
              <a:off x="7533010" y="5154251"/>
              <a:ext cx="2763184" cy="1871706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ro-RO" sz="1333" b="1" dirty="0">
                  <a:solidFill>
                    <a:prstClr val="black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COMERCIANT</a:t>
              </a:r>
              <a:endParaRPr lang="en-US" sz="1333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CD1F3A48-FE98-A4FA-869F-CE8CF4ABA06A}"/>
                </a:ext>
              </a:extLst>
            </p:cNvPr>
            <p:cNvSpPr/>
            <p:nvPr/>
          </p:nvSpPr>
          <p:spPr>
            <a:xfrm>
              <a:off x="14090360" y="5154252"/>
              <a:ext cx="2669837" cy="1871705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ro-RO" sz="1333" b="1" dirty="0">
                  <a:solidFill>
                    <a:prstClr val="black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CONSUMATOR</a:t>
              </a:r>
            </a:p>
          </p:txBody>
        </p:sp>
        <p:pic>
          <p:nvPicPr>
            <p:cNvPr id="4" name="Picture 3" descr="A green arrows on a black background&#10;&#10;Description automatically generated">
              <a:extLst>
                <a:ext uri="{FF2B5EF4-FFF2-40B4-BE49-F238E27FC236}">
                  <a16:creationId xmlns:a16="http://schemas.microsoft.com/office/drawing/2014/main" id="{43AE3825-4F28-1CEC-9FEB-4A7D29C13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2" t="31834" r="7698" b="22332"/>
            <a:stretch/>
          </p:blipFill>
          <p:spPr>
            <a:xfrm>
              <a:off x="7171191" y="1859461"/>
              <a:ext cx="3772224" cy="220761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DA9492D-5533-98A3-7B94-E3D15222FB1C}"/>
                </a:ext>
              </a:extLst>
            </p:cNvPr>
            <p:cNvCxnSpPr>
              <a:cxnSpLocks/>
            </p:cNvCxnSpPr>
            <p:nvPr/>
          </p:nvCxnSpPr>
          <p:spPr>
            <a:xfrm>
              <a:off x="8914603" y="3961012"/>
              <a:ext cx="0" cy="117486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Picture 29" descr="A white people with a yellow coin and a black background&#10;&#10;Description automatically generated">
              <a:extLst>
                <a:ext uri="{FF2B5EF4-FFF2-40B4-BE49-F238E27FC236}">
                  <a16:creationId xmlns:a16="http://schemas.microsoft.com/office/drawing/2014/main" id="{44A4068E-A0DA-DEDA-3E15-DEE6BD9CC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395" y="6455295"/>
              <a:ext cx="1076414" cy="745128"/>
            </a:xfrm>
            <a:prstGeom prst="rect">
              <a:avLst/>
            </a:prstGeom>
          </p:spPr>
        </p:pic>
        <p:pic>
          <p:nvPicPr>
            <p:cNvPr id="31" name="Picture 30" descr="A white figure with a yellow bottle on his hand&#10;&#10;Description automatically generated">
              <a:extLst>
                <a:ext uri="{FF2B5EF4-FFF2-40B4-BE49-F238E27FC236}">
                  <a16:creationId xmlns:a16="http://schemas.microsoft.com/office/drawing/2014/main" id="{1179EEDB-D217-A1A8-29EF-1E6CC8E73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5700" y="6352721"/>
              <a:ext cx="1479156" cy="892851"/>
            </a:xfrm>
            <a:prstGeom prst="rect">
              <a:avLst/>
            </a:prstGeom>
          </p:spPr>
        </p:pic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C7070BE9-2071-BA1C-BA57-67CC2209A335}"/>
                </a:ext>
              </a:extLst>
            </p:cNvPr>
            <p:cNvSpPr/>
            <p:nvPr/>
          </p:nvSpPr>
          <p:spPr>
            <a:xfrm>
              <a:off x="1278091" y="5136002"/>
              <a:ext cx="2763184" cy="1871706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ro-RO" sz="1333" b="1" dirty="0">
                  <a:solidFill>
                    <a:prstClr val="black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PRODUCĂTOR/</a:t>
              </a:r>
            </a:p>
            <a:p>
              <a:pPr algn="ctr" defTabSz="609630"/>
              <a:r>
                <a:rPr lang="ro-RO" sz="1333" b="1" dirty="0">
                  <a:solidFill>
                    <a:prstClr val="black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IMPORTATOR/</a:t>
              </a:r>
            </a:p>
            <a:p>
              <a:pPr algn="ctr" defTabSz="609630"/>
              <a:r>
                <a:rPr lang="ro-RO" sz="1333" b="1" dirty="0">
                  <a:solidFill>
                    <a:prstClr val="black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DISTRIBUITOR</a:t>
              </a:r>
              <a:endParaRPr lang="en-US" sz="1333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  <p:pic>
          <p:nvPicPr>
            <p:cNvPr id="12" name="Picture 11" descr="A white building with a chimney&#10;&#10;Description automatically generated">
              <a:extLst>
                <a:ext uri="{FF2B5EF4-FFF2-40B4-BE49-F238E27FC236}">
                  <a16:creationId xmlns:a16="http://schemas.microsoft.com/office/drawing/2014/main" id="{2CA3BE77-CD84-487A-C312-AF12422A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977" y="6540378"/>
              <a:ext cx="725706" cy="732626"/>
            </a:xfrm>
            <a:prstGeom prst="rect">
              <a:avLst/>
            </a:prstGeom>
          </p:spPr>
        </p:pic>
        <p:pic>
          <p:nvPicPr>
            <p:cNvPr id="15" name="Picture 4" descr="Distributor Icon - Free PNG &amp; SVG 1264429 - Noun Project">
              <a:extLst>
                <a:ext uri="{FF2B5EF4-FFF2-40B4-BE49-F238E27FC236}">
                  <a16:creationId xmlns:a16="http://schemas.microsoft.com/office/drawing/2014/main" id="{71FB1A35-1CAE-32C9-BD2C-206E6D913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2721" y="6552141"/>
              <a:ext cx="720863" cy="720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EEF4C1A-A8C7-8789-C41C-C588EB0F5B4C}"/>
                </a:ext>
              </a:extLst>
            </p:cNvPr>
            <p:cNvCxnSpPr>
              <a:cxnSpLocks/>
            </p:cNvCxnSpPr>
            <p:nvPr/>
          </p:nvCxnSpPr>
          <p:spPr>
            <a:xfrm>
              <a:off x="4373083" y="563741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0B2D41-E977-F9D1-3B0B-1AC0AF08843A}"/>
                </a:ext>
              </a:extLst>
            </p:cNvPr>
            <p:cNvCxnSpPr>
              <a:cxnSpLocks/>
            </p:cNvCxnSpPr>
            <p:nvPr/>
          </p:nvCxnSpPr>
          <p:spPr>
            <a:xfrm>
              <a:off x="10743403" y="563741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252A477-A052-E5DA-6459-399E5189D5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083" y="618605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B341095-8BC9-6924-BF6D-FFBC425A98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3403" y="6186052"/>
              <a:ext cx="2926877" cy="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CFA2ECB1-C707-FEB2-90B0-663AFAF174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3042326" y="3609185"/>
              <a:ext cx="19531" cy="6925840"/>
            </a:xfrm>
            <a:prstGeom prst="bentConnector3">
              <a:avLst>
                <a:gd name="adj1" fmla="val 3299222"/>
              </a:avLst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A4CCEFA-9608-E3A3-CDED-F0377DBD3EF4}"/>
                </a:ext>
              </a:extLst>
            </p:cNvPr>
            <p:cNvSpPr txBox="1"/>
            <p:nvPr/>
          </p:nvSpPr>
          <p:spPr>
            <a:xfrm>
              <a:off x="5520348" y="4047456"/>
              <a:ext cx="338969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ro-RO" sz="1200" dirty="0">
                  <a:solidFill>
                    <a:prstClr val="black"/>
                  </a:solidFill>
                  <a:latin typeface="Euclid Circular A" panose="020B0504000000000000" charset="0"/>
                  <a:ea typeface="Euclid Circular A" panose="020B0504000000000000" charset="0"/>
                </a:rPr>
                <a:t>Facture și plată garanții plătite de consumator</a:t>
              </a:r>
              <a:endParaRPr lang="en-US" sz="1200" dirty="0">
                <a:solidFill>
                  <a:prstClr val="black"/>
                </a:solidFill>
                <a:latin typeface="Euclid Circular A" panose="020B0504000000000000" charset="0"/>
                <a:ea typeface="Euclid Circular A" panose="020B0504000000000000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09EB43-3B91-9782-8BC0-1FBAD014A0F7}"/>
                </a:ext>
              </a:extLst>
            </p:cNvPr>
            <p:cNvSpPr txBox="1"/>
            <p:nvPr/>
          </p:nvSpPr>
          <p:spPr>
            <a:xfrm>
              <a:off x="8422116" y="4041646"/>
              <a:ext cx="338969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ro-RO" sz="1200" dirty="0">
                  <a:solidFill>
                    <a:prstClr val="black"/>
                  </a:solidFill>
                  <a:latin typeface="Euclid Circular A" panose="020B0504000000000000" charset="0"/>
                  <a:ea typeface="Euclid Circular A" panose="020B0504000000000000" charset="0"/>
                </a:rPr>
                <a:t>Facturare și plată </a:t>
              </a:r>
            </a:p>
            <a:p>
              <a:pPr algn="ctr" defTabSz="609630">
                <a:defRPr/>
              </a:pPr>
              <a:r>
                <a:rPr lang="ro-RO" sz="1200" dirty="0">
                  <a:solidFill>
                    <a:prstClr val="black"/>
                  </a:solidFill>
                  <a:latin typeface="Euclid Circular A" panose="020B0504000000000000" charset="0"/>
                  <a:ea typeface="Euclid Circular A" panose="020B0504000000000000" charset="0"/>
                </a:rPr>
                <a:t>tarif gestionare</a:t>
              </a:r>
              <a:endParaRPr lang="en-US" sz="1200" dirty="0">
                <a:solidFill>
                  <a:prstClr val="black"/>
                </a:solidFill>
                <a:latin typeface="Euclid Circular A" panose="020B0504000000000000" charset="0"/>
                <a:ea typeface="Euclid Circular A" panose="020B0504000000000000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4385203-1C38-C1BD-1479-44B6D5C9ABDE}"/>
                </a:ext>
              </a:extLst>
            </p:cNvPr>
            <p:cNvSpPr txBox="1"/>
            <p:nvPr/>
          </p:nvSpPr>
          <p:spPr>
            <a:xfrm>
              <a:off x="4022298" y="4988483"/>
              <a:ext cx="350843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ro-RO" sz="1200" dirty="0">
                  <a:solidFill>
                    <a:prstClr val="black"/>
                  </a:solidFill>
                  <a:latin typeface="Euclid Circular A" panose="020B0504000000000000" charset="0"/>
                  <a:ea typeface="Euclid Circular A" panose="020B0504000000000000" charset="0"/>
                </a:rPr>
                <a:t>Facturare garanție la achiziție</a:t>
              </a:r>
              <a:endParaRPr lang="en-US" sz="1200" dirty="0">
                <a:solidFill>
                  <a:prstClr val="black"/>
                </a:solidFill>
                <a:latin typeface="Euclid Circular A" panose="020B0504000000000000" charset="0"/>
                <a:ea typeface="Euclid Circular A" panose="020B0504000000000000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5230C6B-C691-0503-B4D4-C9264718FC6A}"/>
                </a:ext>
              </a:extLst>
            </p:cNvPr>
            <p:cNvSpPr txBox="1"/>
            <p:nvPr/>
          </p:nvSpPr>
          <p:spPr>
            <a:xfrm>
              <a:off x="4092297" y="6455295"/>
              <a:ext cx="3389691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ro-RO" sz="1200" dirty="0">
                  <a:solidFill>
                    <a:prstClr val="black"/>
                  </a:solidFill>
                  <a:latin typeface="Euclid Circular A" panose="020B0504000000000000" charset="0"/>
                  <a:ea typeface="Euclid Circular A" panose="020B0504000000000000" charset="0"/>
                </a:rPr>
                <a:t>Plată Garanție</a:t>
              </a:r>
              <a:endParaRPr lang="en-US" sz="1200" dirty="0">
                <a:solidFill>
                  <a:prstClr val="black"/>
                </a:solidFill>
                <a:latin typeface="Euclid Circular A" panose="020B0504000000000000" charset="0"/>
                <a:ea typeface="Euclid Circular A" panose="020B0504000000000000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60335B-103A-697A-06A5-845F029C1A40}"/>
                </a:ext>
              </a:extLst>
            </p:cNvPr>
            <p:cNvSpPr txBox="1"/>
            <p:nvPr/>
          </p:nvSpPr>
          <p:spPr>
            <a:xfrm>
              <a:off x="10490629" y="4861500"/>
              <a:ext cx="338969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ro-RO" sz="1200" dirty="0">
                  <a:solidFill>
                    <a:prstClr val="black"/>
                  </a:solidFill>
                  <a:latin typeface="Euclid Circular A" panose="020B0504000000000000" charset="0"/>
                  <a:ea typeface="Euclid Circular A" panose="020B0504000000000000" charset="0"/>
                </a:rPr>
                <a:t>Prezentare garanție </a:t>
              </a:r>
            </a:p>
            <a:p>
              <a:pPr algn="ctr" defTabSz="609630">
                <a:defRPr/>
              </a:pPr>
              <a:r>
                <a:rPr lang="ro-RO" sz="1200" dirty="0">
                  <a:solidFill>
                    <a:prstClr val="black"/>
                  </a:solidFill>
                  <a:latin typeface="Euclid Circular A" panose="020B0504000000000000" charset="0"/>
                  <a:ea typeface="Euclid Circular A" panose="020B0504000000000000" charset="0"/>
                </a:rPr>
                <a:t>pe bonul fiscal</a:t>
              </a:r>
              <a:endParaRPr lang="en-US" sz="1200" dirty="0">
                <a:solidFill>
                  <a:prstClr val="black"/>
                </a:solidFill>
                <a:latin typeface="Euclid Circular A" panose="020B0504000000000000" charset="0"/>
                <a:ea typeface="Euclid Circular A" panose="020B0504000000000000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46A2CF-6538-2B37-E021-96A429E31FE1}"/>
                </a:ext>
              </a:extLst>
            </p:cNvPr>
            <p:cNvSpPr txBox="1"/>
            <p:nvPr/>
          </p:nvSpPr>
          <p:spPr>
            <a:xfrm>
              <a:off x="10743403" y="6379629"/>
              <a:ext cx="3389691" cy="415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ro-RO" sz="1200" dirty="0">
                  <a:solidFill>
                    <a:prstClr val="black"/>
                  </a:solidFill>
                  <a:latin typeface="Euclid Circular A" panose="020B0504000000000000" charset="0"/>
                  <a:ea typeface="Euclid Circular A" panose="020B0504000000000000" charset="0"/>
                </a:rPr>
                <a:t>Plată garanție</a:t>
              </a:r>
              <a:endParaRPr lang="en-US" sz="1200" dirty="0">
                <a:solidFill>
                  <a:prstClr val="black"/>
                </a:solidFill>
                <a:latin typeface="Euclid Circular A" panose="020B0504000000000000" charset="0"/>
                <a:ea typeface="Euclid Circular A" panose="020B0504000000000000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A524A47-2542-053F-FA09-5F93B1AB49CD}"/>
                </a:ext>
              </a:extLst>
            </p:cNvPr>
            <p:cNvSpPr txBox="1"/>
            <p:nvPr/>
          </p:nvSpPr>
          <p:spPr>
            <a:xfrm>
              <a:off x="9413247" y="7763988"/>
              <a:ext cx="7101765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ro-RO" sz="1200" dirty="0">
                  <a:solidFill>
                    <a:prstClr val="black"/>
                  </a:solidFill>
                  <a:latin typeface="Euclid Circular A" panose="020B0504000000000000" charset="0"/>
                  <a:ea typeface="Euclid Circular A" panose="020B0504000000000000" charset="0"/>
                </a:rPr>
                <a:t>Returnarea Ambalajelor SGR </a:t>
              </a:r>
            </a:p>
            <a:p>
              <a:pPr algn="ctr" defTabSz="609630">
                <a:defRPr/>
              </a:pPr>
              <a:r>
                <a:rPr lang="ro-RO" sz="1200" dirty="0">
                  <a:solidFill>
                    <a:prstClr val="black"/>
                  </a:solidFill>
                  <a:latin typeface="Euclid Circular A" panose="020B0504000000000000" charset="0"/>
                  <a:ea typeface="Euclid Circular A" panose="020B0504000000000000" charset="0"/>
                </a:rPr>
                <a:t>(restituire garanție prin cash/ voucher/ transfer bancar)</a:t>
              </a:r>
              <a:endParaRPr lang="en-US" sz="1200" dirty="0">
                <a:solidFill>
                  <a:prstClr val="black"/>
                </a:solidFill>
                <a:latin typeface="Euclid Circular A" panose="020B0504000000000000" charset="0"/>
                <a:ea typeface="Euclid Circular A" panose="020B0504000000000000" charset="0"/>
              </a:endParaRPr>
            </a:p>
          </p:txBody>
        </p:sp>
      </p:grpSp>
      <p:pic>
        <p:nvPicPr>
          <p:cNvPr id="14" name="Picture 13" descr="A green and black wave&#10;&#10;Description automatically generated">
            <a:extLst>
              <a:ext uri="{FF2B5EF4-FFF2-40B4-BE49-F238E27FC236}">
                <a16:creationId xmlns:a16="http://schemas.microsoft.com/office/drawing/2014/main" id="{CDA30DAF-7769-FFF7-443E-EEF242EA71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2"/>
          <a:stretch/>
        </p:blipFill>
        <p:spPr>
          <a:xfrm>
            <a:off x="1569671" y="6178890"/>
            <a:ext cx="11345739" cy="679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6DC692-EE55-7673-CC6D-9F64C035A72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1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2693441" y="193922"/>
            <a:ext cx="6805119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ts val="3300"/>
              </a:lnSpc>
            </a:pPr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TARIFUL DE GESTIONARE</a:t>
            </a:r>
            <a:endParaRPr lang="en-US" sz="40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38CAFDD6-A47A-8446-97A8-0CD7716B115D}"/>
              </a:ext>
            </a:extLst>
          </p:cNvPr>
          <p:cNvSpPr txBox="1"/>
          <p:nvPr/>
        </p:nvSpPr>
        <p:spPr>
          <a:xfrm>
            <a:off x="8012960" y="1832725"/>
            <a:ext cx="3701520" cy="738664"/>
          </a:xfrm>
          <a:prstGeom prst="rect">
            <a:avLst/>
          </a:prstGeom>
          <a:solidFill>
            <a:srgbClr val="FCDB2A"/>
          </a:solidFill>
        </p:spPr>
        <p:txBody>
          <a:bodyPr wrap="square" lIns="0" tIns="0" rIns="0" bIns="0" rtlCol="0" anchor="t">
            <a:spAutoFit/>
          </a:bodyPr>
          <a:lstStyle/>
          <a:p>
            <a:pPr defTabSz="609630">
              <a:defRPr/>
            </a:pPr>
            <a:endParaRPr lang="en-US" sz="1200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Diferențele dintre tariful de gestionare final pentru anul 2025 și tariful intermediar comunicat anterior, 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au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fost</a:t>
            </a: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</a:p>
          <a:p>
            <a:pPr defTabSz="609630">
              <a:defRPr/>
            </a:pP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regularizate conform art. 9 alin. (3) 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din </a:t>
            </a: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Metodologi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e.</a:t>
            </a:r>
            <a:endParaRPr lang="ro-RO" sz="1200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B987A-6A5F-BE57-4213-A1241305E585}"/>
              </a:ext>
            </a:extLst>
          </p:cNvPr>
          <p:cNvSpPr txBox="1"/>
          <p:nvPr/>
        </p:nvSpPr>
        <p:spPr>
          <a:xfrm>
            <a:off x="139950" y="2472803"/>
            <a:ext cx="40411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Aceasta are rolul de a  acoperi costurile suportate de către comercianți în vederea colectării respectiv stocării ambalajelor SGR până la ridicarea acestora de către RetuRO prin intermediul operatorilor logistici.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A2172-7444-6356-2AAE-B62FCA07833C}"/>
              </a:ext>
            </a:extLst>
          </p:cNvPr>
          <p:cNvSpPr txBox="1"/>
          <p:nvPr/>
        </p:nvSpPr>
        <p:spPr>
          <a:xfrm>
            <a:off x="214182" y="1812109"/>
            <a:ext cx="3870877" cy="646331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defTabSz="609630"/>
            <a:r>
              <a:rPr lang="ro-RO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Reprezintă sumă de bani plătită de către RetuRO comercianților pentru fiecare ambalaj SGR colectat de către aceștia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A3AF17-31F6-AD23-BAAC-06B4EF6B839A}"/>
              </a:ext>
            </a:extLst>
          </p:cNvPr>
          <p:cNvSpPr txBox="1"/>
          <p:nvPr/>
        </p:nvSpPr>
        <p:spPr>
          <a:xfrm>
            <a:off x="4315460" y="1801949"/>
            <a:ext cx="3461067" cy="1015663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Metodologia de calcul a tarifului de gestionare pentru comercianti 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fost</a:t>
            </a: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stabilită prin </a:t>
            </a:r>
            <a:r>
              <a:rPr lang="ro-RO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Hotărâre de Guvern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pentru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2024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iar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pentru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2025 a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fost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determinat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conform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Metodologiei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calcul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al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tarifului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gestionare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pentru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b="1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ambalajele</a:t>
            </a: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SGR.</a:t>
            </a:r>
            <a:endParaRPr lang="ro-RO" sz="1200" b="1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25" name="Picture 24" descr="A green arrows on a black background&#10;&#10;Description automatically generated">
            <a:extLst>
              <a:ext uri="{FF2B5EF4-FFF2-40B4-BE49-F238E27FC236}">
                <a16:creationId xmlns:a16="http://schemas.microsoft.com/office/drawing/2014/main" id="{8CAD3EB2-79C7-AA51-95CD-486FA6200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31834" r="7698" b="22332"/>
          <a:stretch/>
        </p:blipFill>
        <p:spPr>
          <a:xfrm>
            <a:off x="262510" y="1061938"/>
            <a:ext cx="1315205" cy="769695"/>
          </a:xfrm>
          <a:prstGeom prst="rect">
            <a:avLst/>
          </a:prstGeom>
        </p:spPr>
      </p:pic>
      <p:pic>
        <p:nvPicPr>
          <p:cNvPr id="26" name="Picture 25" descr="A white people with a yellow coin and a black background&#10;&#10;Description automatically generated">
            <a:extLst>
              <a:ext uri="{FF2B5EF4-FFF2-40B4-BE49-F238E27FC236}">
                <a16:creationId xmlns:a16="http://schemas.microsoft.com/office/drawing/2014/main" id="{81B2E7B4-893E-A39A-5D88-09F8C1FD1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58" y="1180443"/>
            <a:ext cx="717609" cy="49675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9FFC3E-1FAC-65CB-3BA7-0E7CC202AF72}"/>
              </a:ext>
            </a:extLst>
          </p:cNvPr>
          <p:cNvCxnSpPr>
            <a:cxnSpLocks/>
          </p:cNvCxnSpPr>
          <p:nvPr/>
        </p:nvCxnSpPr>
        <p:spPr>
          <a:xfrm>
            <a:off x="1502327" y="1483697"/>
            <a:ext cx="129458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Graphic 33" descr="Money outline">
            <a:extLst>
              <a:ext uri="{FF2B5EF4-FFF2-40B4-BE49-F238E27FC236}">
                <a16:creationId xmlns:a16="http://schemas.microsoft.com/office/drawing/2014/main" id="{96543677-92F5-40AC-E713-4D8E65363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4821" y="940655"/>
            <a:ext cx="609600" cy="6096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939C037-8B03-C9BF-530C-B26CA65A3624}"/>
              </a:ext>
            </a:extLst>
          </p:cNvPr>
          <p:cNvSpPr txBox="1"/>
          <p:nvPr/>
        </p:nvSpPr>
        <p:spPr>
          <a:xfrm>
            <a:off x="7930477" y="2559686"/>
            <a:ext cx="4121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endParaRPr lang="ro-RO" sz="1200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Regularizarea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s-a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efectuat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prin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aplicarea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diferențelor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intre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cele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2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tarife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pentru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cantitatea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ambalaje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facturate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pana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la data 21.03.2025.</a:t>
            </a:r>
            <a:endParaRPr lang="ro-RO" sz="1200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39" name="Picture 38" descr="A white people with a yellow coin and a black background&#10;&#10;Description automatically generated">
            <a:extLst>
              <a:ext uri="{FF2B5EF4-FFF2-40B4-BE49-F238E27FC236}">
                <a16:creationId xmlns:a16="http://schemas.microsoft.com/office/drawing/2014/main" id="{B9251CBD-DCFA-4761-83D0-43759A0806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054" y="706356"/>
            <a:ext cx="1377014" cy="953213"/>
          </a:xfrm>
          <a:prstGeom prst="rect">
            <a:avLst/>
          </a:prstGeom>
        </p:spPr>
      </p:pic>
      <p:pic>
        <p:nvPicPr>
          <p:cNvPr id="40" name="Picture 39" descr="A screenshot of a video game&#10;&#10;Description automatically generated">
            <a:extLst>
              <a:ext uri="{FF2B5EF4-FFF2-40B4-BE49-F238E27FC236}">
                <a16:creationId xmlns:a16="http://schemas.microsoft.com/office/drawing/2014/main" id="{EA9613DC-563E-DBC8-C731-55FA6E84BB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33" y="277534"/>
            <a:ext cx="1136136" cy="1366646"/>
          </a:xfrm>
          <a:prstGeom prst="rect">
            <a:avLst/>
          </a:prstGeom>
        </p:spPr>
      </p:pic>
      <p:pic>
        <p:nvPicPr>
          <p:cNvPr id="48" name="Graphic 47" descr="Register with solid fill">
            <a:extLst>
              <a:ext uri="{FF2B5EF4-FFF2-40B4-BE49-F238E27FC236}">
                <a16:creationId xmlns:a16="http://schemas.microsoft.com/office/drawing/2014/main" id="{8EC4D342-5E97-0E1C-0953-235C75202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8207" y="1178897"/>
            <a:ext cx="609600" cy="609600"/>
          </a:xfrm>
          <a:prstGeom prst="rect">
            <a:avLst/>
          </a:prstGeom>
        </p:spPr>
      </p:pic>
      <p:pic>
        <p:nvPicPr>
          <p:cNvPr id="49" name="Graphic 48" descr="Money outline">
            <a:extLst>
              <a:ext uri="{FF2B5EF4-FFF2-40B4-BE49-F238E27FC236}">
                <a16:creationId xmlns:a16="http://schemas.microsoft.com/office/drawing/2014/main" id="{E3AC563F-4FED-FDB8-0376-614AF0B65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8643" y="1141985"/>
            <a:ext cx="609600" cy="609600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5FF9FB1-63EF-DBE1-2FE7-1522A3B72C2F}"/>
              </a:ext>
            </a:extLst>
          </p:cNvPr>
          <p:cNvCxnSpPr>
            <a:cxnSpLocks/>
          </p:cNvCxnSpPr>
          <p:nvPr/>
        </p:nvCxnSpPr>
        <p:spPr>
          <a:xfrm>
            <a:off x="5193092" y="1483697"/>
            <a:ext cx="129458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green and black wave&#10;&#10;Description automatically generated">
            <a:extLst>
              <a:ext uri="{FF2B5EF4-FFF2-40B4-BE49-F238E27FC236}">
                <a16:creationId xmlns:a16="http://schemas.microsoft.com/office/drawing/2014/main" id="{5358A482-18D4-CBB2-8E91-6748A79DE48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2"/>
          <a:stretch/>
        </p:blipFill>
        <p:spPr>
          <a:xfrm>
            <a:off x="1577715" y="6573067"/>
            <a:ext cx="11345739" cy="679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90AA7-7C14-C791-0A6C-EAF9CCC0EAC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E5B59F-ADE1-20D6-23A3-454671D2DF3B}"/>
              </a:ext>
            </a:extLst>
          </p:cNvPr>
          <p:cNvSpPr txBox="1"/>
          <p:nvPr/>
        </p:nvSpPr>
        <p:spPr>
          <a:xfrm>
            <a:off x="4220213" y="2835861"/>
            <a:ext cx="3751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630">
              <a:defRPr/>
            </a:pP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fost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aprobat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prin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Ordinul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MMAP nr. 2.202/2024,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urma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analizei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calculului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efectuat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către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expertul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terț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independent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desemnat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.</a:t>
            </a:r>
            <a:endParaRPr lang="ro-RO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C93D0-B062-9AA8-B02B-E17C942E9EC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24628" r="2860" b="15951"/>
          <a:stretch/>
        </p:blipFill>
        <p:spPr>
          <a:xfrm>
            <a:off x="1168792" y="4568299"/>
            <a:ext cx="8773941" cy="16268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4FE9BA-5ED0-1E6F-B43D-027BCD68D908}"/>
              </a:ext>
            </a:extLst>
          </p:cNvPr>
          <p:cNvSpPr txBox="1"/>
          <p:nvPr/>
        </p:nvSpPr>
        <p:spPr>
          <a:xfrm>
            <a:off x="2017393" y="4541276"/>
            <a:ext cx="6923407" cy="156966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609630">
              <a:defRPr/>
            </a:pP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sp>
        <p:nvSpPr>
          <p:cNvPr id="15" name="Google Shape;270;p7">
            <a:extLst>
              <a:ext uri="{FF2B5EF4-FFF2-40B4-BE49-F238E27FC236}">
                <a16:creationId xmlns:a16="http://schemas.microsoft.com/office/drawing/2014/main" id="{93B1851B-34AA-B3FE-7F06-B22BCDF912E5}"/>
              </a:ext>
            </a:extLst>
          </p:cNvPr>
          <p:cNvSpPr txBox="1"/>
          <p:nvPr/>
        </p:nvSpPr>
        <p:spPr>
          <a:xfrm>
            <a:off x="2076536" y="3878797"/>
            <a:ext cx="6805119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ts val="3300"/>
              </a:lnSpc>
            </a:pPr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TARIFUL DE GESTIONARE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- 2025</a:t>
            </a:r>
          </a:p>
        </p:txBody>
      </p:sp>
    </p:spTree>
    <p:extLst>
      <p:ext uri="{BB962C8B-B14F-4D97-AF65-F5344CB8AC3E}">
        <p14:creationId xmlns:p14="http://schemas.microsoft.com/office/powerpoint/2010/main" val="309577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2693441" y="193922"/>
            <a:ext cx="6805119" cy="90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lnSpc>
                <a:spcPts val="3300"/>
              </a:lnSpc>
            </a:pPr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TARIFUL DE GESTIONARE</a:t>
            </a:r>
            <a:endParaRPr lang="en-US" sz="40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  <a:p>
            <a:pPr algn="ctr" defTabSz="609630">
              <a:lnSpc>
                <a:spcPts val="3300"/>
              </a:lnSpc>
            </a:pP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2024 vs 2025 </a:t>
            </a:r>
          </a:p>
        </p:txBody>
      </p:sp>
      <p:pic>
        <p:nvPicPr>
          <p:cNvPr id="3" name="Picture 2" descr="A green and black wave&#10;&#10;Description automatically generated">
            <a:extLst>
              <a:ext uri="{FF2B5EF4-FFF2-40B4-BE49-F238E27FC236}">
                <a16:creationId xmlns:a16="http://schemas.microsoft.com/office/drawing/2014/main" id="{5358A482-18D4-CBB2-8E91-6748A79DE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2"/>
          <a:stretch/>
        </p:blipFill>
        <p:spPr>
          <a:xfrm>
            <a:off x="1598035" y="6169842"/>
            <a:ext cx="11345739" cy="679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90AA7-7C14-C791-0A6C-EAF9CCC0E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8DA1DB-2E25-2F3F-88FA-33E93E359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61" y="2138654"/>
            <a:ext cx="11569700" cy="1680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331CE4-14D6-344D-32E0-DB6E5CF96BEF}"/>
              </a:ext>
            </a:extLst>
          </p:cNvPr>
          <p:cNvSpPr txBox="1"/>
          <p:nvPr/>
        </p:nvSpPr>
        <p:spPr>
          <a:xfrm>
            <a:off x="223961" y="4596819"/>
            <a:ext cx="11569700" cy="1241622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Tariful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gestionare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a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crescut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pentru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comercianții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care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colectează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manual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și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HoReCa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și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a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scăzut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pentru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comercianții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care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colectează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automat (RVM) ,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în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urma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analizei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și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calculului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efectuat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de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către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expertul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terț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independent, in special ca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urmare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a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livrarii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cu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titlu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gratuit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a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sacilor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si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sigiliilor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catre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comercianti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 </a:t>
            </a: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ince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pand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cu 01.01.2025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si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excluderii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acestei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componente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din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calculul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tarifului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gestionare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conform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metodologie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.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 panose="020B0504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73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2693441" y="193922"/>
            <a:ext cx="6805119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ts val="3300"/>
              </a:lnSpc>
            </a:pP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EXPERTUL TERȚ INDEPENDENT</a:t>
            </a:r>
          </a:p>
        </p:txBody>
      </p:sp>
      <p:pic>
        <p:nvPicPr>
          <p:cNvPr id="3" name="Picture 2" descr="A green and black wave&#10;&#10;Description automatically generated">
            <a:extLst>
              <a:ext uri="{FF2B5EF4-FFF2-40B4-BE49-F238E27FC236}">
                <a16:creationId xmlns:a16="http://schemas.microsoft.com/office/drawing/2014/main" id="{5358A482-18D4-CBB2-8E91-6748A79DE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2"/>
          <a:stretch/>
        </p:blipFill>
        <p:spPr>
          <a:xfrm>
            <a:off x="1577715" y="6573067"/>
            <a:ext cx="11345739" cy="679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890AA7-7C14-C791-0A6C-EAF9CCC0E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454097-510E-9204-4760-2637D1576562}"/>
              </a:ext>
            </a:extLst>
          </p:cNvPr>
          <p:cNvSpPr txBox="1"/>
          <p:nvPr/>
        </p:nvSpPr>
        <p:spPr>
          <a:xfrm>
            <a:off x="365760" y="1851928"/>
            <a:ext cx="233265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0963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Conform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Ordin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2202/10.10. 2024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expertul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tert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independent 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fost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desemnat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contractat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Administratorul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 </a:t>
            </a:r>
          </a:p>
          <a:p>
            <a:pPr defTabSz="609630">
              <a:defRPr/>
            </a:pPr>
            <a:endParaRPr lang="en-US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171450" indent="-171450" defTabSz="609630"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Expertul 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 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îndeplin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it o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serie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cerințe de calificare profesională și experiență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in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domeniu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tinand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cont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independenta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acestuia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fata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Administratorul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04200-1AEC-1F0E-5ADB-D71E4C3697F6}"/>
              </a:ext>
            </a:extLst>
          </p:cNvPr>
          <p:cNvSpPr txBox="1"/>
          <p:nvPr/>
        </p:nvSpPr>
        <p:spPr>
          <a:xfrm>
            <a:off x="439992" y="1456509"/>
            <a:ext cx="2234371" cy="276999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defTabSz="609630"/>
            <a:r>
              <a:rPr lang="it-IT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Eligibilitate și criterii de selecție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6B721-C990-A779-0763-4C64C9BDBC0E}"/>
              </a:ext>
            </a:extLst>
          </p:cNvPr>
          <p:cNvSpPr txBox="1"/>
          <p:nvPr/>
        </p:nvSpPr>
        <p:spPr>
          <a:xfrm>
            <a:off x="2895647" y="1851928"/>
            <a:ext cx="25581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09630">
              <a:buFont typeface="Arial" panose="020B0604020202020204" pitchFamily="34" charset="0"/>
              <a:buChar char="•"/>
              <a:defRPr/>
            </a:pP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-au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aplicat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criterii de selecție precum experiența anterioară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intr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-un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astfel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calcul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, 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competențele tehnice și capacitatea de 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implementa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metodologia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calcul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tarifului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gestionare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.  </a:t>
            </a:r>
            <a:endParaRPr lang="ro-RO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F58A8-195B-E258-2E6C-329D91916CA2}"/>
              </a:ext>
            </a:extLst>
          </p:cNvPr>
          <p:cNvSpPr txBox="1"/>
          <p:nvPr/>
        </p:nvSpPr>
        <p:spPr>
          <a:xfrm>
            <a:off x="3079332" y="1456509"/>
            <a:ext cx="2234371" cy="276999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defTabSz="609630"/>
            <a:r>
              <a:rPr lang="it-IT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Procedura de selecție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24BAA-5EA8-E6DD-9A61-3EB5E75369ED}"/>
              </a:ext>
            </a:extLst>
          </p:cNvPr>
          <p:cNvSpPr txBox="1"/>
          <p:nvPr/>
        </p:nvSpPr>
        <p:spPr>
          <a:xfrm>
            <a:off x="5453754" y="1851928"/>
            <a:ext cx="25581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09630"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După</a:t>
            </a:r>
            <a:r>
              <a:rPr lang="en-US" sz="1200" dirty="0"/>
              <a:t> </a:t>
            </a:r>
            <a:r>
              <a:rPr lang="en-US" sz="1200" dirty="0" err="1"/>
              <a:t>evaluarea</a:t>
            </a:r>
            <a:r>
              <a:rPr lang="en-US" sz="1200" dirty="0"/>
              <a:t> </a:t>
            </a:r>
            <a:r>
              <a:rPr lang="en-US" sz="1200" dirty="0" err="1"/>
              <a:t>ofertelor</a:t>
            </a:r>
            <a:r>
              <a:rPr lang="en-US" sz="1200" dirty="0"/>
              <a:t>, </a:t>
            </a:r>
            <a:r>
              <a:rPr lang="en-US" sz="1200" dirty="0" err="1"/>
              <a:t>expertul</a:t>
            </a:r>
            <a:r>
              <a:rPr lang="en-US" sz="1200" dirty="0"/>
              <a:t> </a:t>
            </a:r>
            <a:r>
              <a:rPr lang="en-US" sz="1200" dirty="0" err="1"/>
              <a:t>terț</a:t>
            </a:r>
            <a:r>
              <a:rPr lang="en-US" sz="1200" dirty="0"/>
              <a:t> a </a:t>
            </a:r>
            <a:r>
              <a:rPr lang="en-US" sz="1200" dirty="0" err="1"/>
              <a:t>fost</a:t>
            </a:r>
            <a:r>
              <a:rPr lang="en-US" sz="1200" dirty="0"/>
              <a:t> </a:t>
            </a:r>
            <a:r>
              <a:rPr lang="en-US" sz="1200" dirty="0" err="1"/>
              <a:t>desemnat</a:t>
            </a:r>
            <a:r>
              <a:rPr lang="en-US" sz="1200" dirty="0"/>
              <a:t> </a:t>
            </a:r>
            <a:r>
              <a:rPr lang="en-US" sz="1200" dirty="0" err="1"/>
              <a:t>printr</a:t>
            </a:r>
            <a:r>
              <a:rPr lang="en-US" sz="1200" dirty="0"/>
              <a:t>-o </a:t>
            </a:r>
            <a:r>
              <a:rPr lang="en-US" sz="1200" dirty="0" err="1"/>
              <a:t>procedură</a:t>
            </a:r>
            <a:r>
              <a:rPr lang="en-US" sz="1200" dirty="0"/>
              <a:t> </a:t>
            </a:r>
            <a:r>
              <a:rPr lang="en-US" sz="1200" dirty="0" err="1"/>
              <a:t>competitiva</a:t>
            </a:r>
            <a:r>
              <a:rPr lang="en-US" sz="1200" dirty="0"/>
              <a:t>.</a:t>
            </a:r>
          </a:p>
          <a:p>
            <a:pPr marL="171450" indent="-171450" defTabSz="609630"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Expertul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Tert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Independent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fost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selectat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prin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aprobarea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preliminara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Consiliului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Supraveghere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conform Act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Constitutiv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al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societatii</a:t>
            </a:r>
            <a:endParaRPr lang="en-US" sz="1200" dirty="0"/>
          </a:p>
          <a:p>
            <a:pPr marL="171450" indent="-171450" defTabSz="609630">
              <a:buFont typeface="Arial" panose="020B0604020202020204" pitchFamily="34" charset="0"/>
              <a:buChar char="•"/>
              <a:defRPr/>
            </a:pPr>
            <a:r>
              <a:rPr lang="en-US" sz="1200" dirty="0" err="1"/>
              <a:t>Compania</a:t>
            </a:r>
            <a:r>
              <a:rPr lang="en-US" sz="1200" dirty="0"/>
              <a:t> cu care s-a </a:t>
            </a:r>
            <a:r>
              <a:rPr lang="en-US" sz="1200" dirty="0" err="1"/>
              <a:t>semnat</a:t>
            </a:r>
            <a:r>
              <a:rPr lang="en-US" sz="1200" dirty="0"/>
              <a:t> </a:t>
            </a:r>
            <a:r>
              <a:rPr lang="en-US" sz="1200" dirty="0" err="1"/>
              <a:t>contractul</a:t>
            </a:r>
            <a:r>
              <a:rPr lang="en-US" sz="1200" dirty="0"/>
              <a:t> </a:t>
            </a:r>
            <a:r>
              <a:rPr lang="en-US" sz="1200" dirty="0" err="1"/>
              <a:t>este</a:t>
            </a:r>
            <a:r>
              <a:rPr lang="en-US" sz="1200" dirty="0"/>
              <a:t> PwC Romania. </a:t>
            </a:r>
          </a:p>
          <a:p>
            <a:pPr marL="171450" indent="-171450" defTabSz="609630">
              <a:buFont typeface="Arial" panose="020B0604020202020204" pitchFamily="34" charset="0"/>
              <a:buChar char="•"/>
              <a:defRPr/>
            </a:pP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EA666D-DB28-5827-16F6-672AE9B42857}"/>
              </a:ext>
            </a:extLst>
          </p:cNvPr>
          <p:cNvSpPr txBox="1"/>
          <p:nvPr/>
        </p:nvSpPr>
        <p:spPr>
          <a:xfrm>
            <a:off x="5620156" y="1456509"/>
            <a:ext cx="2234371" cy="276999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defTabSz="609630"/>
            <a:r>
              <a:rPr lang="it-IT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Atribuirea contractului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6523F7-66EA-E5BE-9734-49D65B309709}"/>
              </a:ext>
            </a:extLst>
          </p:cNvPr>
          <p:cNvSpPr txBox="1"/>
          <p:nvPr/>
        </p:nvSpPr>
        <p:spPr>
          <a:xfrm>
            <a:off x="7970745" y="1831979"/>
            <a:ext cx="41399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defTabSz="60963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obținut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informații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relevante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determinarea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componentelor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cost de la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comercianți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producătorii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sau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furnizorii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echipamente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automate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la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administratorului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</a:t>
            </a:r>
          </a:p>
          <a:p>
            <a:pPr marL="171450" indent="-171450" defTabSz="60963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determinat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costurile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comercianților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legate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preluarea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stocarea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ambalajelor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conformitate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cu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formulele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calcul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din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metodologie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informațiile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obținute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la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comercianți</a:t>
            </a:r>
            <a:endParaRPr lang="en-US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171450" indent="-171450" defTabSz="60963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furnizat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tariful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gestionare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pentru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fiecare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tip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colectare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: automata (RVM)/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manuala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HoReCa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pentru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2025.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FC7A0C-EBB9-28B6-13B8-38A4ABCA1D0C}"/>
              </a:ext>
            </a:extLst>
          </p:cNvPr>
          <p:cNvSpPr txBox="1"/>
          <p:nvPr/>
        </p:nvSpPr>
        <p:spPr>
          <a:xfrm>
            <a:off x="8087360" y="1453724"/>
            <a:ext cx="3769161" cy="276999"/>
          </a:xfrm>
          <a:prstGeom prst="rect">
            <a:avLst/>
          </a:prstGeom>
          <a:solidFill>
            <a:srgbClr val="FCDB2A"/>
          </a:solidFill>
        </p:spPr>
        <p:txBody>
          <a:bodyPr wrap="square">
            <a:spAutoFit/>
          </a:bodyPr>
          <a:lstStyle/>
          <a:p>
            <a:pPr defTabSz="609630"/>
            <a:r>
              <a:rPr lang="it-IT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Rolul expertului terț</a:t>
            </a:r>
          </a:p>
        </p:txBody>
      </p:sp>
      <p:pic>
        <p:nvPicPr>
          <p:cNvPr id="5" name="Picture 4" descr="A cartoon of a person looking at a calendar">
            <a:extLst>
              <a:ext uri="{FF2B5EF4-FFF2-40B4-BE49-F238E27FC236}">
                <a16:creationId xmlns:a16="http://schemas.microsoft.com/office/drawing/2014/main" id="{D24EAB32-2EF3-8530-C84A-235ECFD5B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11" y="4515655"/>
            <a:ext cx="1494139" cy="1583733"/>
          </a:xfrm>
          <a:prstGeom prst="rect">
            <a:avLst/>
          </a:prstGeom>
        </p:spPr>
      </p:pic>
      <p:pic>
        <p:nvPicPr>
          <p:cNvPr id="6" name="Picture 5" descr="A person with books on her head&#10;&#10;AI-generated content may be incorrect.">
            <a:extLst>
              <a:ext uri="{FF2B5EF4-FFF2-40B4-BE49-F238E27FC236}">
                <a16:creationId xmlns:a16="http://schemas.microsoft.com/office/drawing/2014/main" id="{55AA89BA-9424-9317-D9BE-8A03FA8DE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47" y="4149557"/>
            <a:ext cx="1765005" cy="2006127"/>
          </a:xfrm>
          <a:prstGeom prst="rect">
            <a:avLst/>
          </a:prstGeom>
        </p:spPr>
      </p:pic>
      <p:pic>
        <p:nvPicPr>
          <p:cNvPr id="10" name="Picture 9" descr="A cartoon character with green and yellow shirt">
            <a:extLst>
              <a:ext uri="{FF2B5EF4-FFF2-40B4-BE49-F238E27FC236}">
                <a16:creationId xmlns:a16="http://schemas.microsoft.com/office/drawing/2014/main" id="{1FEFF6F8-D1EC-9E49-C707-B8AD50BC1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7181" y="4117995"/>
            <a:ext cx="1973499" cy="1981393"/>
          </a:xfrm>
          <a:prstGeom prst="rect">
            <a:avLst/>
          </a:prstGeom>
        </p:spPr>
      </p:pic>
      <p:pic>
        <p:nvPicPr>
          <p:cNvPr id="12" name="Picture 11" descr="A cartoon of a child holding a pencil&#10;&#10;AI-generated content may be incorrect.">
            <a:extLst>
              <a:ext uri="{FF2B5EF4-FFF2-40B4-BE49-F238E27FC236}">
                <a16:creationId xmlns:a16="http://schemas.microsoft.com/office/drawing/2014/main" id="{46A5CD47-614D-F2FD-3B18-9CF5CC8E8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3325" y="4117995"/>
            <a:ext cx="2053462" cy="200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8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62916" y="323606"/>
            <a:ext cx="10783652" cy="38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1"/>
              </a:lnSpc>
            </a:pPr>
            <a:r>
              <a:rPr lang="ro-RO" sz="2933" dirty="0">
                <a:solidFill>
                  <a:srgbClr val="000000"/>
                </a:solidFill>
                <a:latin typeface="DM Sans Bold"/>
              </a:rPr>
              <a:t>Procesul de selecție competitivă / solicitări si participanți  </a:t>
            </a:r>
            <a:endParaRPr lang="en-US" sz="2933" dirty="0">
              <a:solidFill>
                <a:srgbClr val="000000"/>
              </a:solidFill>
              <a:latin typeface="DM Sans Bold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8D74FD4-321D-2EB2-E41F-8BC51082E98E}"/>
              </a:ext>
            </a:extLst>
          </p:cNvPr>
          <p:cNvSpPr txBox="1"/>
          <p:nvPr/>
        </p:nvSpPr>
        <p:spPr>
          <a:xfrm>
            <a:off x="282785" y="759149"/>
            <a:ext cx="5716172" cy="4188711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533"/>
              </a:spcAft>
            </a:pPr>
            <a:endParaRPr lang="en-GB" sz="1100" b="1" kern="100" dirty="0">
              <a:latin typeface="DM San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533"/>
              </a:spcAft>
            </a:pPr>
            <a:r>
              <a:rPr lang="en-US" sz="1200" dirty="0">
                <a:solidFill>
                  <a:schemeClr val="bg1"/>
                </a:solidFill>
                <a:highlight>
                  <a:srgbClr val="008000"/>
                </a:highlight>
                <a:latin typeface="DM Sans" pitchFamily="2" charset="0"/>
              </a:rPr>
              <a:t>S</a:t>
            </a:r>
            <a:r>
              <a:rPr lang="ro-RO" sz="1200" dirty="0">
                <a:solidFill>
                  <a:schemeClr val="bg1"/>
                </a:solidFill>
                <a:highlight>
                  <a:srgbClr val="008000"/>
                </a:highlight>
                <a:latin typeface="DM Sans" pitchFamily="2" charset="0"/>
              </a:rPr>
              <a:t>copul solicitării:</a:t>
            </a:r>
            <a:r>
              <a:rPr lang="en-US" sz="1200" dirty="0">
                <a:solidFill>
                  <a:schemeClr val="bg1"/>
                </a:solidFill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Servicii</a:t>
            </a:r>
            <a:r>
              <a:rPr lang="en-US" sz="1200" b="1" dirty="0">
                <a:latin typeface="DM Sans" pitchFamily="2" charset="0"/>
              </a:rPr>
              <a:t> de </a:t>
            </a:r>
            <a:r>
              <a:rPr lang="en-US" sz="1200" b="1" dirty="0" err="1">
                <a:latin typeface="DM Sans" pitchFamily="2" charset="0"/>
              </a:rPr>
              <a:t>consultanță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independentă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pentru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elaborarea</a:t>
            </a:r>
            <a:r>
              <a:rPr lang="en-US" sz="1200" b="1" dirty="0">
                <a:latin typeface="DM Sans" pitchFamily="2" charset="0"/>
              </a:rPr>
              <a:t> </a:t>
            </a:r>
            <a:r>
              <a:rPr lang="en-US" sz="1200" b="1" dirty="0" err="1">
                <a:latin typeface="DM Sans" pitchFamily="2" charset="0"/>
              </a:rPr>
              <a:t>tarifului</a:t>
            </a:r>
            <a:r>
              <a:rPr lang="en-US" sz="1200" b="1" dirty="0">
                <a:latin typeface="DM Sans" pitchFamily="2" charset="0"/>
              </a:rPr>
              <a:t> de </a:t>
            </a:r>
            <a:r>
              <a:rPr lang="ro-RO" sz="1200" b="1" dirty="0">
                <a:latin typeface="DM Sans" pitchFamily="2" charset="0"/>
              </a:rPr>
              <a:t>gestionare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pentru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ambalajele</a:t>
            </a:r>
            <a:r>
              <a:rPr lang="en-US" sz="1200" dirty="0">
                <a:latin typeface="DM Sans" pitchFamily="2" charset="0"/>
              </a:rPr>
              <a:t> din </a:t>
            </a:r>
            <a:r>
              <a:rPr lang="en-US" sz="1200" dirty="0" err="1">
                <a:latin typeface="DM Sans" pitchFamily="2" charset="0"/>
              </a:rPr>
              <a:t>sistemul</a:t>
            </a:r>
            <a:r>
              <a:rPr lang="en-US" sz="1200" dirty="0">
                <a:latin typeface="DM Sans" pitchFamily="2" charset="0"/>
              </a:rPr>
              <a:t> de </a:t>
            </a:r>
            <a:r>
              <a:rPr lang="en-US" sz="1200" dirty="0" err="1">
                <a:latin typeface="DM Sans" pitchFamily="2" charset="0"/>
              </a:rPr>
              <a:t>garanție-returnare</a:t>
            </a:r>
            <a:r>
              <a:rPr lang="en-US" sz="1200" dirty="0">
                <a:latin typeface="DM Sans" pitchFamily="2" charset="0"/>
              </a:rPr>
              <a:t>, pe </a:t>
            </a:r>
            <a:r>
              <a:rPr lang="en-US" sz="1200" dirty="0" err="1">
                <a:latin typeface="DM Sans" pitchFamily="2" charset="0"/>
              </a:rPr>
              <a:t>baza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analizei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componentelor</a:t>
            </a:r>
            <a:r>
              <a:rPr lang="en-US" sz="1200" dirty="0">
                <a:latin typeface="DM Sans" pitchFamily="2" charset="0"/>
              </a:rPr>
              <a:t> de cost </a:t>
            </a:r>
            <a:r>
              <a:rPr lang="en-US" sz="1200" dirty="0" err="1">
                <a:latin typeface="DM Sans" pitchFamily="2" charset="0"/>
              </a:rPr>
              <a:t>și</a:t>
            </a:r>
            <a:r>
              <a:rPr lang="en-US" sz="1200" dirty="0">
                <a:latin typeface="DM Sans" pitchFamily="2" charset="0"/>
              </a:rPr>
              <a:t> a </a:t>
            </a:r>
            <a:r>
              <a:rPr lang="en-US" sz="1200" dirty="0" err="1">
                <a:latin typeface="DM Sans" pitchFamily="2" charset="0"/>
              </a:rPr>
              <a:t>valorilor</a:t>
            </a:r>
            <a:r>
              <a:rPr lang="en-US" sz="1200" dirty="0">
                <a:latin typeface="DM Sans" pitchFamily="2" charset="0"/>
              </a:rPr>
              <a:t>/</a:t>
            </a:r>
            <a:r>
              <a:rPr lang="en-US" sz="1200" dirty="0" err="1">
                <a:latin typeface="DM Sans" pitchFamily="2" charset="0"/>
              </a:rPr>
              <a:t>cantităților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aferente</a:t>
            </a:r>
            <a:r>
              <a:rPr lang="en-US" sz="1200" dirty="0">
                <a:latin typeface="DM Sans" pitchFamily="2" charset="0"/>
              </a:rPr>
              <a:t>, conform </a:t>
            </a:r>
            <a:r>
              <a:rPr lang="en-US" sz="1200" dirty="0" err="1">
                <a:latin typeface="DM Sans" pitchFamily="2" charset="0"/>
              </a:rPr>
              <a:t>metodologiei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și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principiilor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prevăzute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în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en-US" sz="1200" dirty="0" err="1">
                <a:latin typeface="DM Sans" pitchFamily="2" charset="0"/>
              </a:rPr>
              <a:t>Ordinul</a:t>
            </a:r>
            <a:r>
              <a:rPr lang="en-US" sz="1200" dirty="0">
                <a:latin typeface="DM Sans" pitchFamily="2" charset="0"/>
              </a:rPr>
              <a:t> </a:t>
            </a:r>
            <a:r>
              <a:rPr lang="ro-RO" sz="1200" dirty="0">
                <a:latin typeface="DM Sans" pitchFamily="2" charset="0"/>
              </a:rPr>
              <a:t>MMAP 2202/10.10.2024</a:t>
            </a:r>
            <a:r>
              <a:rPr lang="en-US" sz="1200" dirty="0">
                <a:latin typeface="DM Sans" pitchFamily="2" charset="0"/>
              </a:rPr>
              <a:t>.</a:t>
            </a:r>
            <a:r>
              <a:rPr lang="ro-RO" sz="1200" dirty="0">
                <a:latin typeface="DM Sans" pitchFamily="2" charset="0"/>
              </a:rPr>
              <a:t> </a:t>
            </a:r>
            <a:endParaRPr lang="en-US" sz="1200" dirty="0">
              <a:latin typeface="DM Sans" pitchFamily="2" charset="0"/>
            </a:endParaRPr>
          </a:p>
          <a:p>
            <a:pPr algn="just">
              <a:lnSpc>
                <a:spcPct val="107000"/>
              </a:lnSpc>
              <a:spcAft>
                <a:spcPts val="533"/>
              </a:spcAft>
            </a:pPr>
            <a:endParaRPr lang="en-US" sz="1200" dirty="0">
              <a:latin typeface="DM Sans" pitchFamily="2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200" dirty="0">
                <a:solidFill>
                  <a:schemeClr val="bg1"/>
                </a:solidFill>
                <a:highlight>
                  <a:srgbClr val="008000"/>
                </a:highlight>
                <a:latin typeface="DM Sans" pitchFamily="2" charset="0"/>
              </a:rPr>
              <a:t>Livrabilele solicitate participanților:</a:t>
            </a:r>
            <a:endParaRPr lang="en-US" sz="1200" dirty="0">
              <a:solidFill>
                <a:schemeClr val="bg1"/>
              </a:solidFill>
              <a:highlight>
                <a:srgbClr val="008000"/>
              </a:highlight>
              <a:latin typeface="DM Sans" pitchFamily="2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o-RO" sz="1600" b="1" dirty="0"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Metodologie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abordare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calendar</a:t>
            </a:r>
            <a:endParaRPr lang="ro-RO" sz="12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Colectarea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informațiilor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părțile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implicate (RVM, </a:t>
            </a:r>
            <a:r>
              <a:rPr lang="en-US" sz="1200" dirty="0" err="1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comercianti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Returo etc.) –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orar</a:t>
            </a:r>
            <a:endParaRPr lang="ro-RO" sz="12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Studiu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timp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mișcare</a:t>
            </a:r>
            <a:r>
              <a:rPr lang="ro-RO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(time and motion study)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validarea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certificarea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auditarea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informațiilor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(ex: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verificarea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prețului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achiziție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RVM cu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facturile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emise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productaorii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RVM,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validarea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timpului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manipulare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colectarea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manuală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automata,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auditarea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spațiului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necesar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depozitarea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sacilor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orar</a:t>
            </a:r>
            <a:endParaRPr lang="ro-RO" sz="12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Calculul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tarifului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ro-RO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gestionare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prezentarea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propunerii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către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părțile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implicate –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tarif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orar</a:t>
            </a:r>
            <a:r>
              <a:rPr lang="en-US" sz="1200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 material</a:t>
            </a:r>
            <a:endParaRPr lang="ro-RO" sz="12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DM Sans" pitchFamily="2" charset="0"/>
            </a:endParaRPr>
          </a:p>
          <a:p>
            <a:pPr algn="just">
              <a:lnSpc>
                <a:spcPct val="107000"/>
              </a:lnSpc>
              <a:spcAft>
                <a:spcPts val="533"/>
              </a:spcAft>
            </a:pPr>
            <a:r>
              <a:rPr lang="ro-RO" sz="1200" dirty="0">
                <a:solidFill>
                  <a:schemeClr val="bg1"/>
                </a:solidFill>
                <a:highlight>
                  <a:srgbClr val="008000"/>
                </a:highlight>
                <a:latin typeface="DM Sans" pitchFamily="2" charset="0"/>
              </a:rPr>
              <a:t>Etapele solicitării competitive de ofertă</a:t>
            </a:r>
            <a:endParaRPr lang="en-US" sz="1200" dirty="0">
              <a:solidFill>
                <a:schemeClr val="bg1"/>
              </a:solidFill>
              <a:highlight>
                <a:srgbClr val="008000"/>
              </a:highlight>
              <a:latin typeface="DM Sans" pitchFamily="2" charset="0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DE2C127C-4CCF-F275-111A-479CF3F93682}"/>
              </a:ext>
            </a:extLst>
          </p:cNvPr>
          <p:cNvSpPr txBox="1"/>
          <p:nvPr/>
        </p:nvSpPr>
        <p:spPr>
          <a:xfrm>
            <a:off x="155261" y="175207"/>
            <a:ext cx="661267" cy="583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30"/>
              </a:lnSpc>
            </a:pPr>
            <a:r>
              <a:rPr lang="en-US" sz="3600" dirty="0">
                <a:solidFill>
                  <a:srgbClr val="00E17E"/>
                </a:solidFill>
                <a:latin typeface="DM Sans Bold" pitchFamily="2" charset="0"/>
              </a:rPr>
              <a:t>01.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03EA59-8565-8F90-ED31-C5A51A8A7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59797"/>
              </p:ext>
            </p:extLst>
          </p:nvPr>
        </p:nvGraphicFramePr>
        <p:xfrm>
          <a:off x="282785" y="5470829"/>
          <a:ext cx="5582821" cy="789350"/>
        </p:xfrm>
        <a:graphic>
          <a:graphicData uri="http://schemas.openxmlformats.org/drawingml/2006/table">
            <a:tbl>
              <a:tblPr firstRow="1" firstCol="1" bandRow="1"/>
              <a:tblGrid>
                <a:gridCol w="4071521">
                  <a:extLst>
                    <a:ext uri="{9D8B030D-6E8A-4147-A177-3AD203B41FA5}">
                      <a16:colId xmlns:a16="http://schemas.microsoft.com/office/drawing/2014/main" val="213584837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412560017"/>
                    </a:ext>
                  </a:extLst>
                </a:gridCol>
              </a:tblGrid>
              <a:tr h="157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Etapă</a:t>
                      </a:r>
                      <a:endParaRPr lang="en-US" sz="9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Termen limită</a:t>
                      </a:r>
                      <a:endParaRPr lang="en-US" sz="9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624502"/>
                  </a:ext>
                </a:extLst>
              </a:tr>
              <a:tr h="15787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Transmiterea propunerilor participanților</a:t>
                      </a:r>
                      <a:endParaRPr lang="en-US" sz="900" dirty="0">
                        <a:solidFill>
                          <a:srgbClr val="FF0000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900" b="1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Octo</a:t>
                      </a:r>
                      <a:r>
                        <a:rPr lang="ro-RO" sz="900" b="1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mbrie</a:t>
                      </a:r>
                      <a:r>
                        <a:rPr lang="en-US" sz="900" b="1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 </a:t>
                      </a:r>
                      <a:endParaRPr lang="en-US" sz="9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506582"/>
                  </a:ext>
                </a:extLst>
              </a:tr>
              <a:tr h="15787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Evaluarea propunerilor</a:t>
                      </a:r>
                      <a:endParaRPr lang="en-US" sz="9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en-US" sz="900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2024</a:t>
                      </a:r>
                      <a:endParaRPr lang="en-US" sz="9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333929"/>
                  </a:ext>
                </a:extLst>
              </a:tr>
              <a:tr h="15787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Decizia finală </a:t>
                      </a:r>
                      <a:endParaRPr lang="en-US" sz="9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900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October 2024</a:t>
                      </a:r>
                      <a:endParaRPr lang="en-US" sz="9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38334"/>
                  </a:ext>
                </a:extLst>
              </a:tr>
              <a:tr h="157870"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DM Sans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Confirmarea contractuală între părți</a:t>
                      </a:r>
                      <a:endParaRPr lang="en-US" sz="9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900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900" dirty="0">
                          <a:effectLst/>
                          <a:latin typeface="DM San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October 2024</a:t>
                      </a:r>
                      <a:endParaRPr lang="en-US" sz="900" dirty="0"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11657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269666-545B-5F55-77E8-5C4201413E23}"/>
              </a:ext>
            </a:extLst>
          </p:cNvPr>
          <p:cNvSpPr txBox="1"/>
          <p:nvPr/>
        </p:nvSpPr>
        <p:spPr>
          <a:xfrm>
            <a:off x="7476005" y="759149"/>
            <a:ext cx="3948591" cy="5894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33"/>
              </a:spcAft>
            </a:pPr>
            <a:r>
              <a:rPr lang="ro-RO" sz="1600" b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Participanții la procesul de selecție </a:t>
            </a:r>
            <a:endParaRPr lang="en-GB" sz="1600" b="1" kern="100" dirty="0">
              <a:latin typeface="DM San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533"/>
              </a:spcAft>
              <a:buFont typeface="Wingdings" panose="05000000000000000000" pitchFamily="2" charset="2"/>
              <a:buChar char="q"/>
            </a:pPr>
            <a:r>
              <a:rPr lang="en-US" sz="1600" b="1" dirty="0" err="1">
                <a:latin typeface="DM Sans" pitchFamily="2" charset="0"/>
              </a:rPr>
              <a:t>Preselecția</a:t>
            </a:r>
            <a:r>
              <a:rPr lang="en-US" sz="1600" b="1" dirty="0">
                <a:latin typeface="DM Sans" pitchFamily="2" charset="0"/>
              </a:rPr>
              <a:t> </a:t>
            </a:r>
            <a:r>
              <a:rPr lang="en-US" sz="1600" b="1" dirty="0" err="1">
                <a:latin typeface="DM Sans" pitchFamily="2" charset="0"/>
              </a:rPr>
              <a:t>participanților</a:t>
            </a:r>
            <a:r>
              <a:rPr lang="en-US" sz="1600" b="1" dirty="0">
                <a:latin typeface="DM Sans" pitchFamily="2" charset="0"/>
              </a:rPr>
              <a:t> </a:t>
            </a:r>
            <a:r>
              <a:rPr lang="en-US" sz="1600" dirty="0">
                <a:latin typeface="DM Sans" pitchFamily="2" charset="0"/>
              </a:rPr>
              <a:t>s-a </a:t>
            </a:r>
            <a:r>
              <a:rPr lang="en-US" sz="1600" dirty="0" err="1">
                <a:latin typeface="DM Sans" pitchFamily="2" charset="0"/>
              </a:rPr>
              <a:t>bazat</a:t>
            </a:r>
            <a:r>
              <a:rPr lang="en-US" sz="1600" dirty="0">
                <a:latin typeface="DM Sans" pitchFamily="2" charset="0"/>
              </a:rPr>
              <a:t> pe </a:t>
            </a:r>
            <a:r>
              <a:rPr lang="en-US" sz="1600" dirty="0" err="1">
                <a:latin typeface="DM Sans" pitchFamily="2" charset="0"/>
              </a:rPr>
              <a:t>experiența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solidă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în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proiecte</a:t>
            </a:r>
            <a:r>
              <a:rPr lang="en-US" sz="1600" dirty="0">
                <a:latin typeface="DM Sans" pitchFamily="2" charset="0"/>
              </a:rPr>
              <a:t> similar, pe </a:t>
            </a:r>
            <a:r>
              <a:rPr lang="en-US" sz="1600" dirty="0" err="1">
                <a:latin typeface="DM Sans" pitchFamily="2" charset="0"/>
              </a:rPr>
              <a:t>reputația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recunoscută</a:t>
            </a:r>
            <a:r>
              <a:rPr lang="en-US" sz="1600" dirty="0">
                <a:latin typeface="DM Sans" pitchFamily="2" charset="0"/>
              </a:rPr>
              <a:t> la </a:t>
            </a:r>
            <a:r>
              <a:rPr lang="en-US" sz="1600" dirty="0" err="1">
                <a:latin typeface="DM Sans" pitchFamily="2" charset="0"/>
              </a:rPr>
              <a:t>nivel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internațional</a:t>
            </a:r>
            <a:r>
              <a:rPr lang="en-US" sz="1600" dirty="0">
                <a:latin typeface="DM Sans" pitchFamily="2" charset="0"/>
              </a:rPr>
              <a:t>, </a:t>
            </a:r>
            <a:r>
              <a:rPr lang="en-US" sz="1600" dirty="0" err="1">
                <a:latin typeface="DM Sans" pitchFamily="2" charset="0"/>
              </a:rPr>
              <a:t>dar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si</a:t>
            </a:r>
            <a:r>
              <a:rPr lang="en-US" sz="1600" dirty="0">
                <a:latin typeface="DM Sans" pitchFamily="2" charset="0"/>
              </a:rPr>
              <a:t> pe </a:t>
            </a:r>
            <a:r>
              <a:rPr lang="en-US" sz="1600" dirty="0" err="1">
                <a:latin typeface="DM Sans" pitchFamily="2" charset="0"/>
              </a:rPr>
              <a:t>experienta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anterioara</a:t>
            </a:r>
            <a:r>
              <a:rPr lang="en-US" sz="1600" dirty="0">
                <a:latin typeface="DM Sans" pitchFamily="2" charset="0"/>
              </a:rPr>
              <a:t> in </a:t>
            </a:r>
            <a:r>
              <a:rPr lang="en-US" sz="1600" dirty="0" err="1">
                <a:latin typeface="DM Sans" pitchFamily="2" charset="0"/>
              </a:rPr>
              <a:t>calculul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unui</a:t>
            </a:r>
            <a:r>
              <a:rPr lang="en-US" sz="1600" dirty="0">
                <a:latin typeface="DM Sans" pitchFamily="2" charset="0"/>
              </a:rPr>
              <a:t> </a:t>
            </a:r>
            <a:r>
              <a:rPr lang="en-US" sz="1600" dirty="0" err="1">
                <a:latin typeface="DM Sans" pitchFamily="2" charset="0"/>
              </a:rPr>
              <a:t>astfel</a:t>
            </a:r>
            <a:r>
              <a:rPr lang="en-US" sz="1600" dirty="0">
                <a:latin typeface="DM Sans" pitchFamily="2" charset="0"/>
              </a:rPr>
              <a:t> de </a:t>
            </a:r>
            <a:r>
              <a:rPr lang="en-US" sz="1600" dirty="0" err="1">
                <a:latin typeface="DM Sans" pitchFamily="2" charset="0"/>
              </a:rPr>
              <a:t>tarif</a:t>
            </a:r>
            <a:r>
              <a:rPr lang="en-US" sz="1600" dirty="0">
                <a:latin typeface="DM Sans" pitchFamily="2" charset="0"/>
              </a:rPr>
              <a:t> de </a:t>
            </a:r>
            <a:r>
              <a:rPr lang="en-US" sz="1600" dirty="0" err="1">
                <a:latin typeface="DM Sans" pitchFamily="2" charset="0"/>
              </a:rPr>
              <a:t>gestionare</a:t>
            </a:r>
            <a:r>
              <a:rPr lang="en-US" sz="1600" dirty="0">
                <a:latin typeface="DM Sans" pitchFamily="2" charset="0"/>
              </a:rPr>
              <a:t> in </a:t>
            </a:r>
            <a:r>
              <a:rPr lang="en-US" sz="1600" dirty="0" err="1">
                <a:latin typeface="DM Sans" pitchFamily="2" charset="0"/>
              </a:rPr>
              <a:t>alte</a:t>
            </a:r>
            <a:r>
              <a:rPr lang="en-US" sz="1600" dirty="0">
                <a:latin typeface="DM Sans" pitchFamily="2" charset="0"/>
              </a:rPr>
              <a:t> tari din Europa</a:t>
            </a:r>
            <a:endParaRPr lang="ro-RO" sz="1600" dirty="0">
              <a:latin typeface="DM Sans" pitchFamily="2" charset="0"/>
            </a:endParaRPr>
          </a:p>
          <a:p>
            <a:pPr algn="just">
              <a:lnSpc>
                <a:spcPct val="107000"/>
              </a:lnSpc>
              <a:spcAft>
                <a:spcPts val="533"/>
              </a:spcAft>
            </a:pPr>
            <a:endParaRPr lang="en-GB" sz="1600" b="1" kern="100" dirty="0">
              <a:latin typeface="DM San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533"/>
              </a:spcAft>
              <a:buFont typeface="Wingdings" panose="05000000000000000000" pitchFamily="2" charset="2"/>
              <a:buChar char="q"/>
            </a:pPr>
            <a:r>
              <a:rPr lang="ro-RO" sz="1600" b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600" b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600" b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Furnizori invitați</a:t>
            </a:r>
            <a:r>
              <a:rPr lang="en-GB" sz="1600" b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just">
              <a:lnSpc>
                <a:spcPct val="107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GB" sz="1400" i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PricewaterhouseCoopers</a:t>
            </a:r>
          </a:p>
          <a:p>
            <a:pPr marL="742950" lvl="1" indent="-285750" algn="just">
              <a:lnSpc>
                <a:spcPct val="107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GB" sz="1400" i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Deloitte</a:t>
            </a:r>
          </a:p>
          <a:p>
            <a:pPr marL="742950" lvl="1" indent="-285750" algn="just">
              <a:lnSpc>
                <a:spcPct val="107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GB" sz="1400" i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Ernst &amp; Young</a:t>
            </a:r>
          </a:p>
          <a:p>
            <a:pPr marL="742950" lvl="1" indent="-285750" algn="just">
              <a:lnSpc>
                <a:spcPct val="107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GB" sz="1400" i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KPMG</a:t>
            </a:r>
            <a:endParaRPr lang="ro-RO" sz="1400" i="1" kern="100" dirty="0">
              <a:latin typeface="DM San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endParaRPr lang="en-GB" sz="1600" b="1" i="1" kern="100" dirty="0">
              <a:latin typeface="DM Sans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 algn="just">
              <a:lnSpc>
                <a:spcPct val="107000"/>
              </a:lnSpc>
              <a:spcAft>
                <a:spcPts val="533"/>
              </a:spcAft>
              <a:buFont typeface="Wingdings" panose="05000000000000000000" pitchFamily="2" charset="2"/>
              <a:buChar char="q"/>
            </a:pPr>
            <a:r>
              <a:rPr lang="en-GB" sz="1600" b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o-RO" sz="1600" b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Furnizori au transmis o soluție completă</a:t>
            </a:r>
            <a:r>
              <a:rPr lang="en-GB" sz="1600" b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just">
              <a:lnSpc>
                <a:spcPct val="107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GB" sz="1400" i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PricewaterhouseCoopers</a:t>
            </a:r>
          </a:p>
          <a:p>
            <a:pPr marL="742950" lvl="1" indent="-285750" algn="just">
              <a:lnSpc>
                <a:spcPct val="107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GB" sz="1400" i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Deloitte</a:t>
            </a:r>
          </a:p>
          <a:p>
            <a:pPr marL="742950" lvl="1" indent="-285750" algn="just">
              <a:lnSpc>
                <a:spcPct val="107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GB" sz="1400" i="1" kern="1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Ernst &amp; Young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4968</Words>
  <Application>Microsoft Office PowerPoint</Application>
  <PresentationFormat>Widescreen</PresentationFormat>
  <Paragraphs>504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Aptos</vt:lpstr>
      <vt:lpstr>Arial</vt:lpstr>
      <vt:lpstr>Calibri</vt:lpstr>
      <vt:lpstr>Calibri Light</vt:lpstr>
      <vt:lpstr>DM Sans</vt:lpstr>
      <vt:lpstr>DM Sans Bold</vt:lpstr>
      <vt:lpstr>Euclid Circular A</vt:lpstr>
      <vt:lpstr>Euclid Circular A Light</vt:lpstr>
      <vt:lpstr>Euclid Circular A SemiBold</vt:lpstr>
      <vt:lpstr>EuclidCircularA-Regular</vt:lpstr>
      <vt:lpstr>Helvetica Neue</vt:lpstr>
      <vt:lpstr>Open Sans</vt:lpstr>
      <vt:lpstr>Segoe UI Symbol</vt:lpstr>
      <vt:lpstr>Wingdings</vt:lpstr>
      <vt:lpstr>1_Office Theme</vt:lpstr>
      <vt:lpstr>2_Office Theme</vt:lpstr>
      <vt:lpstr>3_Office Theme</vt:lpstr>
      <vt:lpstr>5_Office Theme</vt:lpstr>
      <vt:lpstr>Office 2013 - 2022 Theme</vt:lpstr>
      <vt:lpstr>4_Office Theme</vt:lpstr>
      <vt:lpstr>PowerPoint Presentation</vt:lpstr>
      <vt:lpstr>EPISODUL 11 Fluxul monetar și  Tariful de gestionare 2025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EPISODUL 5 Fluxul monetar și raportarea pentru comercianți</dc:title>
  <dc:creator>Ioana Ciobotariu</dc:creator>
  <cp:lastModifiedBy>Catalina Marga</cp:lastModifiedBy>
  <cp:revision>14</cp:revision>
  <dcterms:created xsi:type="dcterms:W3CDTF">2023-10-03T11:01:44Z</dcterms:created>
  <dcterms:modified xsi:type="dcterms:W3CDTF">2025-04-07T10:49:15Z</dcterms:modified>
</cp:coreProperties>
</file>