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4" r:id="rId6"/>
    <p:sldMasterId id="2147483687" r:id="rId7"/>
  </p:sldMasterIdLst>
  <p:notesMasterIdLst>
    <p:notesMasterId r:id="rId31"/>
  </p:notesMasterIdLst>
  <p:sldIdLst>
    <p:sldId id="483" r:id="rId8"/>
    <p:sldId id="2105884511" r:id="rId9"/>
    <p:sldId id="2105884496" r:id="rId10"/>
    <p:sldId id="434" r:id="rId11"/>
    <p:sldId id="271" r:id="rId12"/>
    <p:sldId id="451" r:id="rId13"/>
    <p:sldId id="453" r:id="rId14"/>
    <p:sldId id="2105884526" r:id="rId15"/>
    <p:sldId id="2105884517" r:id="rId16"/>
    <p:sldId id="444" r:id="rId17"/>
    <p:sldId id="445" r:id="rId18"/>
    <p:sldId id="447" r:id="rId19"/>
    <p:sldId id="2105884520" r:id="rId20"/>
    <p:sldId id="2105884521" r:id="rId21"/>
    <p:sldId id="2105884522" r:id="rId22"/>
    <p:sldId id="2105884449" r:id="rId23"/>
    <p:sldId id="442" r:id="rId24"/>
    <p:sldId id="2105884515" r:id="rId25"/>
    <p:sldId id="425" r:id="rId26"/>
    <p:sldId id="2105884527" r:id="rId27"/>
    <p:sldId id="2105884525" r:id="rId28"/>
    <p:sldId id="426" r:id="rId29"/>
    <p:sldId id="210588451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9EB868-5D43-3E66-6DB9-BB5A8211C074}" name="Valentin Tancau" initials="VT" userId="S::valentin.tancau@returosgr.ro::3479f807-00ec-4578-b9b4-f5e83a4f858d" providerId="AD"/>
  <p188:author id="{9125F383-A529-78BC-8626-661281A8363C}" name="Oana Aftenii" initials="OA" userId="S::oana.aftenii@returosgr.ro::8a87dd13-73a4-4837-9da6-afb0ea866409" providerId="AD"/>
  <p188:author id="{7F9AC999-7822-087F-BD19-6EFFD1CCE13A}" name="Ioana Ciobotariu" initials="IC" userId="S::ioana.ciobotariu@returosgr.ro::60d75230-3974-47d0-ac09-865bb5f99c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78655-2319-4135-91F5-284252E3B16D}" v="19" dt="2024-04-17T07:09:43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C6C91-1406-45D7-AEE8-0DAED88FF20E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F1F82-78A3-4EC7-AC30-0CC48DA0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7:notes"/>
          <p:cNvSpPr txBox="1">
            <a:spLocks noGrp="1"/>
          </p:cNvSpPr>
          <p:nvPr>
            <p:ph type="body" idx="1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AB6A0-105A-5D48-8AC2-1E1AFB167F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934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AB6A0-105A-5D48-8AC2-1E1AFB167F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01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1AE64-5E0B-60F6-0DD2-3BCC0D7D6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38762-AE65-798D-D302-3B33B9EF8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B26F0-2E32-0F94-A1BE-75EAE629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F3C27-FC2A-765E-A3DF-B666AE5A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4073E-B991-802C-F65A-B5EB4595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8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0E21F-7A6E-CECE-9DD2-50CBBD4B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F4F5E1-FC13-C64D-EEB7-F5A2D2FC7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4CAFD-1DA4-79AB-A784-DF6F2B016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566A7-A71F-7E99-0D75-AF0A7600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36DBA-FF82-46AF-214B-DD3131A5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7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D05251-2D2F-3518-2D7C-14F70FB52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76BE1C-A492-360C-0F0D-4A59174DD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934DF-2085-0524-1002-0FCA68966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60E5D-1E95-2C99-EC1D-A4059430A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B0463-479B-CC92-A1F5-843D8588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322B-C5DD-03B6-28B1-7E1611DA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6A99-EE44-C463-1E68-3C81BFE4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F5E-27B4-4298-8D81-9607A2203A08}" type="datetimeFigureOut">
              <a:rPr lang="ro-RO" smtClean="0"/>
              <a:t>22.04.2024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A7DC9-983F-295F-D981-C77A5294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8322C-FB3B-26B3-67A0-00528AB8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0DC3-76CC-4F7D-B9B4-2AFF35B91AE5}" type="slidenum">
              <a:rPr lang="ro-RO" smtClean="0"/>
              <a:t>‹#›</a:t>
            </a:fld>
            <a:endParaRPr lang="ro-R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9C5529-2340-7446-9034-57922FB1CA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2513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117E174-0D38-C541-892C-4412E44A61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81426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89A87D-44F0-724A-ABC0-C308064E36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3188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D13D667-DA12-9B40-A1AB-41D7C217C1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7813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740520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4FCD-3509-629C-7FCB-F33E9A85F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6CE8E-D1BB-7968-DA78-EED589A03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DEC32-68B4-77A8-CC15-227316640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85BFE-78B4-3B1E-591E-A160E553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C5F7D-3AEF-E47D-3667-FA00F305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05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E90B-FC2B-8F88-9EE7-F58B942F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5D77D-6F30-3D05-DC9E-D32DF0119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B6F5B-3C72-5992-E0CF-08335C60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F3B96-52C0-D8B3-09B5-7C419760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87E2F-21EA-94D8-F2F0-7CF5A782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7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D1FC-23FE-3136-8C34-742AECE6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08B9F-C803-CC88-2D73-FEBFFED8E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5F4A5-405D-D609-72EF-8E5B287A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F61E0-C652-2B45-26E6-C78F0264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B5F27-D467-13A2-0E44-82F77B0B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002C-520C-9405-C762-39265247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04CD6-273A-7992-7C85-FDD113152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EB715-E4D4-66D4-6E51-CD6251019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09182B-9C84-A53C-4FFB-4FB2BC8BB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E2ED0-4086-C799-A44B-16A6F7E5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7E07F-8C3B-351C-B774-1BDF083F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41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33031-F4DA-C7AB-E493-CD2BE751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BF08D-EC34-DF56-5553-7F72748B6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36698-5007-8545-2F9A-6378C1A09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0ACE2-DB1F-8F29-722D-1DD7DC13E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797380-1316-DA52-AB66-480C2066A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BDE954-EEDA-4C64-3BC8-7E9776D2D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1A9AEB-6936-B819-088A-589A34D5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C7B120-6803-D415-FBA8-33F727BD9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60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58ACF-6987-D122-215F-31F9908A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F87EA-5216-9BED-24C1-BEB422F4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B88ACF-0A89-EEA4-2ED5-D28671FF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1238A-B5D7-1148-7F5D-8F6CBEBA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69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382B5-C4AB-F92B-8D89-9B3B850B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99C06-94B7-32F3-F729-E8042E6C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11161-B9C6-408F-A969-A290164D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9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FACE1-1A17-625F-6850-9FEBBF54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C6AA2-7A76-3CA0-D4F2-A363F12CE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F9BCE-E8B6-FAEF-5712-299FEEE35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79ED0-21DA-8A52-ADFE-5949127B7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39831-3458-FCC9-E6D9-D57C96FB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8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0E85-C1DD-D9CF-AC1C-3D3685C8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DDFED-DB76-0453-412D-1EC8405EF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6EE95-2B58-FF05-F544-21B33D696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C92A8-456E-635C-1CF4-559BD1C6B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BB935-DD36-9D48-8964-6B54514A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9FBC3-66AD-45EB-A6D1-6308E8E2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5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8F601-EC29-46F7-DE2E-DB079F33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C31D2D-CD10-BFBF-DE7C-345D4B813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8F3B6-BC1F-83EB-3934-AB399A54D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F4207-B1B4-2D5C-9C26-FF1694B4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02E3B-60E9-CA13-AC33-83113FECB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22452-2431-F88F-3095-F31A6D3B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92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D1DE-FFC0-E87A-6491-88DA3C8E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4EA50-D30F-9EE0-4091-958E2BD87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7A3AD-1CDC-A403-FA85-54A308CA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3D42F-FB2A-9E2E-91E3-D83C9B3A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99AC7-F2A3-5378-6E9A-A12D3AFC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60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4743D5-48E3-A379-D5C4-B0EE942D4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64E089-F54F-72BA-EAE2-06BA5E44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A782B-8E29-E698-7FC3-8FCD1D75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9763-F9F9-4420-B69E-5C193F15836E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18790-05DB-DE15-7D80-5556FBD5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8861A-D9B7-CE06-9174-0BD8D290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21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322B-C5DD-03B6-28B1-7E1611DA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6A99-EE44-C463-1E68-3C81BFE4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F5E-27B4-4298-8D81-9607A2203A08}" type="datetimeFigureOut">
              <a:rPr lang="ro-RO" smtClean="0"/>
              <a:t>22.04.2024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A7DC9-983F-295F-D981-C77A5294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8322C-FB3B-26B3-67A0-00528AB8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0DC3-76CC-4F7D-B9B4-2AFF35B91AE5}" type="slidenum">
              <a:rPr lang="ro-RO" smtClean="0"/>
              <a:t>‹#›</a:t>
            </a:fld>
            <a:endParaRPr lang="ro-R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9C5529-2340-7446-9034-57922FB1CA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2513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117E174-0D38-C541-892C-4412E44A61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81426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89A87D-44F0-724A-ABC0-C308064E36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3188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D13D667-DA12-9B40-A1AB-41D7C217C1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7813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010019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0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204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28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00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77D89-A552-2BA1-D393-BEA9EF18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827C-48D9-404B-6647-5B3F09E43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EABCA-297B-7540-93D3-C35CD51A7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7901B-AB26-ADED-C3BA-DA4D08AD9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6A885-AFA7-8738-0894-8AE398A4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23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13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072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89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36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04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22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322B-C5DD-03B6-28B1-7E1611DA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6A99-EE44-C463-1E68-3C81BFE4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F5E-27B4-4298-8D81-9607A2203A08}" type="datetimeFigureOut">
              <a:rPr lang="ro-RO" smtClean="0"/>
              <a:t>22.04.2024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A7DC9-983F-295F-D981-C77A5294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8322C-FB3B-26B3-67A0-00528AB8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0DC3-76CC-4F7D-B9B4-2AFF35B91AE5}" type="slidenum">
              <a:rPr lang="ro-RO" smtClean="0"/>
              <a:t>‹#›</a:t>
            </a:fld>
            <a:endParaRPr lang="ro-R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9C5529-2340-7446-9034-57922FB1CA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2513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117E174-0D38-C541-892C-4412E44A61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81426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89A87D-44F0-724A-ABC0-C308064E36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3188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D13D667-DA12-9B40-A1AB-41D7C217C1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7813" y="2807494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40283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86B1EF-58D0-B6DD-6A8D-3632CAE6D6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60" y="611048"/>
            <a:ext cx="2761343" cy="15698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7EC2F8-7F02-E17C-7C93-04CC290DBB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2693988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titlu</a:t>
            </a:r>
            <a:endParaRPr lang="en-RO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FD6E79B-E0D1-B1D5-AF37-90CD136DA1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3511233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de </a:t>
            </a:r>
            <a:r>
              <a:rPr lang="en-GB" dirty="0" err="1"/>
              <a:t>coperta</a:t>
            </a:r>
            <a:endParaRPr lang="en-RO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BFD7CEE-063B-92B5-0709-46FD28A8D5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789060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5400" b="0" i="0">
                <a:solidFill>
                  <a:schemeClr val="bg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 dirty="0"/>
              <a:t>2023</a:t>
            </a:r>
            <a:endParaRPr lang="en-RO" dirty="0"/>
          </a:p>
        </p:txBody>
      </p:sp>
    </p:spTree>
    <p:extLst>
      <p:ext uri="{BB962C8B-B14F-4D97-AF65-F5344CB8AC3E}">
        <p14:creationId xmlns:p14="http://schemas.microsoft.com/office/powerpoint/2010/main" val="1671952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CB9C16-9CCA-5BE9-E9DB-C9A88B1A3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2693988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titlu</a:t>
            </a:r>
            <a:endParaRPr lang="en-RO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5759382-2641-4F46-477C-48800150F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3511233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de </a:t>
            </a:r>
            <a:r>
              <a:rPr lang="en-GB" dirty="0" err="1"/>
              <a:t>coperta</a:t>
            </a:r>
            <a:endParaRPr lang="en-RO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1484E0-0719-A5C6-8998-8E0A38D20C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789060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5400" b="0" i="0">
                <a:solidFill>
                  <a:schemeClr val="bg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 dirty="0"/>
              <a:t>2023</a:t>
            </a:r>
            <a:endParaRPr lang="en-RO" dirty="0"/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054F2AC6-73D7-FB12-A717-78964E25C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" y="650938"/>
            <a:ext cx="2578100" cy="14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41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3CB9C16-9CCA-5BE9-E9DB-C9A88B1A34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0925" y="2693988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titlu</a:t>
            </a:r>
            <a:endParaRPr lang="en-RO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5759382-2641-4F46-477C-48800150F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0925" y="3511233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6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de </a:t>
            </a:r>
            <a:r>
              <a:rPr lang="en-GB" dirty="0" err="1"/>
              <a:t>coperta</a:t>
            </a:r>
            <a:endParaRPr lang="en-RO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41484E0-0719-A5C6-8998-8E0A38D20C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0925" y="4789060"/>
            <a:ext cx="10860989" cy="7411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800"/>
              </a:lnSpc>
              <a:buNone/>
              <a:defRPr sz="5400" b="0" i="0">
                <a:solidFill>
                  <a:schemeClr val="tx1"/>
                </a:solidFill>
                <a:latin typeface="Euclid Circular A Light" panose="020B0304000000000000" pitchFamily="34" charset="77"/>
                <a:ea typeface="Euclid Circular A Light" panose="020B0304000000000000" pitchFamily="34" charset="77"/>
              </a:defRPr>
            </a:lvl1pPr>
          </a:lstStyle>
          <a:p>
            <a:pPr lvl="0"/>
            <a:r>
              <a:rPr lang="en-GB" dirty="0"/>
              <a:t>2023</a:t>
            </a:r>
            <a:endParaRPr lang="en-RO" dirty="0"/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054F2AC6-73D7-FB12-A717-78964E25C4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600" y="650938"/>
            <a:ext cx="2578100" cy="14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7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553E-D7CF-1B1F-466E-09183F84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E04E2-8E53-A58C-085B-FAB707DD18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30CD0-3DC8-6B77-5D6B-9CE9B7B4B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ACB2F-2282-32F0-8902-BD65F745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7E31B-97A2-1D67-E8AE-D12CCE41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52DC5-F066-10FB-EDD3-C6961BB8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27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6511160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de capitol</a:t>
            </a:r>
          </a:p>
          <a:p>
            <a:pPr lvl="0"/>
            <a:r>
              <a:rPr lang="en-GB" dirty="0"/>
              <a:t>V1 Slide de capitol</a:t>
            </a:r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6480120" cy="2366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41927"/>
          <a:stretch/>
        </p:blipFill>
        <p:spPr>
          <a:xfrm>
            <a:off x="9985767" y="513169"/>
            <a:ext cx="2206233" cy="575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99"/>
          <a:stretch/>
        </p:blipFill>
        <p:spPr>
          <a:xfrm>
            <a:off x="9594423" y="3053442"/>
            <a:ext cx="2275322" cy="3804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557"/>
          <a:stretch/>
        </p:blipFill>
        <p:spPr>
          <a:xfrm>
            <a:off x="6113212" y="2492325"/>
            <a:ext cx="3444634" cy="436567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D7AAF70-C1BD-ACE7-D283-971F4B9897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D58EF3E-FC69-97A5-839A-05FC8DA07C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58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6511160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de capitol</a:t>
            </a:r>
          </a:p>
          <a:p>
            <a:pPr lvl="0"/>
            <a:r>
              <a:rPr lang="en-GB" dirty="0"/>
              <a:t>V1 Slide de capitol</a:t>
            </a:r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6480120" cy="2352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41927"/>
          <a:stretch/>
        </p:blipFill>
        <p:spPr>
          <a:xfrm>
            <a:off x="9985767" y="513169"/>
            <a:ext cx="2206233" cy="575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99"/>
          <a:stretch/>
        </p:blipFill>
        <p:spPr>
          <a:xfrm>
            <a:off x="9594423" y="3053442"/>
            <a:ext cx="2275322" cy="3804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557"/>
          <a:stretch/>
        </p:blipFill>
        <p:spPr>
          <a:xfrm>
            <a:off x="6113212" y="2492325"/>
            <a:ext cx="3444634" cy="4365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DC54F6-7147-A854-FF6A-2FAF3F1828EA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C060E3FD-3294-A6BB-E971-06942C1570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08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6290" y="2110664"/>
            <a:ext cx="6495394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de capitol</a:t>
            </a:r>
          </a:p>
          <a:p>
            <a:pPr lvl="0"/>
            <a:r>
              <a:rPr lang="en-GB" dirty="0"/>
              <a:t>V1 Slide de capitol</a:t>
            </a:r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6480120" cy="2366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3FE47E4-19B5-FFAE-A137-E9BD009A96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r="41927"/>
          <a:stretch/>
        </p:blipFill>
        <p:spPr>
          <a:xfrm>
            <a:off x="9985767" y="513169"/>
            <a:ext cx="2206233" cy="57570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6CDEB2-5FAB-ED01-BF87-64E8B67FD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9999"/>
          <a:stretch/>
        </p:blipFill>
        <p:spPr>
          <a:xfrm>
            <a:off x="9594423" y="3053442"/>
            <a:ext cx="2275322" cy="380455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B0C1796-CF52-3504-66D8-E2B8F5424F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9557"/>
          <a:stretch/>
        </p:blipFill>
        <p:spPr>
          <a:xfrm>
            <a:off x="6113212" y="2492325"/>
            <a:ext cx="3444634" cy="4365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AFEEC5-B790-299A-0F04-F86D6D8F2549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57CDD-1513-B24E-535A-01032E91DB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9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V2 Slide de capitol</a:t>
            </a:r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7"/>
            <a:ext cx="5029692" cy="23963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4FA1D1-0A59-8B73-F1E2-836C581DB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6328" y="1250440"/>
            <a:ext cx="4102272" cy="5607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F5031C-D15D-F939-6BCC-C38BD70115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8997A32-C69F-9210-8F66-BB579A340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5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V2 Slide de capitol</a:t>
            </a:r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5029692" cy="25290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CF4BC-D441-D547-C152-227AD553F0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92865" y="1289956"/>
            <a:ext cx="4264376" cy="5568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62B058-D6CD-0E05-C647-9333D427EC5F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DE3067-8DBA-9B99-5E7A-245959E200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45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V2 Slide de capitol</a:t>
            </a:r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7"/>
            <a:ext cx="5029692" cy="2470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9129A5-EBF2-1D7D-8E57-16418E302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8728" y="1301144"/>
            <a:ext cx="4065179" cy="5556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DB3A8E-77AB-8EC3-BBF3-5780A521E4F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B5125-8639-C9A6-6E31-61A494CE1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825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V2 Slide de capitol</a:t>
            </a:r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5029692" cy="24258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7B35DD-CDF6-97DE-6910-5C246D07A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086" y="1267764"/>
            <a:ext cx="4209457" cy="5590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E38FD5-8695-7C4D-FC82-1891DE0D5C0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AED230-EE59-1807-2F6E-E8CF632F69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596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4" y="2110664"/>
            <a:ext cx="5044966" cy="16257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54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V2 Slide de capitol</a:t>
            </a:r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768506"/>
            <a:ext cx="5029692" cy="244056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F8105B-5A2D-818E-3D2A-1367B4E25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9142" y="1279064"/>
            <a:ext cx="4265402" cy="5578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BBB0F6-4CF4-760B-1ADE-25BACA8BE74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5874C-213F-3C36-DA89-E041A044BB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819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FDDB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2347147"/>
            <a:ext cx="7220607" cy="837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48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de capitol</a:t>
            </a:r>
          </a:p>
          <a:p>
            <a:pPr lvl="0"/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232478"/>
            <a:ext cx="5029692" cy="2584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BF3AEA-67DF-CF66-EEA8-38AFAE269A7D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1B92E-809D-03F5-37D2-4D72CA0E2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64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F1B50F3-A88F-92A6-2C05-836A751D46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2347147"/>
            <a:ext cx="7220607" cy="837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5200"/>
              </a:lnSpc>
              <a:buNone/>
              <a:defRPr sz="48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de capitol</a:t>
            </a:r>
          </a:p>
          <a:p>
            <a:pPr lvl="0"/>
            <a:endParaRPr lang="en-RO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1563" y="3232478"/>
            <a:ext cx="5029692" cy="25849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buNone/>
              <a:defRPr sz="180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67F7E-F847-3B4A-C3FE-2B80362283C3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5F83EC-5C46-9488-B443-FCB961235C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AEF10-96EA-BB09-66F1-9EAB2D40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A4E89-6314-CCDF-64BB-BB189C0B1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A456E-3DEC-B8EC-663D-79274D04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34F60-78A8-6C9A-DFE4-F802637C2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7729B8-45D6-6315-3866-B2938AF529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255FD6-440C-7393-AFE3-ED4CF108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594B96-336F-B21A-A8B1-DA55B269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63C59-C277-C01B-E51E-B3B82CBE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956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EDF620-6569-3B0F-0DBF-3784F52FEE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154" y="4068052"/>
            <a:ext cx="5029692" cy="198590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000"/>
              </a:lnSpc>
              <a:buNone/>
              <a:defRPr sz="180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Secondary title text Lorem ipsum Integer </a:t>
            </a:r>
            <a:r>
              <a:rPr lang="en-GB" dirty="0" err="1"/>
              <a:t>rutrum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semper </a:t>
            </a:r>
            <a:r>
              <a:rPr lang="en-GB" dirty="0" err="1"/>
              <a:t>facilisis</a:t>
            </a:r>
            <a:r>
              <a:rPr lang="en-GB" dirty="0"/>
              <a:t>, </a:t>
            </a:r>
            <a:r>
              <a:rPr lang="en-GB" dirty="0" err="1"/>
              <a:t>justo</a:t>
            </a:r>
            <a:r>
              <a:rPr lang="en-GB" dirty="0"/>
              <a:t> mi </a:t>
            </a:r>
            <a:r>
              <a:rPr lang="en-GB" dirty="0" err="1"/>
              <a:t>aliquet</a:t>
            </a:r>
            <a:r>
              <a:rPr lang="en-GB" dirty="0"/>
              <a:t>. </a:t>
            </a:r>
            <a:endParaRPr lang="en-RO" dirty="0"/>
          </a:p>
        </p:txBody>
      </p:sp>
      <p:pic>
        <p:nvPicPr>
          <p:cNvPr id="2" name="Picture 1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5FFDDD9A-FCB2-7F95-401F-EAF511F95F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7876" y="1243955"/>
            <a:ext cx="11447585" cy="31367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6ED64C-1668-C814-9FA3-E4F4DB4D392A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F384E41-3DA7-0C93-B1DA-4F9FA120EE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7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1255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r>
              <a:rPr lang="en-GB" dirty="0"/>
              <a:t>. 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gravida.  Duis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semper, fermentum </a:t>
            </a:r>
            <a:r>
              <a:rPr lang="en-GB" dirty="0" err="1"/>
              <a:t>lacus</a:t>
            </a:r>
            <a:r>
              <a:rPr lang="en-GB" dirty="0"/>
              <a:t> et,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FE442AE-8447-220A-8383-87461E2088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7599" y="139925"/>
            <a:ext cx="5835013" cy="616534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F1930A-A15C-E2D0-BDE8-B791721D6702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3" name="Picture 1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68A69D0-12C4-A2C0-1DFC-8B67DFBCF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79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4809208"/>
            <a:ext cx="4335518" cy="12671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4197" y="3747823"/>
            <a:ext cx="5732059" cy="25437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r>
              <a:rPr lang="en-GB" dirty="0"/>
              <a:t>. 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gravida.  Duis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semper, fermentum </a:t>
            </a:r>
            <a:r>
              <a:rPr lang="en-GB" dirty="0" err="1"/>
              <a:t>lacus</a:t>
            </a:r>
            <a:r>
              <a:rPr lang="en-GB" dirty="0"/>
              <a:t> et,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328727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328727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62D3B9-C1D2-9D49-CDFA-467191E7CB40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3" name="Picture 1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32DD3025-673E-4365-9BCC-E9304047E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466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462784"/>
            <a:ext cx="435128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400899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400899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6933DD5-D8A3-D93E-CD26-77A1DC5902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440" y="5101689"/>
            <a:ext cx="4321777" cy="9893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RO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2CD4951-504A-771B-F6A4-498907FECC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8008" y="4462784"/>
            <a:ext cx="570554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0480F7E-82BA-6E13-3B2E-0749E2D757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2926" y="5101688"/>
            <a:ext cx="5676978" cy="1203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R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5773A9-1BCE-50DE-4FCB-98B7885E8201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9" name="Picture 8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B868C26-6320-FD6B-873C-4449B95684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92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5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50148B-8491-8F48-13F9-560DC55CBE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92860" y="139925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1877C34-329A-71ED-CF85-0306BAD27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94111" y="139925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2096D8-502D-2BD5-3CC3-64E123A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2685316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6E3A70A-FBA1-E9D3-23D4-55A2FE62DF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4917" y="3758331"/>
            <a:ext cx="3886319" cy="1468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2BFD969-C3E9-2986-F1A1-0245437F0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897" y="3747822"/>
            <a:ext cx="3603008" cy="2844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r>
              <a:rPr lang="en-GB" dirty="0"/>
              <a:t>. 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gravida.  Duis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semper, fermentum </a:t>
            </a:r>
            <a:r>
              <a:rPr lang="en-GB" dirty="0" err="1"/>
              <a:t>lacus</a:t>
            </a:r>
            <a:r>
              <a:rPr lang="en-GB" dirty="0"/>
              <a:t> et,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693238D-C220-2E05-2960-84D376AD95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1784" y="5373216"/>
            <a:ext cx="3900395" cy="12186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A719A5-AF37-5201-0F64-190E535ACF8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20" name="Picture 19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C4B723C-3DA2-F705-3809-9D6242EACD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009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1255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r>
              <a:rPr lang="en-GB" dirty="0"/>
              <a:t>. 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gravida.  Duis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semper, fermentum </a:t>
            </a:r>
            <a:r>
              <a:rPr lang="en-GB" dirty="0" err="1"/>
              <a:t>lacus</a:t>
            </a:r>
            <a:r>
              <a:rPr lang="en-GB" dirty="0"/>
              <a:t> et,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AFE442AE-8447-220A-8383-87461E2088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7599" y="139925"/>
            <a:ext cx="5835013" cy="616534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7D0022-2932-F47A-15A4-9A8325E2ADC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35D22-7EEC-9515-19E7-46CFA1BBA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488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99D0471-CB7A-775A-4FC9-B43DAC5B2B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4809208"/>
            <a:ext cx="4335518" cy="12818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ECA00C6-99F1-408B-7D9E-0EAC436B2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4197" y="3747823"/>
            <a:ext cx="5732059" cy="25437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r>
              <a:rPr lang="en-GB" dirty="0"/>
              <a:t>. 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gravida.  Duis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semper, fermentum </a:t>
            </a:r>
            <a:r>
              <a:rPr lang="en-GB" dirty="0" err="1"/>
              <a:t>lacus</a:t>
            </a:r>
            <a:r>
              <a:rPr lang="en-GB" dirty="0"/>
              <a:t> et,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328727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328727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B4FCA2-3DCA-43CB-1A35-39C8692CE19C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32AE6-618B-2EE7-9640-7BEC39503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776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FF46F41-AAA7-C81D-A0A9-4BFB788C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462784"/>
            <a:ext cx="435128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8076EE9D-D4AA-FE64-776B-2C624163089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7599" y="139925"/>
            <a:ext cx="5835013" cy="400899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8" y="139925"/>
            <a:ext cx="5835013" cy="400899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6933DD5-D8A3-D93E-CD26-77A1DC5902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440" y="5101688"/>
            <a:ext cx="4321777" cy="10188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RO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2CD4951-504A-771B-F6A4-498907FECC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8008" y="4462784"/>
            <a:ext cx="5705544" cy="4367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4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60480F7E-82BA-6E13-3B2E-0749E2D757A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2926" y="5101688"/>
            <a:ext cx="5676978" cy="12035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R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08679-26D1-A1DE-8B89-324C538E9F91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A1441D-138C-46D4-B6AB-429482E3A1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798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6E62E478-EA44-F2CC-1516-0D76041BA2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5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FE50148B-8491-8F48-13F9-560DC55CBE2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192860" y="139925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41877C34-329A-71ED-CF85-0306BAD272B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194111" y="139925"/>
            <a:ext cx="3834482" cy="3272015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C2096D8-502D-2BD5-3CC3-64E123A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3698510"/>
            <a:ext cx="2685316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6E3A70A-FBA1-E9D3-23D4-55A2FE62DF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24917" y="3758331"/>
            <a:ext cx="3886319" cy="14687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2BFD969-C3E9-2986-F1A1-0245437F0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897" y="3747822"/>
            <a:ext cx="3603008" cy="28440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r>
              <a:rPr lang="en-GB" dirty="0"/>
              <a:t>. 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gravida.  Duis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semper, fermentum </a:t>
            </a:r>
            <a:r>
              <a:rPr lang="en-GB" dirty="0" err="1"/>
              <a:t>lacus</a:t>
            </a:r>
            <a:r>
              <a:rPr lang="en-GB" dirty="0"/>
              <a:t> et,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693238D-C220-2E05-2960-84D376AD95A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51784" y="5373216"/>
            <a:ext cx="3900395" cy="12186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DA6817-B89D-3C02-DB93-70F067D588F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C083A-5FDD-5007-C424-3FEACF9F5F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31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6"/>
            <a:ext cx="11845716" cy="6010152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4F309-D543-614C-FB6C-B811EB7E472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" name="Picture 3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6DF47D37-4C7A-FC93-3040-B89CA993F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2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FBBC-52A8-3D2F-A7E2-F16F14DD9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8B32F3-712F-615E-8556-565867A3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08665-954A-E4A9-5DD1-DD99D087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780EC-87C2-4996-BC1E-4AB9C898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200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6F139E4F-630D-0CE3-6486-34726824C3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8952" y="139926"/>
            <a:ext cx="5813406" cy="599540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6"/>
            <a:ext cx="5813406" cy="5995404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86614-BA11-12F4-534E-062DF234F347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B2FE99FD-FD8C-5A9A-3271-E92CC71BD3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133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DBE692-FF94-4904-BF2C-DE7EDB4B6CD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2861" y="139925"/>
            <a:ext cx="3834481" cy="602490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94112" y="139925"/>
            <a:ext cx="3834481" cy="602490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E3A652E4-0172-CDFB-4DA3-169E377243F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1609" y="139925"/>
            <a:ext cx="3834481" cy="6024901"/>
          </a:xfrm>
          <a:prstGeom prst="rect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BCE66-1AAF-5929-986F-C9DF42915A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FDF906BF-2C15-DE50-2ECE-F497414F3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470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214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r>
              <a:rPr lang="en-GB" dirty="0"/>
              <a:t>. 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gravida.  Duis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semper, fermentum </a:t>
            </a:r>
            <a:r>
              <a:rPr lang="en-GB" dirty="0" err="1"/>
              <a:t>lacus</a:t>
            </a:r>
            <a:r>
              <a:rPr lang="en-GB" dirty="0"/>
              <a:t> et,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30391" y="1351262"/>
            <a:ext cx="2236422" cy="4125711"/>
          </a:xfrm>
          <a:prstGeom prst="rect">
            <a:avLst/>
          </a:prstGeom>
        </p:spPr>
        <p:txBody>
          <a:bodyPr/>
          <a:lstStyle/>
          <a:p>
            <a:endParaRPr lang="en-RO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F6B0F0A-FEDE-CC91-AF14-EB9DB9B9DD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73778" y="1351262"/>
            <a:ext cx="2236422" cy="4125711"/>
          </a:xfrm>
          <a:prstGeom prst="rect">
            <a:avLst/>
          </a:prstGeom>
        </p:spPr>
        <p:txBody>
          <a:bodyPr/>
          <a:lstStyle/>
          <a:p>
            <a:endParaRPr lang="en-RO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F9F5AF-54BA-7458-60D3-F1CF1F7A854B}"/>
              </a:ext>
            </a:extLst>
          </p:cNvPr>
          <p:cNvGrpSpPr/>
          <p:nvPr userDrawn="1"/>
        </p:nvGrpSpPr>
        <p:grpSpPr>
          <a:xfrm>
            <a:off x="6618433" y="1158949"/>
            <a:ext cx="2254102" cy="4433777"/>
            <a:chOff x="6687881" y="1158949"/>
            <a:chExt cx="2254102" cy="443377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F5FE5DD-4E1B-EBB3-9A79-739838426894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E44E983-39A2-B51A-DF80-DC2B3B1041D8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E22FDB-0B10-D87C-0553-FE54F242C524}"/>
              </a:ext>
            </a:extLst>
          </p:cNvPr>
          <p:cNvGrpSpPr/>
          <p:nvPr userDrawn="1"/>
        </p:nvGrpSpPr>
        <p:grpSpPr>
          <a:xfrm>
            <a:off x="9264352" y="1158949"/>
            <a:ext cx="2254102" cy="4433777"/>
            <a:chOff x="6687881" y="1158949"/>
            <a:chExt cx="2254102" cy="443377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F8EC83B-FEBE-697D-0C00-B620763F220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B2230E4-4E50-1D99-489A-AFF09E156BDD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CE81F91-DE2B-5066-F2D6-4A14623819D0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50" name="Picture 49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0F257C0-3229-6F4E-6CDC-DA71079773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54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772816"/>
            <a:ext cx="4335518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3" y="2936016"/>
            <a:ext cx="4335518" cy="32140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r>
              <a:rPr lang="en-GB" dirty="0"/>
              <a:t>. 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gravida.  Duis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semper, fermentum </a:t>
            </a:r>
            <a:r>
              <a:rPr lang="en-GB" dirty="0" err="1"/>
              <a:t>lacus</a:t>
            </a:r>
            <a:r>
              <a:rPr lang="en-GB" dirty="0"/>
              <a:t> et, </a:t>
            </a:r>
            <a:r>
              <a:rPr lang="en-GB" dirty="0" err="1"/>
              <a:t>vehicula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   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ex. </a:t>
            </a:r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hendrerit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,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finibus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congue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potenti</a:t>
            </a:r>
            <a:r>
              <a:rPr lang="en-GB" dirty="0"/>
              <a:t>.  </a:t>
            </a:r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. </a:t>
            </a:r>
            <a:endParaRPr lang="en-RO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40613B0-4E5B-CAC9-9F2F-F5E43866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30391" y="1351262"/>
            <a:ext cx="2236422" cy="4125711"/>
          </a:xfrm>
          <a:prstGeom prst="rect">
            <a:avLst/>
          </a:prstGeom>
        </p:spPr>
        <p:txBody>
          <a:bodyPr/>
          <a:lstStyle/>
          <a:p>
            <a:endParaRPr lang="en-RO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F6B0F0A-FEDE-CC91-AF14-EB9DB9B9DD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73778" y="1351262"/>
            <a:ext cx="2236422" cy="4125711"/>
          </a:xfrm>
          <a:prstGeom prst="rect">
            <a:avLst/>
          </a:prstGeom>
        </p:spPr>
        <p:txBody>
          <a:bodyPr/>
          <a:lstStyle/>
          <a:p>
            <a:endParaRPr lang="en-RO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F9F5AF-54BA-7458-60D3-F1CF1F7A854B}"/>
              </a:ext>
            </a:extLst>
          </p:cNvPr>
          <p:cNvGrpSpPr/>
          <p:nvPr userDrawn="1"/>
        </p:nvGrpSpPr>
        <p:grpSpPr>
          <a:xfrm>
            <a:off x="6618433" y="1158949"/>
            <a:ext cx="2254102" cy="4433777"/>
            <a:chOff x="6687881" y="1158949"/>
            <a:chExt cx="2254102" cy="4433777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EF5FE5DD-4E1B-EBB3-9A79-739838426894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E44E983-39A2-B51A-DF80-DC2B3B1041D8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3E22FDB-0B10-D87C-0553-FE54F242C524}"/>
              </a:ext>
            </a:extLst>
          </p:cNvPr>
          <p:cNvGrpSpPr/>
          <p:nvPr userDrawn="1"/>
        </p:nvGrpSpPr>
        <p:grpSpPr>
          <a:xfrm>
            <a:off x="9264352" y="1158949"/>
            <a:ext cx="2254102" cy="4433777"/>
            <a:chOff x="6687881" y="1158949"/>
            <a:chExt cx="2254102" cy="4433777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0F8EC83B-FEBE-697D-0C00-B620763F220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B2230E4-4E50-1D99-489A-AFF09E156BDD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190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9CDCCF-B1A3-0BD3-F880-213EC6D18726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5B7A4B-2D9A-1BE7-F2EB-169BCDF09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283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B4E1E81E-B307-63A9-D5F1-92E735F14E4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77316" y="1684637"/>
            <a:ext cx="2046884" cy="3757619"/>
          </a:xfrm>
          <a:prstGeom prst="rect">
            <a:avLst/>
          </a:prstGeom>
        </p:spPr>
        <p:txBody>
          <a:bodyPr/>
          <a:lstStyle/>
          <a:p>
            <a:endParaRPr lang="en-RO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E7A153-DC92-A3C9-9017-B3892D0177F2}"/>
              </a:ext>
            </a:extLst>
          </p:cNvPr>
          <p:cNvGrpSpPr/>
          <p:nvPr userDrawn="1"/>
        </p:nvGrpSpPr>
        <p:grpSpPr>
          <a:xfrm>
            <a:off x="1066110" y="1509713"/>
            <a:ext cx="2061249" cy="4054438"/>
            <a:chOff x="6687881" y="1158949"/>
            <a:chExt cx="2254102" cy="4433777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1ABCC83-AA54-A516-64B2-0392F45E32C5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5203F7C-E965-3B7F-B83F-6663DEE22593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7E793DE4-754C-15C2-662A-31ED9F64AA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03167" y="1684637"/>
            <a:ext cx="2046884" cy="3757619"/>
          </a:xfrm>
          <a:prstGeom prst="rect">
            <a:avLst/>
          </a:prstGeom>
        </p:spPr>
        <p:txBody>
          <a:bodyPr/>
          <a:lstStyle/>
          <a:p>
            <a:endParaRPr lang="en-RO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090EFA6-A9FD-A1A0-8FA0-ED5115C73CF6}"/>
              </a:ext>
            </a:extLst>
          </p:cNvPr>
          <p:cNvGrpSpPr/>
          <p:nvPr userDrawn="1"/>
        </p:nvGrpSpPr>
        <p:grpSpPr>
          <a:xfrm>
            <a:off x="3891961" y="1509713"/>
            <a:ext cx="2061249" cy="4054438"/>
            <a:chOff x="6687881" y="1158949"/>
            <a:chExt cx="2254102" cy="4433777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6B53BFB1-B6B4-FAF2-CDF0-5CCD41702718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21088780-5994-D851-49D7-8A392DDF0A14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456C926E-1786-0CF4-685E-103AF8EF277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20423" y="1684637"/>
            <a:ext cx="2046884" cy="3757619"/>
          </a:xfrm>
          <a:prstGeom prst="rect">
            <a:avLst/>
          </a:prstGeom>
        </p:spPr>
        <p:txBody>
          <a:bodyPr/>
          <a:lstStyle/>
          <a:p>
            <a:endParaRPr lang="en-RO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219376-7EB5-21D3-7048-3FBC9304978E}"/>
              </a:ext>
            </a:extLst>
          </p:cNvPr>
          <p:cNvGrpSpPr/>
          <p:nvPr userDrawn="1"/>
        </p:nvGrpSpPr>
        <p:grpSpPr>
          <a:xfrm>
            <a:off x="6709217" y="1509713"/>
            <a:ext cx="2061249" cy="4054438"/>
            <a:chOff x="6687881" y="1158949"/>
            <a:chExt cx="2254102" cy="4433777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5D5C20FA-9957-9A4F-3570-8BE4E5F70C71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52CA178D-AC23-BBCE-A92B-A7E6E82284A4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A9B5E663-96F4-9963-4311-CD3E987A42B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47824" y="1684637"/>
            <a:ext cx="2046884" cy="3757619"/>
          </a:xfrm>
          <a:prstGeom prst="rect">
            <a:avLst/>
          </a:prstGeom>
        </p:spPr>
        <p:txBody>
          <a:bodyPr/>
          <a:lstStyle/>
          <a:p>
            <a:endParaRPr lang="en-RO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997D97A-765A-46D4-8802-BE4307450863}"/>
              </a:ext>
            </a:extLst>
          </p:cNvPr>
          <p:cNvGrpSpPr/>
          <p:nvPr userDrawn="1"/>
        </p:nvGrpSpPr>
        <p:grpSpPr>
          <a:xfrm>
            <a:off x="9536618" y="1509713"/>
            <a:ext cx="2061249" cy="4054438"/>
            <a:chOff x="6687881" y="1158949"/>
            <a:chExt cx="2254102" cy="4433777"/>
          </a:xfrm>
        </p:grpSpPr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D33F8A87-6036-BA63-B44A-C6B0D06E8F53}"/>
                </a:ext>
              </a:extLst>
            </p:cNvPr>
            <p:cNvSpPr/>
            <p:nvPr/>
          </p:nvSpPr>
          <p:spPr>
            <a:xfrm>
              <a:off x="6687881" y="1158949"/>
              <a:ext cx="2254102" cy="4433777"/>
            </a:xfrm>
            <a:prstGeom prst="roundRect">
              <a:avLst>
                <a:gd name="adj" fmla="val 6990"/>
              </a:avLst>
            </a:prstGeom>
            <a:noFill/>
            <a:ln w="6350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0B154D2-A9DB-08CB-A3D2-83D200F2E995}"/>
                </a:ext>
              </a:extLst>
            </p:cNvPr>
            <p:cNvSpPr/>
            <p:nvPr/>
          </p:nvSpPr>
          <p:spPr>
            <a:xfrm>
              <a:off x="7495955" y="1158950"/>
              <a:ext cx="637954" cy="74160"/>
            </a:xfrm>
            <a:prstGeom prst="roundRect">
              <a:avLst/>
            </a:prstGeom>
            <a:noFill/>
            <a:ln w="3175">
              <a:solidFill>
                <a:srgbClr val="39AE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RO"/>
            </a:p>
          </p:txBody>
        </p:sp>
      </p:grp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E0029ED-2BCE-4D12-9065-116B8700E4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0523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Title1 </a:t>
            </a:r>
            <a:endParaRPr lang="en-RO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195BDABC-77FD-AF7D-5879-97FB9C0D152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5760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Title1 </a:t>
            </a:r>
            <a:endParaRPr lang="en-RO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65D63A1A-0E2A-2D8D-2D45-6BB4EF2C121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16080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Title1 </a:t>
            </a:r>
            <a:endParaRPr lang="en-RO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A2C48CB8-10A2-1249-6CCF-86AD8EB466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96400" y="5805265"/>
            <a:ext cx="1968148" cy="359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Title1 </a:t>
            </a:r>
            <a:endParaRPr lang="en-RO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1738F9-8C6C-0FB3-BEBE-63CDF62DCE94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E03707CF-9E3F-4F4F-B551-092BC142D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714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3437462"/>
            <a:ext cx="10094509" cy="10165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EAC9DC4-C111-00BD-1580-1B70752A6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0522" y="2816943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</a:t>
            </a:r>
            <a:endParaRPr lang="en-RO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007B77B-1315-B358-C4D4-E4CD858FA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0522" y="5273656"/>
            <a:ext cx="10094509" cy="93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8F6F320-9E4E-26DA-9449-D43810EEE1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0522" y="4653136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</a:t>
            </a:r>
            <a:endParaRPr lang="en-R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F9D3E3-C2A2-6C50-957E-28D4480A71A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2" name="Picture 11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4934807C-F6D3-F09B-A117-C5A215F0D2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765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3437462"/>
            <a:ext cx="10094509" cy="10165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EAC9DC4-C111-00BD-1580-1B70752A69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0522" y="2816943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</a:t>
            </a:r>
            <a:endParaRPr lang="en-RO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007B77B-1315-B358-C4D4-E4CD858FA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0522" y="5273656"/>
            <a:ext cx="10094509" cy="8469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8F6F320-9E4E-26DA-9449-D43810EEE1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40522" y="4653136"/>
            <a:ext cx="3885439" cy="457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</a:t>
            </a:r>
            <a:endParaRPr lang="en-R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77FA83-3F6C-0772-1269-2BDF669311FD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CC17CD-3C43-EFBA-2E50-FFA557C77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67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10094509" cy="34057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4522A6-28A3-9116-9D24-D29A0042E53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A4E4330B-A0E6-E85F-8378-9AA71F0C4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99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2" y="1581087"/>
            <a:ext cx="10094509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16 </a:t>
            </a:r>
            <a:r>
              <a:rPr lang="en-GB" dirty="0" err="1"/>
              <a:t>pt</a:t>
            </a:r>
            <a:r>
              <a:rPr lang="en-GB" dirty="0"/>
              <a:t> movement, highly participative, that rallies everyone up for a bigger collective purpose. 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10094509" cy="33615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8C087-6A53-B9A4-104D-FA605A22AC3D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C4147-6149-DA9F-15B4-1362CEA58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6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3398743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86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83A877E-263C-30B2-8E6A-9BD0D0C06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748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DCA9B87-7240-263D-6E29-FA86BE7DD5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6393" y="2714792"/>
            <a:ext cx="3398743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9DD522D-1C49-5A38-4862-059233D696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2264" y="2714792"/>
            <a:ext cx="3398743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8A3513-4D35-8F75-7CD2-C533FE0C0327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6800A649-2393-56B7-B1C1-A3ED4C993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4C943-3572-B22F-B2C2-17566F4B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AFF96-2C23-3B84-25A3-6F41F200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4B175-C7DE-628D-0B10-9DE4ACEC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065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3398743" cy="343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86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83A877E-263C-30B2-8E6A-9BD0D0C06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74875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DCA9B87-7240-263D-6E29-FA86BE7DD5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56393" y="2714792"/>
            <a:ext cx="3398743" cy="343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9DD522D-1C49-5A38-4862-059233D696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72264" y="2714792"/>
            <a:ext cx="3398743" cy="34352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70567-E4BC-37B3-96E0-250E7F5F70FF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CD60FC-E706-7607-AFFA-383F3F69B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448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4357388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8198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080" y="2714792"/>
            <a:ext cx="4357388" cy="34057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E9F6A1-C2D3-497A-7468-77DBFDC301D7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11" name="Picture 10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87B94F8A-CBB5-D72A-A31B-A8BD34E330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355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4357388" cy="34500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8198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080" y="2714792"/>
            <a:ext cx="4357388" cy="34500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1A203D-B09E-EFAA-4E65-FD98BAB113EE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9FF6F-1133-45C6-5A88-FA385E756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661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AB8E58-ACEF-734F-3629-64FD41DEFDC2}"/>
              </a:ext>
            </a:extLst>
          </p:cNvPr>
          <p:cNvSpPr/>
          <p:nvPr userDrawn="1"/>
        </p:nvSpPr>
        <p:spPr>
          <a:xfrm>
            <a:off x="6161534" y="135925"/>
            <a:ext cx="5874959" cy="6042446"/>
          </a:xfrm>
          <a:prstGeom prst="rect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142A4CC-8638-D404-62EA-8EBC2EA4E4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0523" y="471050"/>
            <a:ext cx="4351284" cy="932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V1 Slide </a:t>
            </a:r>
            <a:r>
              <a:rPr lang="en-GB" dirty="0" err="1"/>
              <a:t>poza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text lorem ipsum</a:t>
            </a:r>
            <a:endParaRPr lang="en-RO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E3E7A3C-6572-11DA-5C30-15B05F74A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523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EDA21EDD-DF8B-520E-A16E-21F7E0DD03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0522" y="2714792"/>
            <a:ext cx="4357388" cy="3169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E04F05D-21F2-CE0B-762C-AE982E28E1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8198" y="1581088"/>
            <a:ext cx="2145130" cy="675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0D8B8B-3281-B458-652D-9759C22BA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080" y="2714792"/>
            <a:ext cx="4357388" cy="31698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Euclid Circular A 11 </a:t>
            </a:r>
            <a:r>
              <a:rPr lang="en-GB" dirty="0" err="1"/>
              <a:t>pt</a:t>
            </a:r>
            <a:r>
              <a:rPr lang="en-GB" dirty="0"/>
              <a:t>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Curabitur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iaculis</a:t>
            </a:r>
            <a:r>
              <a:rPr lang="en-GB" dirty="0"/>
              <a:t>. Donec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metus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nisi auctor </a:t>
            </a:r>
            <a:r>
              <a:rPr lang="en-GB" dirty="0" err="1"/>
              <a:t>pellentesque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.  </a:t>
            </a:r>
            <a:r>
              <a:rPr lang="en-GB" dirty="0" err="1"/>
              <a:t>Quisque</a:t>
            </a:r>
            <a:r>
              <a:rPr lang="en-GB" dirty="0"/>
              <a:t> non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. </a:t>
            </a:r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at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id ipsum at libero fermentum vestibulum </a:t>
            </a:r>
            <a:r>
              <a:rPr lang="en-GB" dirty="0" err="1"/>
              <a:t>eget</a:t>
            </a:r>
            <a:r>
              <a:rPr lang="en-GB" dirty="0"/>
              <a:t> non </a:t>
            </a:r>
            <a:r>
              <a:rPr lang="en-GB" dirty="0" err="1"/>
              <a:t>purus</a:t>
            </a:r>
            <a:endParaRPr lang="en-R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3F860-6BE1-D67C-2FDC-D4D7E81AAE23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6C6F99-4ECB-AE1A-434D-01897BE44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0734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 dirty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dirty="0" err="1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 dirty="0">
              <a:solidFill>
                <a:srgbClr val="39AE70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B3DC2E8-FF25-D543-F00B-C6C30A251DF6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48" name="Picture 47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BE67C358-037C-567A-04E9-2E63517B7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962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 dirty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dirty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 dirty="0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>
                    <a:lumMod val="9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DD98D-7818-9639-1A54-74783E4E9A92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FA848-EAED-E108-D0E7-148FA67358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276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FD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39AE70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 dirty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dirty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 dirty="0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82A994-494C-5C01-D019-F4722E51DDA5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39AE70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3D5DE3-A0E5-C324-F94A-96E17D9C52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8435" y="6307055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208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798D71-12C4-7510-826A-143207B9ED3C}"/>
              </a:ext>
            </a:extLst>
          </p:cNvPr>
          <p:cNvCxnSpPr>
            <a:cxnSpLocks/>
          </p:cNvCxnSpPr>
          <p:nvPr userDrawn="1"/>
        </p:nvCxnSpPr>
        <p:spPr>
          <a:xfrm>
            <a:off x="9639257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D4440D5-1C7B-369D-1978-3FD1A71ABE07}"/>
              </a:ext>
            </a:extLst>
          </p:cNvPr>
          <p:cNvCxnSpPr>
            <a:cxnSpLocks/>
          </p:cNvCxnSpPr>
          <p:nvPr userDrawn="1"/>
        </p:nvCxnSpPr>
        <p:spPr>
          <a:xfrm>
            <a:off x="6128389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A4C13E-F0D5-B5BE-9D3D-96C3CC796A49}"/>
              </a:ext>
            </a:extLst>
          </p:cNvPr>
          <p:cNvCxnSpPr>
            <a:cxnSpLocks/>
          </p:cNvCxnSpPr>
          <p:nvPr userDrawn="1"/>
        </p:nvCxnSpPr>
        <p:spPr>
          <a:xfrm>
            <a:off x="2621444" y="5872530"/>
            <a:ext cx="0" cy="30070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68712727-9F83-0750-A3C5-86C34F24F46F}"/>
              </a:ext>
            </a:extLst>
          </p:cNvPr>
          <p:cNvSpPr/>
          <p:nvPr userDrawn="1"/>
        </p:nvSpPr>
        <p:spPr>
          <a:xfrm>
            <a:off x="1079741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dist="38100"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ECAA797-E811-AB73-B257-CAA7360FB566}"/>
              </a:ext>
            </a:extLst>
          </p:cNvPr>
          <p:cNvCxnSpPr/>
          <p:nvPr userDrawn="1"/>
        </p:nvCxnSpPr>
        <p:spPr>
          <a:xfrm flipH="1">
            <a:off x="200025" y="6178378"/>
            <a:ext cx="1183545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B49DC0-64AB-9F6A-30BE-39B948F43384}"/>
              </a:ext>
            </a:extLst>
          </p:cNvPr>
          <p:cNvSpPr/>
          <p:nvPr userDrawn="1"/>
        </p:nvSpPr>
        <p:spPr>
          <a:xfrm>
            <a:off x="2577698" y="6134632"/>
            <a:ext cx="87492" cy="87492"/>
          </a:xfrm>
          <a:prstGeom prst="ellipse">
            <a:avLst/>
          </a:prstGeom>
          <a:solidFill>
            <a:srgbClr val="FDDB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E663D-AABC-203D-943F-CD55A3805511}"/>
              </a:ext>
            </a:extLst>
          </p:cNvPr>
          <p:cNvSpPr/>
          <p:nvPr userDrawn="1"/>
        </p:nvSpPr>
        <p:spPr>
          <a:xfrm>
            <a:off x="6089917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AE8552-556B-65D3-B3A3-A046C2FA00EA}"/>
              </a:ext>
            </a:extLst>
          </p:cNvPr>
          <p:cNvSpPr/>
          <p:nvPr userDrawn="1"/>
        </p:nvSpPr>
        <p:spPr>
          <a:xfrm>
            <a:off x="9595511" y="6134632"/>
            <a:ext cx="87492" cy="87492"/>
          </a:xfrm>
          <a:prstGeom prst="ellipse">
            <a:avLst/>
          </a:prstGeom>
          <a:solidFill>
            <a:srgbClr val="39AE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O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788EFC91-01C3-2608-80E7-99E4328087AC}"/>
              </a:ext>
            </a:extLst>
          </p:cNvPr>
          <p:cNvSpPr/>
          <p:nvPr userDrawn="1"/>
        </p:nvSpPr>
        <p:spPr>
          <a:xfrm>
            <a:off x="464398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39AE70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2AAEAD9E-E8B7-5C8D-EB4B-12F89899A8FA}"/>
              </a:ext>
            </a:extLst>
          </p:cNvPr>
          <p:cNvSpPr/>
          <p:nvPr userDrawn="1"/>
        </p:nvSpPr>
        <p:spPr>
          <a:xfrm>
            <a:off x="8207459" y="1479095"/>
            <a:ext cx="3097354" cy="4479040"/>
          </a:xfrm>
          <a:prstGeom prst="roundRect">
            <a:avLst>
              <a:gd name="adj" fmla="val 6488"/>
            </a:avLst>
          </a:prstGeom>
          <a:noFill/>
          <a:ln>
            <a:solidFill>
              <a:srgbClr val="FDDB2A"/>
            </a:solidFill>
            <a:prstDash val="dash"/>
          </a:ln>
          <a:effectLst>
            <a:outerShdw sx="1000" sy="1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4E267FE-AAA8-3A29-2B9B-C5337422A3E6}"/>
              </a:ext>
            </a:extLst>
          </p:cNvPr>
          <p:cNvSpPr txBox="1">
            <a:spLocks/>
          </p:cNvSpPr>
          <p:nvPr userDrawn="1"/>
        </p:nvSpPr>
        <p:spPr>
          <a:xfrm>
            <a:off x="943708" y="258583"/>
            <a:ext cx="8402781" cy="975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kern="0" dirty="0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V1 Slide </a:t>
            </a:r>
            <a:r>
              <a:rPr lang="en-GB" sz="2800" b="1" kern="0" dirty="0" err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Tabele</a:t>
            </a:r>
            <a:endParaRPr lang="en-GB" sz="2800" dirty="0">
              <a:solidFill>
                <a:schemeClr val="tx1"/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BFCFD892-2294-2B29-94F5-A340264E1CED}"/>
              </a:ext>
            </a:extLst>
          </p:cNvPr>
          <p:cNvSpPr/>
          <p:nvPr userDrawn="1"/>
        </p:nvSpPr>
        <p:spPr>
          <a:xfrm>
            <a:off x="1064113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7" name="Rectangle: Rounded Corners 10">
            <a:extLst>
              <a:ext uri="{FF2B5EF4-FFF2-40B4-BE49-F238E27FC236}">
                <a16:creationId xmlns:a16="http://schemas.microsoft.com/office/drawing/2014/main" id="{1FB6A65A-CCE1-0F0F-275F-8159AE869636}"/>
              </a:ext>
            </a:extLst>
          </p:cNvPr>
          <p:cNvSpPr/>
          <p:nvPr userDrawn="1"/>
        </p:nvSpPr>
        <p:spPr>
          <a:xfrm>
            <a:off x="4624731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39AE70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: Rounded Corners 10">
            <a:extLst>
              <a:ext uri="{FF2B5EF4-FFF2-40B4-BE49-F238E27FC236}">
                <a16:creationId xmlns:a16="http://schemas.microsoft.com/office/drawing/2014/main" id="{AE593AFD-93CB-665E-D1EB-1ED98F5E26E4}"/>
              </a:ext>
            </a:extLst>
          </p:cNvPr>
          <p:cNvSpPr/>
          <p:nvPr userDrawn="1"/>
        </p:nvSpPr>
        <p:spPr>
          <a:xfrm>
            <a:off x="8199204" y="1435822"/>
            <a:ext cx="3126838" cy="405434"/>
          </a:xfrm>
          <a:prstGeom prst="roundRect">
            <a:avLst>
              <a:gd name="adj" fmla="val 50000"/>
            </a:avLst>
          </a:prstGeom>
          <a:solidFill>
            <a:srgbClr val="FDDB2A"/>
          </a:solidFill>
          <a:ln w="12700" cap="flat" cmpd="sng" algn="ctr">
            <a:noFill/>
            <a:prstDash val="lgDash"/>
            <a:miter lim="800000"/>
          </a:ln>
          <a:effectLst>
            <a:outerShdw blurRad="825500" dist="38100" dir="5400000" algn="t" rotWithShape="0">
              <a:prstClr val="black">
                <a:alpha val="12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61D06D1-A8A2-A08B-E494-60DA9B1C1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000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FDDB2A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ECC82770-8DCE-0BCC-9DC5-3CA3D06600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6716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5AC31CB-FB52-BB75-0983-672E49349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42368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167FB202-EAFD-981D-CAEC-21897D19F3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28020" y="2708920"/>
            <a:ext cx="2690820" cy="3042951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RO" dirty="0"/>
          </a:p>
          <a:p>
            <a:pPr lvl="0"/>
            <a:endParaRPr lang="en-RO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CC522E9-27F0-86FC-7716-D991E7D809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7000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AF3E3906-2EDE-4F79-D435-5586132774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604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CCB082B-3DF8-9728-44A9-54C049F232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00256" y="1484785"/>
            <a:ext cx="2690820" cy="3292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80"/>
              </a:lnSpc>
              <a:buNone/>
              <a:defRPr sz="1600" b="1">
                <a:solidFill>
                  <a:schemeClr val="tx1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lvl="0"/>
            <a:r>
              <a:rPr lang="en-GB" dirty="0"/>
              <a:t>Title lorem ipsum</a:t>
            </a:r>
            <a:endParaRPr lang="en-RO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43A0A1-1F1B-2A18-6338-3E9E691210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9352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0064C83-7D9E-2B90-1A0E-1994D39C3B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5004" y="1964546"/>
            <a:ext cx="2690820" cy="527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680"/>
              </a:lnSpc>
              <a:buNone/>
              <a:defRPr sz="1400" b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48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Title lorem </a:t>
            </a:r>
            <a:r>
              <a:rPr lang="en-GB" dirty="0" err="1"/>
              <a:t>ipsumTitle</a:t>
            </a:r>
            <a:r>
              <a:rPr lang="en-GB" dirty="0"/>
              <a:t> lorem </a:t>
            </a:r>
            <a:r>
              <a:rPr lang="en-GB" dirty="0" err="1"/>
              <a:t>ipsumTitle</a:t>
            </a:r>
            <a:r>
              <a:rPr lang="en-GB" dirty="0"/>
              <a:t> lorem ipsum</a:t>
            </a:r>
            <a:endParaRPr lang="en-R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71B5DF-8373-3682-C1D9-77D34F9DFD92}"/>
              </a:ext>
            </a:extLst>
          </p:cNvPr>
          <p:cNvSpPr txBox="1"/>
          <p:nvPr userDrawn="1"/>
        </p:nvSpPr>
        <p:spPr>
          <a:xfrm>
            <a:off x="1099336" y="6403790"/>
            <a:ext cx="2652859" cy="21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39AE70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LOREM IPSUM_</a:t>
            </a:r>
            <a:r>
              <a:rPr kumimoji="0" lang="en-US" sz="1000" b="0" i="0" u="none" strike="noStrike" kern="1200" cap="none" spc="300" normalizeH="0" baseline="0" noProof="0" dirty="0">
                <a:ln>
                  <a:noFill/>
                </a:ln>
                <a:solidFill>
                  <a:srgbClr val="FDDB2A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+mn-cs"/>
              </a:rPr>
              <a:t>2023</a:t>
            </a:r>
            <a:endParaRPr kumimoji="0" lang="en-RO" sz="1000" b="0" i="0" u="none" strike="noStrike" kern="1200" cap="none" spc="300" normalizeH="0" baseline="0" noProof="0" dirty="0">
              <a:ln>
                <a:noFill/>
              </a:ln>
              <a:solidFill>
                <a:srgbClr val="FDDB2A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+mn-cs"/>
            </a:endParaRPr>
          </a:p>
        </p:txBody>
      </p:sp>
      <p:pic>
        <p:nvPicPr>
          <p:cNvPr id="3" name="Picture 2" descr="Green arrows pointing to a black background&#10;&#10;Description automatically generated">
            <a:extLst>
              <a:ext uri="{FF2B5EF4-FFF2-40B4-BE49-F238E27FC236}">
                <a16:creationId xmlns:a16="http://schemas.microsoft.com/office/drawing/2014/main" id="{2F203C21-76B4-062B-9828-209C840378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3444" y="6314188"/>
            <a:ext cx="664039" cy="3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819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322B-C5DD-03B6-28B1-7E1611DA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36A99-EE44-C463-1E68-3C81BFE43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0F5E-27B4-4298-8D81-9607A2203A08}" type="datetimeFigureOut">
              <a:rPr lang="ro-RO" smtClean="0"/>
              <a:t>22.04.2024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A7DC9-983F-295F-D981-C77A5294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8322C-FB3B-26B3-67A0-00528AB8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A0DC3-76CC-4F7D-B9B4-2AFF35B91AE5}" type="slidenum">
              <a:rPr lang="ro-RO" smtClean="0"/>
              <a:t>‹#›</a:t>
            </a:fld>
            <a:endParaRPr lang="ro-RO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9C5529-2340-7446-9034-57922FB1CA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2512" y="2807493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117E174-0D38-C541-892C-4412E44A61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81425" y="2807493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589A87D-44F0-724A-ABC0-C308064E36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3187" y="2807493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D13D667-DA12-9B40-A1AB-41D7C217C1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7812" y="2807493"/>
            <a:ext cx="2014537" cy="2014538"/>
          </a:xfrm>
          <a:prstGeom prst="ellipse">
            <a:avLst/>
          </a:prstGeom>
        </p:spPr>
        <p:txBody>
          <a:bodyPr/>
          <a:lstStyle/>
          <a:p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154414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97BC1-8191-438F-5DA3-A6F06DE5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31C64-C56C-7CED-1006-B1C0109E5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88675-CDDD-8F00-9C04-4CE386687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D6D0-7661-6446-B648-EE1BB74DBC10}" type="datetimeFigureOut">
              <a:rPr lang="en-RO" smtClean="0"/>
              <a:t>04/22/2024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3E0A8-6C99-95CC-4B7E-240B6B67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00ED2-76E2-74E7-099C-0AE7C9ED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1F8-073F-1144-BEDC-1D682C40A976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85549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F4F05-6A78-57F2-1E01-2BD30E93C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7B702-6AFA-AE8F-C2FE-8E4F7AE59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3C5D8-15F3-E5CE-BB9E-1224D84D3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3E13F-A0E3-6244-D785-DD7DEA87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3D98D-0C06-C2BD-B092-B93327740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91BBB-2BEA-BA1A-1389-CCBF86E1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404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7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F967E-7549-325F-5E16-496187FE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B4047D-6D03-254E-F207-B1A083C8B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4997E-D9C6-B8BD-53BB-70D905E6A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574A0-6FAA-DFD9-EF03-331A03321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4798-09E5-4CD3-95D9-0132477B3FD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CC2524-C0BB-4CF5-5AAE-776B9CD09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8C49A-DC21-58ED-54EB-88B4E489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5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4" Type="http://schemas.openxmlformats.org/officeDocument/2006/relationships/slideLayout" Target="../slideLayouts/slideLayout80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79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7B333-A9BA-14BF-3B1B-C9EF0C910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8DFFA-50A9-1B19-6065-38FCA2B55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05CD-32D6-6DAB-7862-8AC20B344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24798-09E5-4CD3-95D9-0132477B3FD7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73D6D-F9F9-B618-6582-B53383A2F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B7111-CC8A-8D66-0C52-09C396F04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7E5A0-FF5D-4E72-BC28-90570B5A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A82B1-30F4-5E11-98C0-DAEDBF81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1CE19-7FD7-13DA-449C-471714A0F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40545-D721-28EB-CC2C-0260BBB90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9763-F9F9-4420-B69E-5C193F15836E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EC939-7874-53AE-FA90-761A09DA7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79497-DEFC-3CD8-1141-94B1F6992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6E3A-6564-4651-8260-671A352D2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8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5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9F89D-28B6-41FC-8884-D8143F0DD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87A5-41E3-2B4D-9577-8608C31F053A}" type="datetimeFigureOut">
              <a:rPr lang="en-RO" smtClean="0"/>
              <a:t>04/22/2024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13CA0-EB38-0C6C-6B5C-9DC8FD3A4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2944-F9FC-A95D-924A-85E37902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EEE0-6CCE-FD46-A74F-B66F52B75687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03996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  <p:sldLayoutId id="2147483721" r:id="rId34"/>
    <p:sldLayoutId id="2147483722" r:id="rId35"/>
    <p:sldLayoutId id="2147483723" r:id="rId36"/>
    <p:sldLayoutId id="2147483724" r:id="rId37"/>
    <p:sldLayoutId id="2147483725" r:id="rId38"/>
    <p:sldLayoutId id="2147483726" r:id="rId39"/>
    <p:sldLayoutId id="2147483727" r:id="rId40"/>
    <p:sldLayoutId id="2147483728" r:id="rId41"/>
    <p:sldLayoutId id="2147483729" r:id="rId42"/>
    <p:sldLayoutId id="2147483730" r:id="rId43"/>
    <p:sldLayoutId id="2147483731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8.svg"/><Relationship Id="rId3" Type="http://schemas.openxmlformats.org/officeDocument/2006/relationships/image" Target="../media/image25.png"/><Relationship Id="rId7" Type="http://schemas.openxmlformats.org/officeDocument/2006/relationships/image" Target="../media/image54.svg"/><Relationship Id="rId12" Type="http://schemas.openxmlformats.org/officeDocument/2006/relationships/image" Target="../media/image5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6.svg"/><Relationship Id="rId5" Type="http://schemas.openxmlformats.org/officeDocument/2006/relationships/image" Target="../media/image52.sv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41.svg"/><Relationship Id="rId1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omenzi@returosgr.ro" TargetMode="External"/><Relationship Id="rId2" Type="http://schemas.openxmlformats.org/officeDocument/2006/relationships/hyperlink" Target="https://portal.returosgr.ro/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1.png"/><Relationship Id="rId4" Type="http://schemas.openxmlformats.org/officeDocument/2006/relationships/hyperlink" Target="http://www.returo.r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olectare@returosgr.r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10" Type="http://schemas.openxmlformats.org/officeDocument/2006/relationships/image" Target="../media/image1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38FA23-89AE-4CAC-8219-82D0CA917BC4}"/>
              </a:ext>
            </a:extLst>
          </p:cNvPr>
          <p:cNvSpPr txBox="1"/>
          <p:nvPr/>
        </p:nvSpPr>
        <p:spPr>
          <a:xfrm>
            <a:off x="1807754" y="2853615"/>
            <a:ext cx="857575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pt-BR" sz="2667" dirty="0">
                <a:solidFill>
                  <a:prstClr val="black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FLUXUL FINANCIAR ȘI FLUXUL LOGISTIC SGR ÎN </a:t>
            </a:r>
            <a:br>
              <a:rPr lang="pt-BR" sz="2667" dirty="0">
                <a:solidFill>
                  <a:prstClr val="black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</a:br>
            <a:r>
              <a:rPr lang="pt-BR" sz="2667" dirty="0">
                <a:solidFill>
                  <a:prstClr val="black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HORECA</a:t>
            </a:r>
            <a:endParaRPr lang="en-US" sz="2667" dirty="0">
              <a:solidFill>
                <a:prstClr val="black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pic>
        <p:nvPicPr>
          <p:cNvPr id="14" name="Picture 13" descr="A logo for a radio station&#10;&#10;Description automatically generated">
            <a:extLst>
              <a:ext uri="{FF2B5EF4-FFF2-40B4-BE49-F238E27FC236}">
                <a16:creationId xmlns:a16="http://schemas.microsoft.com/office/drawing/2014/main" id="{7FD3C569-3DA7-C48E-5711-15504E1F86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8690" r="8371" b="22271"/>
          <a:stretch/>
        </p:blipFill>
        <p:spPr>
          <a:xfrm>
            <a:off x="3743827" y="414599"/>
            <a:ext cx="4516253" cy="18921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37CB85-348E-597F-6D24-A3672EE003F5}"/>
              </a:ext>
            </a:extLst>
          </p:cNvPr>
          <p:cNvSpPr txBox="1"/>
          <p:nvPr/>
        </p:nvSpPr>
        <p:spPr>
          <a:xfrm>
            <a:off x="4866026" y="2228556"/>
            <a:ext cx="2267788" cy="502766"/>
          </a:xfrm>
          <a:prstGeom prst="rect">
            <a:avLst/>
          </a:prstGeom>
          <a:solidFill>
            <a:srgbClr val="30B87C"/>
          </a:solidFill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667" dirty="0">
                <a:solidFill>
                  <a:prstClr val="white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EPISODUL </a:t>
            </a:r>
            <a:r>
              <a:rPr lang="ro-RO" sz="2667" dirty="0">
                <a:solidFill>
                  <a:prstClr val="white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9</a:t>
            </a:r>
            <a:r>
              <a:rPr lang="en-US" sz="2667" dirty="0">
                <a:solidFill>
                  <a:prstClr val="white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D3CE0-039A-E963-2454-A65DDEC0777A}"/>
              </a:ext>
            </a:extLst>
          </p:cNvPr>
          <p:cNvSpPr txBox="1"/>
          <p:nvPr/>
        </p:nvSpPr>
        <p:spPr>
          <a:xfrm>
            <a:off x="2443558" y="4751101"/>
            <a:ext cx="7112726" cy="646331"/>
          </a:xfrm>
          <a:prstGeom prst="rect">
            <a:avLst/>
          </a:prstGeom>
          <a:solidFill>
            <a:srgbClr val="F5DB34"/>
          </a:solidFill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ro-RO" sz="3600" dirty="0">
                <a:solidFill>
                  <a:prstClr val="black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SESIUNEA ÎNCEPE ÎN CURÂND</a:t>
            </a:r>
            <a:endParaRPr lang="en-US" sz="3600" dirty="0">
              <a:solidFill>
                <a:prstClr val="black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DB8CF-A689-5BE3-E5E0-EA2166E82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533"/>
          <a:stretch/>
        </p:blipFill>
        <p:spPr>
          <a:xfrm>
            <a:off x="10538635" y="0"/>
            <a:ext cx="1653365" cy="3947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6DD8DB-7718-53CF-B9F2-C4C8064B24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999"/>
          <a:stretch/>
        </p:blipFill>
        <p:spPr>
          <a:xfrm>
            <a:off x="549344" y="3793090"/>
            <a:ext cx="1832974" cy="3064910"/>
          </a:xfrm>
          <a:prstGeom prst="rect">
            <a:avLst/>
          </a:prstGeom>
        </p:spPr>
      </p:pic>
      <p:pic>
        <p:nvPicPr>
          <p:cNvPr id="10" name="Picture 9" descr="A hand holding a yellow bottle&#10;&#10;Description automatically generated">
            <a:extLst>
              <a:ext uri="{FF2B5EF4-FFF2-40B4-BE49-F238E27FC236}">
                <a16:creationId xmlns:a16="http://schemas.microsoft.com/office/drawing/2014/main" id="{3EE6BE58-ED07-02E1-5B6F-21A9CA12A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2739" y="3539774"/>
            <a:ext cx="3332345" cy="33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09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0;p7">
            <a:extLst>
              <a:ext uri="{FF2B5EF4-FFF2-40B4-BE49-F238E27FC236}">
                <a16:creationId xmlns:a16="http://schemas.microsoft.com/office/drawing/2014/main" id="{757A21BE-8B64-D446-7B2B-6896EA0A6FAE}"/>
              </a:ext>
            </a:extLst>
          </p:cNvPr>
          <p:cNvSpPr txBox="1"/>
          <p:nvPr/>
        </p:nvSpPr>
        <p:spPr>
          <a:xfrm>
            <a:off x="3098101" y="433052"/>
            <a:ext cx="6238682" cy="48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300"/>
              </a:lnSpc>
            </a:pPr>
            <a:r>
              <a:rPr lang="ro-RO" sz="3200" b="1" dirty="0">
                <a:solidFill>
                  <a:srgbClr val="000000"/>
                </a:solidFill>
                <a:latin typeface="Euclid Circular A" panose="020B0504000000000000" charset="0"/>
                <a:ea typeface="Euclid Circular A" panose="020B0504000000000000" charset="0"/>
              </a:rPr>
              <a:t>CIRCUITUL BANILOR ÎN SGR</a:t>
            </a:r>
            <a:endParaRPr lang="en-US" sz="3200" b="1" dirty="0">
              <a:solidFill>
                <a:srgbClr val="000000"/>
              </a:solidFill>
              <a:latin typeface="Euclid Circular A" panose="020B0504000000000000" charset="0"/>
              <a:ea typeface="Euclid Circular A" panose="020B0504000000000000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D2DBAF4-5970-358F-F312-219B95257C8A}"/>
              </a:ext>
            </a:extLst>
          </p:cNvPr>
          <p:cNvGrpSpPr/>
          <p:nvPr/>
        </p:nvGrpSpPr>
        <p:grpSpPr>
          <a:xfrm>
            <a:off x="935297" y="2514706"/>
            <a:ext cx="10321404" cy="3291449"/>
            <a:chOff x="1402946" y="4033322"/>
            <a:chExt cx="15482106" cy="493717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913EB66-27EB-ED89-C4EA-5BA9AF412039}"/>
                </a:ext>
              </a:extLst>
            </p:cNvPr>
            <p:cNvGrpSpPr/>
            <p:nvPr/>
          </p:nvGrpSpPr>
          <p:grpSpPr>
            <a:xfrm>
              <a:off x="1402946" y="4066612"/>
              <a:ext cx="15482106" cy="4903883"/>
              <a:chOff x="1278091" y="3799230"/>
              <a:chExt cx="15482106" cy="4903883"/>
            </a:xfrm>
          </p:grpSpPr>
          <p:sp>
            <p:nvSpPr>
              <p:cNvPr id="2" name="Flowchart: Alternate Process 1">
                <a:extLst>
                  <a:ext uri="{FF2B5EF4-FFF2-40B4-BE49-F238E27FC236}">
                    <a16:creationId xmlns:a16="http://schemas.microsoft.com/office/drawing/2014/main" id="{1CCED843-310D-3D55-B585-1907EA7156BB}"/>
                  </a:ext>
                </a:extLst>
              </p:cNvPr>
              <p:cNvSpPr/>
              <p:nvPr/>
            </p:nvSpPr>
            <p:spPr>
              <a:xfrm>
                <a:off x="7533010" y="5953306"/>
                <a:ext cx="2763184" cy="1871706"/>
              </a:xfrm>
              <a:prstGeom prst="flowChartAlternateProcess">
                <a:avLst/>
              </a:prstGeom>
              <a:solidFill>
                <a:srgbClr val="FCDB2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-RO" sz="1333" b="1" dirty="0">
                    <a:solidFill>
                      <a:schemeClr val="tx1"/>
                    </a:solidFill>
                    <a:latin typeface="Euclid Circular A" panose="020B0504000000000000" pitchFamily="34" charset="0"/>
                    <a:ea typeface="Euclid Circular A" panose="020B0504000000000000" pitchFamily="34" charset="0"/>
                  </a:rPr>
                  <a:t>OPERATOR HORECA</a:t>
                </a:r>
                <a:endParaRPr lang="en-US" sz="1333" b="1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endParaRPr>
              </a:p>
            </p:txBody>
          </p:sp>
          <p:sp>
            <p:nvSpPr>
              <p:cNvPr id="3" name="Flowchart: Alternate Process 2">
                <a:extLst>
                  <a:ext uri="{FF2B5EF4-FFF2-40B4-BE49-F238E27FC236}">
                    <a16:creationId xmlns:a16="http://schemas.microsoft.com/office/drawing/2014/main" id="{CD1F3A48-FE98-A4FA-869F-CE8CF4ABA06A}"/>
                  </a:ext>
                </a:extLst>
              </p:cNvPr>
              <p:cNvSpPr/>
              <p:nvPr/>
            </p:nvSpPr>
            <p:spPr>
              <a:xfrm>
                <a:off x="14090360" y="5953307"/>
                <a:ext cx="2669837" cy="1871705"/>
              </a:xfrm>
              <a:prstGeom prst="flowChartAlternateProcess">
                <a:avLst/>
              </a:prstGeom>
              <a:solidFill>
                <a:srgbClr val="FCDB2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-RO" sz="1333" b="1" dirty="0">
                    <a:solidFill>
                      <a:schemeClr val="tx1"/>
                    </a:solidFill>
                    <a:latin typeface="Euclid Circular A" panose="020B0504000000000000" pitchFamily="34" charset="0"/>
                    <a:ea typeface="Euclid Circular A" panose="020B0504000000000000" pitchFamily="34" charset="0"/>
                  </a:rPr>
                  <a:t>CONSUMATOR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1DA9492D-5533-98A3-7B94-E3D15222FB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3732" y="3799230"/>
                <a:ext cx="0" cy="2062406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1" name="Picture 30" descr="A white figure with a yellow bottle on his hand&#10;&#10;Description automatically generated">
                <a:extLst>
                  <a:ext uri="{FF2B5EF4-FFF2-40B4-BE49-F238E27FC236}">
                    <a16:creationId xmlns:a16="http://schemas.microsoft.com/office/drawing/2014/main" id="{1179EEDB-D217-A1A8-29EF-1E6CC8E73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707067" y="6913912"/>
                <a:ext cx="1479156" cy="892851"/>
              </a:xfrm>
              <a:prstGeom prst="rect">
                <a:avLst/>
              </a:prstGeom>
            </p:spPr>
          </p:pic>
          <p:sp>
            <p:nvSpPr>
              <p:cNvPr id="9" name="Flowchart: Alternate Process 8">
                <a:extLst>
                  <a:ext uri="{FF2B5EF4-FFF2-40B4-BE49-F238E27FC236}">
                    <a16:creationId xmlns:a16="http://schemas.microsoft.com/office/drawing/2014/main" id="{C7070BE9-2071-BA1C-BA57-67CC2209A335}"/>
                  </a:ext>
                </a:extLst>
              </p:cNvPr>
              <p:cNvSpPr/>
              <p:nvPr/>
            </p:nvSpPr>
            <p:spPr>
              <a:xfrm>
                <a:off x="1278091" y="5935057"/>
                <a:ext cx="2763184" cy="1871706"/>
              </a:xfrm>
              <a:prstGeom prst="flowChartAlternateProcess">
                <a:avLst/>
              </a:prstGeom>
              <a:solidFill>
                <a:srgbClr val="FCDB2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-RO" sz="1333" b="1" dirty="0">
                    <a:solidFill>
                      <a:schemeClr val="tx1"/>
                    </a:solidFill>
                    <a:latin typeface="Euclid Circular A" panose="020B0504000000000000" pitchFamily="34" charset="0"/>
                    <a:ea typeface="Euclid Circular A" panose="020B0504000000000000" pitchFamily="34" charset="0"/>
                  </a:rPr>
                  <a:t>PRODUCĂTOR/</a:t>
                </a:r>
              </a:p>
              <a:p>
                <a:pPr algn="ctr"/>
                <a:r>
                  <a:rPr lang="ro-RO" sz="1333" b="1" dirty="0">
                    <a:solidFill>
                      <a:schemeClr val="tx1"/>
                    </a:solidFill>
                    <a:latin typeface="Euclid Circular A" panose="020B0504000000000000" pitchFamily="34" charset="0"/>
                    <a:ea typeface="Euclid Circular A" panose="020B0504000000000000" pitchFamily="34" charset="0"/>
                  </a:rPr>
                  <a:t>IMPORTATOR/</a:t>
                </a:r>
              </a:p>
              <a:p>
                <a:pPr algn="ctr"/>
                <a:r>
                  <a:rPr lang="ro-RO" sz="1333" b="1" dirty="0">
                    <a:solidFill>
                      <a:schemeClr val="tx1"/>
                    </a:solidFill>
                    <a:latin typeface="Euclid Circular A" panose="020B0504000000000000" pitchFamily="34" charset="0"/>
                    <a:ea typeface="Euclid Circular A" panose="020B0504000000000000" pitchFamily="34" charset="0"/>
                  </a:rPr>
                  <a:t>DISTRIBUITOR</a:t>
                </a:r>
                <a:endParaRPr lang="en-US" sz="1333" b="1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endParaRP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EEF4C1A-A8C7-8789-C41C-C588EB0F5B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3083" y="6436467"/>
                <a:ext cx="2926877" cy="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20B2D41-E977-F9D1-3B0B-1AC0AF0884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43403" y="6436467"/>
                <a:ext cx="2926877" cy="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F252A477-A052-E5DA-6459-399E5189D5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73083" y="6985107"/>
                <a:ext cx="2926877" cy="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B341095-8BC9-6924-BF6D-FFBC425A98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743403" y="6985107"/>
                <a:ext cx="2926877" cy="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A4CCEFA-9608-E3A3-CDED-F0377DBD3EF4}"/>
                  </a:ext>
                </a:extLst>
              </p:cNvPr>
              <p:cNvSpPr txBox="1"/>
              <p:nvPr/>
            </p:nvSpPr>
            <p:spPr>
              <a:xfrm>
                <a:off x="4907340" y="3912901"/>
                <a:ext cx="3389691" cy="415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609630">
                  <a:defRPr/>
                </a:pPr>
                <a:r>
                  <a:rPr lang="ro-RO" sz="1200" dirty="0">
                    <a:latin typeface="Euclid Circular A" panose="020B0504000000000000" charset="0"/>
                    <a:ea typeface="Euclid Circular A" panose="020B0504000000000000" charset="0"/>
                  </a:rPr>
                  <a:t>Factură și plată garanții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709EB43-3B91-9782-8BC0-1FBAD014A0F7}"/>
                  </a:ext>
                </a:extLst>
              </p:cNvPr>
              <p:cNvSpPr txBox="1"/>
              <p:nvPr/>
            </p:nvSpPr>
            <p:spPr>
              <a:xfrm>
                <a:off x="5949498" y="4550902"/>
                <a:ext cx="2410935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609630">
                  <a:defRPr/>
                </a:pPr>
                <a:r>
                  <a:rPr lang="ro-RO" sz="1200" dirty="0">
                    <a:latin typeface="Euclid Circular A" panose="020B0504000000000000" charset="0"/>
                    <a:ea typeface="Euclid Circular A" panose="020B0504000000000000" charset="0"/>
                  </a:rPr>
                  <a:t>Facturare și plată tarif gestionare</a:t>
                </a:r>
                <a:endParaRPr lang="en-US" sz="1200" dirty="0">
                  <a:latin typeface="Euclid Circular A" panose="020B0504000000000000" charset="0"/>
                  <a:ea typeface="Euclid Circular A" panose="020B0504000000000000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4385203-1C38-C1BD-1479-44B6D5C9ABDE}"/>
                  </a:ext>
                </a:extLst>
              </p:cNvPr>
              <p:cNvSpPr txBox="1"/>
              <p:nvPr/>
            </p:nvSpPr>
            <p:spPr>
              <a:xfrm>
                <a:off x="4143319" y="5785438"/>
                <a:ext cx="3389691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ro-RO" sz="1200" dirty="0">
                    <a:latin typeface="Euclid Circular A" panose="020B0504000000000000" charset="0"/>
                    <a:ea typeface="Euclid Circular A" panose="020B0504000000000000" charset="0"/>
                  </a:rPr>
                  <a:t>Facturare garanție la achiziție</a:t>
                </a:r>
                <a:endParaRPr lang="en-US" sz="1200" dirty="0">
                  <a:latin typeface="Euclid Circular A" panose="020B0504000000000000" charset="0"/>
                  <a:ea typeface="Euclid Circular A" panose="020B0504000000000000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5230C6B-C691-0503-B4D4-C9264718FC6A}"/>
                  </a:ext>
                </a:extLst>
              </p:cNvPr>
              <p:cNvSpPr txBox="1"/>
              <p:nvPr/>
            </p:nvSpPr>
            <p:spPr>
              <a:xfrm>
                <a:off x="4092297" y="7254351"/>
                <a:ext cx="3389691" cy="415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ro-RO" sz="1200" dirty="0">
                    <a:latin typeface="Euclid Circular A" panose="020B0504000000000000" charset="0"/>
                    <a:ea typeface="Euclid Circular A" panose="020B0504000000000000" charset="0"/>
                  </a:rPr>
                  <a:t>Plată Garanție</a:t>
                </a:r>
                <a:endParaRPr lang="en-US" sz="1200" dirty="0">
                  <a:latin typeface="Euclid Circular A" panose="020B0504000000000000" charset="0"/>
                  <a:ea typeface="Euclid Circular A" panose="020B0504000000000000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360335B-103A-697A-06A5-845F029C1A40}"/>
                  </a:ext>
                </a:extLst>
              </p:cNvPr>
              <p:cNvSpPr txBox="1"/>
              <p:nvPr/>
            </p:nvSpPr>
            <p:spPr>
              <a:xfrm>
                <a:off x="10490629" y="5238154"/>
                <a:ext cx="3389691" cy="1246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609630">
                  <a:defRPr/>
                </a:pPr>
                <a:r>
                  <a:rPr lang="ro-RO" sz="1200" dirty="0">
                    <a:latin typeface="Euclid Circular A" panose="020B0504000000000000" charset="0"/>
                    <a:ea typeface="Euclid Circular A" panose="020B0504000000000000" charset="0"/>
                  </a:rPr>
                  <a:t>Nu se percepe garanție pentru produsele consumate la locul structurii de vânzare</a:t>
                </a:r>
                <a:endParaRPr lang="en-US" sz="1200" dirty="0">
                  <a:latin typeface="Euclid Circular A" panose="020B0504000000000000" charset="0"/>
                  <a:ea typeface="Euclid Circular A" panose="020B0504000000000000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346A2CF-6538-2B37-E021-96A429E31FE1}"/>
                  </a:ext>
                </a:extLst>
              </p:cNvPr>
              <p:cNvSpPr txBox="1"/>
              <p:nvPr/>
            </p:nvSpPr>
            <p:spPr>
              <a:xfrm>
                <a:off x="10529244" y="7179619"/>
                <a:ext cx="3389691" cy="152349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algn="ctr" defTabSz="609630">
                  <a:defRPr/>
                </a:pPr>
                <a:r>
                  <a:rPr lang="ro-RO" sz="1200" dirty="0">
                    <a:latin typeface="Euclid Circular A" panose="020B0504000000000000" charset="0"/>
                    <a:ea typeface="Euclid Circular A" panose="020B0504000000000000" charset="0"/>
                  </a:rPr>
                  <a:t>Operatorul preia </a:t>
                </a:r>
              </a:p>
              <a:p>
                <a:pPr algn="ctr" defTabSz="609630">
                  <a:defRPr/>
                </a:pPr>
                <a:r>
                  <a:rPr lang="ro-RO" sz="1200" dirty="0">
                    <a:latin typeface="Euclid Circular A" panose="020B0504000000000000" charset="0"/>
                    <a:ea typeface="Euclid Circular A" panose="020B0504000000000000" charset="0"/>
                  </a:rPr>
                  <a:t>ambalajele SGR, iar RetuRO plătește garanția împreună cu tariful de gestionare pentru Horeca</a:t>
                </a:r>
                <a:endParaRPr lang="en-US" sz="1200" dirty="0" err="1">
                  <a:latin typeface="Euclid Circular A"/>
                  <a:ea typeface="Euclid Circular A" panose="020B0504000000000000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B4E57A8-8EA7-B43C-CCA2-62CF71E2676E}"/>
                </a:ext>
              </a:extLst>
            </p:cNvPr>
            <p:cNvSpPr txBox="1"/>
            <p:nvPr/>
          </p:nvSpPr>
          <p:spPr>
            <a:xfrm>
              <a:off x="9812759" y="4182956"/>
              <a:ext cx="3467198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>
                <a:defRPr/>
              </a:pPr>
              <a:r>
                <a:rPr lang="ro-RO" sz="1200" dirty="0">
                  <a:latin typeface="Euclid Circular A" panose="020B0504000000000000" charset="0"/>
                  <a:ea typeface="Euclid Circular A" panose="020B0504000000000000" charset="0"/>
                </a:rPr>
                <a:t>Operatorul predă ambalajele SGR către RetuRO</a:t>
              </a:r>
              <a:endParaRPr lang="en-US" sz="1200" dirty="0">
                <a:latin typeface="Euclid Circular A" panose="020B0504000000000000" charset="0"/>
                <a:ea typeface="Euclid Circular A" panose="020B0504000000000000" charset="0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AFEA830-B9BF-4F4D-1D29-4BC02CBA17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07741" y="4033322"/>
              <a:ext cx="0" cy="2138379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1836124-EBF9-2625-EFD6-E636C2EA9EB5}"/>
              </a:ext>
            </a:extLst>
          </p:cNvPr>
          <p:cNvSpPr txBox="1"/>
          <p:nvPr/>
        </p:nvSpPr>
        <p:spPr>
          <a:xfrm>
            <a:off x="1119083" y="5905866"/>
            <a:ext cx="10406397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9630">
              <a:defRPr/>
            </a:pPr>
            <a:r>
              <a:rPr lang="en-US" sz="1200" dirty="0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*</a:t>
            </a:r>
            <a:r>
              <a:rPr lang="en-US" sz="1200" dirty="0" err="1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Pentru</a:t>
            </a:r>
            <a:r>
              <a:rPr lang="en-US" sz="1200" dirty="0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 </a:t>
            </a:r>
            <a:r>
              <a:rPr lang="en-US" sz="1200" dirty="0" err="1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produsele</a:t>
            </a:r>
            <a:r>
              <a:rPr lang="en-US" sz="1200" dirty="0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consumate</a:t>
            </a:r>
            <a:r>
              <a:rPr lang="en-US" sz="1200" dirty="0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 </a:t>
            </a:r>
            <a:r>
              <a:rPr lang="ro-RO" sz="1200" dirty="0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î</a:t>
            </a:r>
            <a:r>
              <a:rPr lang="en-US" sz="1200" dirty="0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n afara </a:t>
            </a:r>
            <a:r>
              <a:rPr lang="en-US" sz="1200" dirty="0" err="1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structurii</a:t>
            </a:r>
            <a:r>
              <a:rPr lang="en-US" sz="1200" dirty="0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 de v</a:t>
            </a:r>
            <a:r>
              <a:rPr lang="ro-RO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â</a:t>
            </a:r>
            <a:r>
              <a:rPr lang="en-US" sz="1200" dirty="0" err="1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nzare</a:t>
            </a:r>
            <a:r>
              <a:rPr lang="ro-RO" sz="1200" dirty="0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,</a:t>
            </a:r>
            <a:r>
              <a:rPr lang="en-US" sz="1200" dirty="0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operatorii</a:t>
            </a:r>
            <a:r>
              <a:rPr lang="en-US" sz="1200" dirty="0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 au </a:t>
            </a:r>
            <a:r>
              <a:rPr lang="en-US" sz="1200" dirty="0" err="1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obliga</a:t>
            </a:r>
            <a:r>
              <a:rPr lang="ro-RO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ț</a:t>
            </a:r>
            <a:r>
              <a:rPr lang="en-US" sz="1200" dirty="0" err="1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ia</a:t>
            </a:r>
            <a:r>
              <a:rPr lang="en-US" sz="1200" dirty="0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 re</a:t>
            </a:r>
            <a:r>
              <a:rPr lang="ro-RO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ț</a:t>
            </a:r>
            <a:r>
              <a:rPr lang="en-US" sz="1200" dirty="0" err="1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inerii</a:t>
            </a:r>
            <a:r>
              <a:rPr lang="en-US" sz="1200" dirty="0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garan</a:t>
            </a:r>
            <a:r>
              <a:rPr lang="ro-RO" sz="1200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ț</a:t>
            </a:r>
            <a:r>
              <a:rPr lang="en-US" sz="1200" dirty="0" err="1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iei</a:t>
            </a:r>
            <a:r>
              <a:rPr lang="en-US" sz="1200" dirty="0">
                <a:solidFill>
                  <a:prstClr val="black"/>
                </a:solidFill>
                <a:latin typeface="Euclid Circular A"/>
                <a:ea typeface="Euclid Circular A" panose="020B0504000000000000" pitchFamily="34" charset="0"/>
                <a:cs typeface="Calibri"/>
              </a:rPr>
              <a:t>.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2C79FC-1A59-3879-F49B-FA97D3F170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5F9DCB-63BF-0A2A-7DEB-1DBD5F931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15" t="44854" r="56544" b="45356"/>
          <a:stretch/>
        </p:blipFill>
        <p:spPr>
          <a:xfrm>
            <a:off x="5032315" y="1439023"/>
            <a:ext cx="2070417" cy="111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09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0;p7">
            <a:extLst>
              <a:ext uri="{FF2B5EF4-FFF2-40B4-BE49-F238E27FC236}">
                <a16:creationId xmlns:a16="http://schemas.microsoft.com/office/drawing/2014/main" id="{757A21BE-8B64-D446-7B2B-6896EA0A6FAE}"/>
              </a:ext>
            </a:extLst>
          </p:cNvPr>
          <p:cNvSpPr txBox="1"/>
          <p:nvPr/>
        </p:nvSpPr>
        <p:spPr>
          <a:xfrm>
            <a:off x="3069647" y="184893"/>
            <a:ext cx="7025253" cy="48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00"/>
              </a:lnSpc>
            </a:pPr>
            <a:r>
              <a:rPr lang="ro-RO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TARIFUL DE GESTIONARE</a:t>
            </a:r>
            <a:endParaRPr lang="en-US" sz="4000" b="1" dirty="0">
              <a:solidFill>
                <a:srgbClr val="000000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CB987A-6A5F-BE57-4213-A1241305E585}"/>
              </a:ext>
            </a:extLst>
          </p:cNvPr>
          <p:cNvSpPr txBox="1"/>
          <p:nvPr/>
        </p:nvSpPr>
        <p:spPr>
          <a:xfrm>
            <a:off x="1011167" y="3459925"/>
            <a:ext cx="404114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Acesta are rolul de a acoperi eforturile comercianților Horeca cu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accesoriile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stocarea ambalajelor SGR până la ridicarea acestora de către RetuRO prin intermediul operatorilor logistici.</a:t>
            </a:r>
            <a:endParaRPr lang="en-US" sz="12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5A2172-7444-6356-2AAE-B62FCA07833C}"/>
              </a:ext>
            </a:extLst>
          </p:cNvPr>
          <p:cNvSpPr txBox="1"/>
          <p:nvPr/>
        </p:nvSpPr>
        <p:spPr>
          <a:xfrm>
            <a:off x="1042893" y="2557842"/>
            <a:ext cx="4145862" cy="830997"/>
          </a:xfrm>
          <a:prstGeom prst="rect">
            <a:avLst/>
          </a:prstGeom>
          <a:solidFill>
            <a:srgbClr val="FCDB2A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ro-RO" sz="12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Tariful de gestionare 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reprezintă o sumă de bani plătită de către RetuRO operatorilor HORECA pentru fiecare ambalaj SGR predat către Administratorul SGR. </a:t>
            </a:r>
          </a:p>
        </p:txBody>
      </p:sp>
      <p:pic>
        <p:nvPicPr>
          <p:cNvPr id="25" name="Picture 24" descr="A green arrows on a black background&#10;&#10;Description automatically generated">
            <a:extLst>
              <a:ext uri="{FF2B5EF4-FFF2-40B4-BE49-F238E27FC236}">
                <a16:creationId xmlns:a16="http://schemas.microsoft.com/office/drawing/2014/main" id="{8CAD3EB2-79C7-AA51-95CD-486FA62002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31834" r="7698" b="22332"/>
          <a:stretch/>
        </p:blipFill>
        <p:spPr>
          <a:xfrm>
            <a:off x="1091221" y="1803618"/>
            <a:ext cx="1315205" cy="769695"/>
          </a:xfrm>
          <a:prstGeom prst="rect">
            <a:avLst/>
          </a:prstGeom>
        </p:spPr>
      </p:pic>
      <p:pic>
        <p:nvPicPr>
          <p:cNvPr id="26" name="Picture 25" descr="A white people with a yellow coin and a black background&#10;&#10;Description automatically generated">
            <a:extLst>
              <a:ext uri="{FF2B5EF4-FFF2-40B4-BE49-F238E27FC236}">
                <a16:creationId xmlns:a16="http://schemas.microsoft.com/office/drawing/2014/main" id="{81B2E7B4-893E-A39A-5D88-09F8C1FD10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69" y="1922123"/>
            <a:ext cx="717609" cy="496752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D9FFC3E-1FAC-65CB-3BA7-0E7CC202AF72}"/>
              </a:ext>
            </a:extLst>
          </p:cNvPr>
          <p:cNvCxnSpPr>
            <a:cxnSpLocks/>
          </p:cNvCxnSpPr>
          <p:nvPr/>
        </p:nvCxnSpPr>
        <p:spPr>
          <a:xfrm>
            <a:off x="2331038" y="2225377"/>
            <a:ext cx="129458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Graphic 33" descr="Money outline">
            <a:extLst>
              <a:ext uri="{FF2B5EF4-FFF2-40B4-BE49-F238E27FC236}">
                <a16:creationId xmlns:a16="http://schemas.microsoft.com/office/drawing/2014/main" id="{96543677-92F5-40AC-E713-4D8E65363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3532" y="1682335"/>
            <a:ext cx="609600" cy="609600"/>
          </a:xfrm>
          <a:prstGeom prst="rect">
            <a:avLst/>
          </a:prstGeom>
        </p:spPr>
      </p:pic>
      <p:pic>
        <p:nvPicPr>
          <p:cNvPr id="48" name="Graphic 47" descr="Register with solid fill">
            <a:extLst>
              <a:ext uri="{FF2B5EF4-FFF2-40B4-BE49-F238E27FC236}">
                <a16:creationId xmlns:a16="http://schemas.microsoft.com/office/drawing/2014/main" id="{8EC4D342-5E97-0E1C-0953-235C752023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98004" y="1915391"/>
            <a:ext cx="609600" cy="609600"/>
          </a:xfrm>
          <a:prstGeom prst="rect">
            <a:avLst/>
          </a:prstGeom>
        </p:spPr>
      </p:pic>
      <p:pic>
        <p:nvPicPr>
          <p:cNvPr id="49" name="Graphic 48" descr="Money outline">
            <a:extLst>
              <a:ext uri="{FF2B5EF4-FFF2-40B4-BE49-F238E27FC236}">
                <a16:creationId xmlns:a16="http://schemas.microsoft.com/office/drawing/2014/main" id="{E3AC563F-4FED-FDB8-0376-614AF0B65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8439" y="1878479"/>
            <a:ext cx="609600" cy="609600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5FF9FB1-63EF-DBE1-2FE7-1522A3B72C2F}"/>
              </a:ext>
            </a:extLst>
          </p:cNvPr>
          <p:cNvCxnSpPr>
            <a:cxnSpLocks/>
          </p:cNvCxnSpPr>
          <p:nvPr/>
        </p:nvCxnSpPr>
        <p:spPr>
          <a:xfrm>
            <a:off x="6422889" y="2220191"/>
            <a:ext cx="129458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2F7EA33-63A0-096B-C674-FA60AE4D9C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4684" y="1743890"/>
            <a:ext cx="1340432" cy="7235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AF10E7-0D51-6ACB-414C-9E698CB0457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16465" y="6307056"/>
            <a:ext cx="711822" cy="404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8EF2D-2B40-F9FE-C2E5-ADABE1F482C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1701" t="39023" r="20334" b="36741"/>
          <a:stretch/>
        </p:blipFill>
        <p:spPr>
          <a:xfrm>
            <a:off x="5483605" y="3548783"/>
            <a:ext cx="5847998" cy="1662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2BFED0-958D-F43F-6B36-54E8666DF106}"/>
              </a:ext>
            </a:extLst>
          </p:cNvPr>
          <p:cNvSpPr txBox="1"/>
          <p:nvPr/>
        </p:nvSpPr>
        <p:spPr>
          <a:xfrm>
            <a:off x="5708439" y="2500269"/>
            <a:ext cx="55501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Acesta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reprezintă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costurile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stocare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și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costul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cu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accesoriile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folosite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saci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sigilii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),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pe care le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vei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avea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pentru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fiecare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ambalaj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SGR.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Valoarea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sumei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se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calculează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conform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HG 1074/2021,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pentru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perioada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30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noiembrie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2023 – 31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decembrie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2024,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în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funcție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numărul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și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tipologia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ambajelor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predate conform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tabelului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mai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jos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88DA5-C9FC-2B17-3639-1AB467B2B58E}"/>
              </a:ext>
            </a:extLst>
          </p:cNvPr>
          <p:cNvSpPr txBox="1"/>
          <p:nvPr/>
        </p:nvSpPr>
        <p:spPr>
          <a:xfrm>
            <a:off x="988820" y="5316201"/>
            <a:ext cx="102697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Costul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sacilor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si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sigiliilor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folosite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in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procesul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colectare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este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acoperit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Administratorul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SGR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prin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tariful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gestionare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stabilit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prin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H.G. 1074 / 2021, pe care RetuRO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îl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plătește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lunar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comercianților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operatori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ai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punctelor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returnare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pentru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ambalajele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colectate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și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returnate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către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aceștia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.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Pentru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facturile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aferente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sacilor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si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sigiliilor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se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va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aplica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cu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prioritate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un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proces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compensare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dacă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până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în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momentul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scadenței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va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exista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o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obligație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plată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din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partea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RetuRO, conform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contractului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încheiat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între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părți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. 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În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cazul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în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care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după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compensare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rămâne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o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diferență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plată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aceasta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se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va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achita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respectând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termenele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plată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prevăzute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în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</a:rPr>
              <a:t> contract.</a:t>
            </a:r>
          </a:p>
        </p:txBody>
      </p:sp>
    </p:spTree>
    <p:extLst>
      <p:ext uri="{BB962C8B-B14F-4D97-AF65-F5344CB8AC3E}">
        <p14:creationId xmlns:p14="http://schemas.microsoft.com/office/powerpoint/2010/main" val="275876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0;p7">
            <a:extLst>
              <a:ext uri="{FF2B5EF4-FFF2-40B4-BE49-F238E27FC236}">
                <a16:creationId xmlns:a16="http://schemas.microsoft.com/office/drawing/2014/main" id="{757A21BE-8B64-D446-7B2B-6896EA0A6FAE}"/>
              </a:ext>
            </a:extLst>
          </p:cNvPr>
          <p:cNvSpPr txBox="1"/>
          <p:nvPr/>
        </p:nvSpPr>
        <p:spPr>
          <a:xfrm>
            <a:off x="4444242" y="649668"/>
            <a:ext cx="5750826" cy="48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00"/>
              </a:lnSpc>
            </a:pPr>
            <a:r>
              <a:rPr lang="ro-RO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FACTURARE</a:t>
            </a:r>
            <a:endParaRPr lang="en-US" sz="4000" b="1" dirty="0">
              <a:solidFill>
                <a:srgbClr val="000000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1BEFBFA9-8D3A-38C3-47B9-C345FACFF7E1}"/>
              </a:ext>
            </a:extLst>
          </p:cNvPr>
          <p:cNvSpPr txBox="1"/>
          <p:nvPr/>
        </p:nvSpPr>
        <p:spPr>
          <a:xfrm>
            <a:off x="741704" y="3848992"/>
            <a:ext cx="3164628" cy="1785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Facturarea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va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fi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realizată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de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către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RetuRO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(auto-factura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emisă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de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către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RetuRO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în</a:t>
            </a:r>
            <a:endParaRPr lang="en-US" sz="1200" b="0" i="0" u="none" strike="noStrike" baseline="0" dirty="0">
              <a:latin typeface="EuclidCircularA-Regular" panose="020B0504000000000000" pitchFamily="34" charset="0"/>
            </a:endParaRPr>
          </a:p>
          <a:p>
            <a:pPr algn="l"/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numele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operatorului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HORECA)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cel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târziu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în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a 10-a (a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zecea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) zi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lucrătoare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a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lunii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în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curs</a:t>
            </a:r>
          </a:p>
          <a:p>
            <a:pPr algn="l"/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pentru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luna precedent</a:t>
            </a:r>
            <a:r>
              <a:rPr lang="ro-RO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în baza rapoartelor emise de centrele de numărare RetuRO ca urmare a ridicării ambalajelor de către operatorii logistici. </a:t>
            </a:r>
          </a:p>
          <a:p>
            <a:pPr algn="just">
              <a:defRPr/>
            </a:pPr>
            <a:endParaRPr lang="ro-RO" sz="12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>
              <a:defRPr/>
            </a:pPr>
            <a:endParaRPr lang="en-US" sz="8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pic>
        <p:nvPicPr>
          <p:cNvPr id="30" name="Picture 29" descr="A green arrows on a black background&#10;&#10;Description automatically generated">
            <a:extLst>
              <a:ext uri="{FF2B5EF4-FFF2-40B4-BE49-F238E27FC236}">
                <a16:creationId xmlns:a16="http://schemas.microsoft.com/office/drawing/2014/main" id="{AC2F3EF9-D75E-4034-148B-6A381A50D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31834" r="7698" b="22332"/>
          <a:stretch/>
        </p:blipFill>
        <p:spPr>
          <a:xfrm>
            <a:off x="1150653" y="2806325"/>
            <a:ext cx="1854045" cy="10850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A4E540A-9E0D-EEDA-CD7B-512A3F103134}"/>
              </a:ext>
            </a:extLst>
          </p:cNvPr>
          <p:cNvSpPr txBox="1"/>
          <p:nvPr/>
        </p:nvSpPr>
        <p:spPr>
          <a:xfrm>
            <a:off x="4444242" y="3867621"/>
            <a:ext cx="39518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Termenul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la care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vei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încasa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această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factură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este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data de 25 a</a:t>
            </a:r>
            <a:r>
              <a:rPr lang="ro-RO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lunii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următoare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.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Costul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sacilor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și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sigiliilor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folosite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ro-RO" sz="1200" b="0" i="0" u="none" strike="noStrike" baseline="0" dirty="0">
                <a:latin typeface="EuclidCircularA-Regular" panose="020B0504000000000000" pitchFamily="34" charset="0"/>
              </a:rPr>
              <a:t>î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n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procesul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de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colectare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este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acoperit</a:t>
            </a:r>
            <a:r>
              <a:rPr lang="ro-RO" sz="120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de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Administratorul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SGR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prin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tariful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de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gestionare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,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stabilit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prin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H.G. 1074 / 2021, pe care</a:t>
            </a:r>
          </a:p>
          <a:p>
            <a:pPr algn="l"/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RetuRO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îl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plătește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lunar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comercianților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operatori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ai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punctelor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 de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returnare</a:t>
            </a:r>
            <a:r>
              <a:rPr lang="en-US" sz="1200" b="0" i="0" u="none" strike="noStrike" baseline="0" dirty="0">
                <a:latin typeface="EuclidCircularA-Regular" panose="020B0504000000000000" pitchFamily="34" charset="0"/>
              </a:rPr>
              <a:t>, </a:t>
            </a:r>
            <a:r>
              <a:rPr lang="en-US" sz="1200" b="0" i="0" u="none" strike="noStrike" baseline="0" dirty="0" err="1">
                <a:latin typeface="EuclidCircularA-Regular" panose="020B0504000000000000" pitchFamily="34" charset="0"/>
              </a:rPr>
              <a:t>inclusiv</a:t>
            </a:r>
            <a:r>
              <a:rPr lang="ro-RO" sz="1200" dirty="0">
                <a:latin typeface="EuclidCircularA-Regular" panose="020B0504000000000000" pitchFamily="34" charset="0"/>
              </a:rPr>
              <a:t> </a:t>
            </a:r>
            <a:r>
              <a:rPr lang="pt-BR" sz="1200" b="0" i="0" u="none" strike="noStrike" baseline="0" dirty="0">
                <a:latin typeface="EuclidCircularA-Regular" panose="020B0504000000000000" pitchFamily="34" charset="0"/>
              </a:rPr>
              <a:t>comercianților de tip Horeca, pentru ambalajele colectate și returnate de către</a:t>
            </a:r>
            <a:r>
              <a:rPr lang="ro-RO" sz="1200" b="0" i="0" u="none" strike="noStrike" baseline="0" dirty="0">
                <a:latin typeface="EuclidCircularA-Regular" panose="020B0504000000000000" pitchFamily="34" charset="0"/>
              </a:rPr>
              <a:t> aceștia.</a:t>
            </a:r>
            <a:endParaRPr lang="pt-BR" sz="1200" b="0" i="0" u="none" strike="noStrike" baseline="0" dirty="0">
              <a:latin typeface="EuclidCircularA-Regular" panose="020B0504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E6CCF39-8CFF-E0C3-388F-BB5E115BB963}"/>
              </a:ext>
            </a:extLst>
          </p:cNvPr>
          <p:cNvSpPr/>
          <p:nvPr/>
        </p:nvSpPr>
        <p:spPr>
          <a:xfrm>
            <a:off x="5707747" y="2664885"/>
            <a:ext cx="1497846" cy="1184107"/>
          </a:xfrm>
          <a:prstGeom prst="ellipse">
            <a:avLst/>
          </a:prstGeom>
          <a:solidFill>
            <a:srgbClr val="30B8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333" b="1" dirty="0">
                <a:latin typeface="Euclid Circular A Light" panose="020B0304000000000000" pitchFamily="34" charset="0"/>
                <a:ea typeface="Euclid Circular A Light" panose="020B0304000000000000" pitchFamily="34" charset="0"/>
              </a:rPr>
              <a:t>25 a lunii următoare</a:t>
            </a:r>
            <a:endParaRPr lang="en-US" sz="1333" b="1" dirty="0">
              <a:latin typeface="Euclid Circular A Light" panose="020B0304000000000000" pitchFamily="34" charset="0"/>
              <a:ea typeface="Euclid Circular A Light" panose="020B0304000000000000" pitchFamily="34" charset="0"/>
            </a:endParaRPr>
          </a:p>
        </p:txBody>
      </p:sp>
      <p:pic>
        <p:nvPicPr>
          <p:cNvPr id="4" name="Graphic 3" descr="Daily calendar outline">
            <a:extLst>
              <a:ext uri="{FF2B5EF4-FFF2-40B4-BE49-F238E27FC236}">
                <a16:creationId xmlns:a16="http://schemas.microsoft.com/office/drawing/2014/main" id="{FFEB3749-ADFD-1844-CB0F-7819F9541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6113" y="2164081"/>
            <a:ext cx="1497846" cy="1497846"/>
          </a:xfrm>
          <a:prstGeom prst="rect">
            <a:avLst/>
          </a:prstGeom>
        </p:spPr>
      </p:pic>
      <p:pic>
        <p:nvPicPr>
          <p:cNvPr id="10" name="Picture 9" descr="A hands holding a coin and a bottle&#10;&#10;Description automatically generated">
            <a:extLst>
              <a:ext uri="{FF2B5EF4-FFF2-40B4-BE49-F238E27FC236}">
                <a16:creationId xmlns:a16="http://schemas.microsoft.com/office/drawing/2014/main" id="{7E78B80D-C51C-8B79-3480-8B0651F3EE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372" y="2710694"/>
            <a:ext cx="1615013" cy="10188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D60D3E-2B5A-9637-F460-1158988F9C4A}"/>
              </a:ext>
            </a:extLst>
          </p:cNvPr>
          <p:cNvSpPr txBox="1"/>
          <p:nvPr/>
        </p:nvSpPr>
        <p:spPr>
          <a:xfrm>
            <a:off x="1506893" y="1434703"/>
            <a:ext cx="9368700" cy="666977"/>
          </a:xfrm>
          <a:prstGeom prst="rect">
            <a:avLst/>
          </a:prstGeom>
          <a:solidFill>
            <a:srgbClr val="FCDB2A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Facturarea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va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fi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realizat</a:t>
            </a:r>
            <a:r>
              <a:rPr lang="ro-RO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ă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c</a:t>
            </a:r>
            <a:r>
              <a:rPr lang="ro-RO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ă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tre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RetuR</a:t>
            </a:r>
            <a:r>
              <a:rPr lang="ro-RO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O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endParaRPr lang="ro-RO" sz="1867" b="1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algn="ctr">
              <a:defRPr/>
            </a:pPr>
            <a:r>
              <a:rPr lang="en-US" sz="1850" b="1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(auto-factura </a:t>
            </a:r>
            <a:r>
              <a:rPr lang="en-US" sz="1850" b="1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emis</a:t>
            </a:r>
            <a:r>
              <a:rPr lang="ro-RO" sz="185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ă</a:t>
            </a:r>
            <a:r>
              <a:rPr lang="en-US" sz="1850" b="1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de c</a:t>
            </a:r>
            <a:r>
              <a:rPr lang="ro-RO" sz="185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ă</a:t>
            </a:r>
            <a:r>
              <a:rPr lang="en-US" sz="1850" b="1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tre</a:t>
            </a:r>
            <a:r>
              <a:rPr lang="en-US" sz="1850" b="1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850" b="1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RetuR</a:t>
            </a:r>
            <a:r>
              <a:rPr lang="ro-RO" sz="185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O</a:t>
            </a:r>
            <a:r>
              <a:rPr lang="en-US" sz="1850" b="1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ro-RO" sz="185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î</a:t>
            </a:r>
            <a:r>
              <a:rPr lang="en-US" sz="1850" b="1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n </a:t>
            </a:r>
            <a:r>
              <a:rPr lang="en-US" sz="1850" b="1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numele</a:t>
            </a:r>
            <a:r>
              <a:rPr lang="en-US" sz="1850" b="1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 </a:t>
            </a:r>
            <a:r>
              <a:rPr lang="en-US" sz="1850" b="1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operatorului</a:t>
            </a:r>
            <a:r>
              <a:rPr lang="en-US" sz="1850" b="1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HORECA)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D9C614-C61A-41DC-271D-1924F458AC97}"/>
              </a:ext>
            </a:extLst>
          </p:cNvPr>
          <p:cNvSpPr txBox="1"/>
          <p:nvPr/>
        </p:nvSpPr>
        <p:spPr>
          <a:xfrm>
            <a:off x="1191800" y="6208332"/>
            <a:ext cx="1022431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defRPr/>
            </a:pPr>
            <a:r>
              <a:rPr lang="en-US" sz="1200" dirty="0" err="1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Facturarea</a:t>
            </a:r>
            <a:r>
              <a:rPr lang="en-US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garan</a:t>
            </a:r>
            <a:r>
              <a:rPr lang="ro-RO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ț</a:t>
            </a:r>
            <a:r>
              <a:rPr lang="en-US" sz="1200" dirty="0" err="1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iei</a:t>
            </a:r>
            <a:r>
              <a:rPr lang="en-US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respectiv</a:t>
            </a:r>
            <a:r>
              <a:rPr lang="en-US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 a </a:t>
            </a:r>
            <a:r>
              <a:rPr lang="en-US" sz="1200" dirty="0" err="1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tarifului</a:t>
            </a:r>
            <a:r>
              <a:rPr lang="en-US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gestionare</a:t>
            </a:r>
            <a:r>
              <a:rPr lang="en-US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 Horeca se </a:t>
            </a:r>
            <a:r>
              <a:rPr lang="en-US" sz="1200" dirty="0" err="1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va</a:t>
            </a:r>
            <a:r>
              <a:rPr lang="en-US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realiza</a:t>
            </a:r>
            <a:r>
              <a:rPr lang="en-US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 pe </a:t>
            </a:r>
            <a:r>
              <a:rPr lang="en-US" sz="1200" dirty="0" err="1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baza</a:t>
            </a:r>
            <a:r>
              <a:rPr lang="en-US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 </a:t>
            </a:r>
            <a:r>
              <a:rPr lang="en-US" sz="1200" dirty="0" err="1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ambalajelor</a:t>
            </a:r>
            <a:r>
              <a:rPr lang="en-US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 SGR </a:t>
            </a:r>
            <a:r>
              <a:rPr lang="en-US" sz="1200" b="1" dirty="0" err="1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conforme</a:t>
            </a:r>
            <a:r>
              <a:rPr lang="en-US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identificate</a:t>
            </a:r>
            <a:r>
              <a:rPr lang="en-US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 </a:t>
            </a:r>
            <a:r>
              <a:rPr lang="ro-RO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 panose="020B0504000000000000" pitchFamily="34" charset="0"/>
                <a:ea typeface="Euclid Circular A" panose="020B0504000000000000" pitchFamily="34" charset="0"/>
              </a:rPr>
              <a:t>ș</a:t>
            </a:r>
            <a:r>
              <a:rPr lang="en-US" sz="1200" dirty="0" err="1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 num</a:t>
            </a:r>
            <a:r>
              <a:rPr lang="ro-RO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ă</a:t>
            </a:r>
            <a:r>
              <a:rPr lang="en-US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rate </a:t>
            </a:r>
            <a:r>
              <a:rPr lang="ro-RO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 panose="020B0504000000000000" pitchFamily="34" charset="0"/>
                <a:ea typeface="Euclid Circular A" panose="020B0504000000000000" pitchFamily="34" charset="0"/>
              </a:rPr>
              <a:t>î</a:t>
            </a:r>
            <a:r>
              <a:rPr lang="en-US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n </a:t>
            </a:r>
            <a:r>
              <a:rPr lang="en-US" sz="1200" dirty="0" err="1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centrele</a:t>
            </a:r>
            <a:r>
              <a:rPr lang="en-US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 de num</a:t>
            </a:r>
            <a:r>
              <a:rPr lang="ro-RO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 panose="020B0504000000000000" pitchFamily="34" charset="0"/>
                <a:ea typeface="Euclid Circular A" panose="020B0504000000000000" pitchFamily="34" charset="0"/>
              </a:rPr>
              <a:t>ă</a:t>
            </a:r>
            <a:r>
              <a:rPr lang="en-US" sz="1200" dirty="0">
                <a:solidFill>
                  <a:srgbClr val="000000"/>
                </a:solidFill>
                <a:highlight>
                  <a:srgbClr val="F3F3F3"/>
                </a:highlight>
                <a:latin typeface="Euclid Circular A"/>
                <a:ea typeface="Euclid Circular A" panose="020B0504000000000000" pitchFamily="34" charset="0"/>
              </a:rPr>
              <a:t>rare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D5220-A854-4DBB-0A43-8B4681205EA9}"/>
              </a:ext>
            </a:extLst>
          </p:cNvPr>
          <p:cNvSpPr txBox="1"/>
          <p:nvPr/>
        </p:nvSpPr>
        <p:spPr>
          <a:xfrm>
            <a:off x="8382951" y="3909623"/>
            <a:ext cx="3624233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defRPr/>
            </a:pP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Garan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ți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a, 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respectiv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tariful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gestionare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vor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fi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prezentate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pe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aceea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ș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factur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ă</a:t>
            </a:r>
            <a:r>
              <a:rPr lang="ro-RO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 in cantitate agreată pe tip de material.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Va fi o factura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centralizata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insotita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de o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anexa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prin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care e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poate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identifica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numarul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ambalajelor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pentru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fiecare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punct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vanzare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al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comerciantului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Horeca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.</a:t>
            </a:r>
            <a:endParaRPr lang="ro-RO" sz="12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algn="just">
              <a:defRPr/>
            </a:pP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Garan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ia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nu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intr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ă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î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n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sfera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TVA 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î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n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timp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ce</a:t>
            </a:r>
            <a:r>
              <a:rPr lang="ro-RO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tariful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gestionare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 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este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 </a:t>
            </a:r>
            <a:r>
              <a:rPr lang="en-US" sz="12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purt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ă</a:t>
            </a:r>
            <a:r>
              <a:rPr lang="en-US" sz="12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tor de TVA</a:t>
            </a:r>
            <a:endParaRPr lang="en-US" sz="1200" dirty="0">
              <a:latin typeface="Euclid Circular A"/>
              <a:ea typeface="Euclid Circular A" panose="020B0504000000000000" pitchFamily="34" charset="0"/>
            </a:endParaRPr>
          </a:p>
          <a:p>
            <a:pPr algn="just">
              <a:defRPr/>
            </a:pPr>
            <a:endParaRPr lang="en-US" sz="1200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3430FD-7AC8-C51A-BC20-C1BC289C27F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08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0;p7">
            <a:extLst>
              <a:ext uri="{FF2B5EF4-FFF2-40B4-BE49-F238E27FC236}">
                <a16:creationId xmlns:a16="http://schemas.microsoft.com/office/drawing/2014/main" id="{757A21BE-8B64-D446-7B2B-6896EA0A6FAE}"/>
              </a:ext>
            </a:extLst>
          </p:cNvPr>
          <p:cNvSpPr txBox="1"/>
          <p:nvPr/>
        </p:nvSpPr>
        <p:spPr>
          <a:xfrm>
            <a:off x="3041072" y="645268"/>
            <a:ext cx="7025253" cy="48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00"/>
              </a:lnSpc>
            </a:pPr>
            <a:r>
              <a:rPr lang="ro-RO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RAPORTARE </a:t>
            </a:r>
            <a:endParaRPr lang="en-US" sz="4000" b="1" dirty="0">
              <a:solidFill>
                <a:srgbClr val="000000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F10E7-0D51-6ACB-414C-9E698CB0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2CD1DC-E76E-9932-F8BD-3B4C54C0A7CA}"/>
              </a:ext>
            </a:extLst>
          </p:cNvPr>
          <p:cNvSpPr txBox="1"/>
          <p:nvPr/>
        </p:nvSpPr>
        <p:spPr>
          <a:xfrm>
            <a:off x="1506893" y="1434703"/>
            <a:ext cx="9368700" cy="666977"/>
          </a:xfrm>
          <a:prstGeom prst="rect">
            <a:avLst/>
          </a:prstGeom>
          <a:solidFill>
            <a:srgbClr val="FCDB2A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Exista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3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tipuri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rapoarte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in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conformitate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cu HG 1074/2021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puse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la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dispozitie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de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catre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Administratorul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SGR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privind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evidența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901D4-1E74-1152-44A6-D05531E9125A}"/>
              </a:ext>
            </a:extLst>
          </p:cNvPr>
          <p:cNvSpPr txBox="1"/>
          <p:nvPr/>
        </p:nvSpPr>
        <p:spPr>
          <a:xfrm>
            <a:off x="338435" y="2498725"/>
            <a:ext cx="34410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EuclidCircularA-Regular" panose="020B0504000000000000" pitchFamily="34" charset="0"/>
              </a:rPr>
              <a:t>ambalajelor</a:t>
            </a:r>
            <a:r>
              <a:rPr lang="en-US" sz="1200" b="1" dirty="0">
                <a:latin typeface="EuclidCircularA-Regular" panose="020B0504000000000000" pitchFamily="34" charset="0"/>
              </a:rPr>
              <a:t> SGR </a:t>
            </a:r>
            <a:r>
              <a:rPr lang="en-US" sz="1200" b="1" dirty="0" err="1">
                <a:latin typeface="EuclidCircularA-Regular" panose="020B0504000000000000" pitchFamily="34" charset="0"/>
              </a:rPr>
              <a:t>comercializate</a:t>
            </a:r>
            <a:r>
              <a:rPr lang="en-US" sz="1200" b="1" dirty="0">
                <a:latin typeface="EuclidCircularA-Regular" panose="020B0504000000000000" pitchFamily="34" charset="0"/>
              </a:rPr>
              <a:t> </a:t>
            </a:r>
            <a:r>
              <a:rPr lang="en-US" sz="1200" b="1" dirty="0" err="1">
                <a:latin typeface="EuclidCircularA-Regular" panose="020B0504000000000000" pitchFamily="34" charset="0"/>
              </a:rPr>
              <a:t>si</a:t>
            </a:r>
            <a:r>
              <a:rPr lang="en-US" sz="1200" b="1" dirty="0">
                <a:latin typeface="EuclidCircularA-Regular" panose="020B0504000000000000" pitchFamily="34" charset="0"/>
              </a:rPr>
              <a:t> </a:t>
            </a:r>
            <a:r>
              <a:rPr lang="en-US" sz="1200" b="1" dirty="0" err="1">
                <a:latin typeface="EuclidCircularA-Regular" panose="020B0504000000000000" pitchFamily="34" charset="0"/>
              </a:rPr>
              <a:t>garantiilor</a:t>
            </a:r>
            <a:r>
              <a:rPr lang="en-US" sz="1200" b="1" dirty="0">
                <a:latin typeface="EuclidCircularA-Regular" panose="020B0504000000000000" pitchFamily="34" charset="0"/>
              </a:rPr>
              <a:t> </a:t>
            </a:r>
            <a:r>
              <a:rPr lang="en-US" sz="1200" b="1" dirty="0" err="1">
                <a:latin typeface="EuclidCircularA-Regular" panose="020B0504000000000000" pitchFamily="34" charset="0"/>
              </a:rPr>
              <a:t>aferente</a:t>
            </a:r>
            <a:r>
              <a:rPr lang="en-US" sz="1200" b="1" dirty="0">
                <a:latin typeface="EuclidCircularA-Regular" panose="020B0504000000000000" pitchFamily="34" charset="0"/>
              </a:rPr>
              <a:t> </a:t>
            </a:r>
            <a:r>
              <a:rPr lang="en-US" sz="1200" b="1" dirty="0" err="1">
                <a:latin typeface="EuclidCircularA-Regular" panose="020B0504000000000000" pitchFamily="34" charset="0"/>
              </a:rPr>
              <a:t>acestora</a:t>
            </a:r>
            <a:r>
              <a:rPr lang="en-US" sz="1200" b="1" dirty="0">
                <a:latin typeface="EuclidCircularA-Regular" panose="020B0504000000000000" pitchFamily="34" charset="0"/>
              </a:rPr>
              <a:t>  </a:t>
            </a:r>
            <a:r>
              <a:rPr lang="en-US" sz="1200" dirty="0">
                <a:latin typeface="EuclidCircularA-Regular" panose="020B0504000000000000" pitchFamily="34" charset="0"/>
              </a:rPr>
              <a:t>(“Sablon </a:t>
            </a:r>
            <a:r>
              <a:rPr lang="en-US" sz="1200" dirty="0" err="1">
                <a:latin typeface="EuclidCircularA-Regular" panose="020B0504000000000000" pitchFamily="34" charset="0"/>
              </a:rPr>
              <a:t>evidenta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produse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comercializate</a:t>
            </a:r>
            <a:r>
              <a:rPr lang="en-US" sz="1200" dirty="0">
                <a:latin typeface="EuclidCircularA-Regular" panose="020B0504000000000000" pitchFamily="34" charset="0"/>
              </a:rPr>
              <a:t>”)</a:t>
            </a:r>
          </a:p>
          <a:p>
            <a:r>
              <a:rPr lang="en-US" sz="1200" i="1" dirty="0">
                <a:latin typeface="EuclidCircularA-Regular" panose="020B0504000000000000" pitchFamily="34" charset="0"/>
              </a:rPr>
              <a:t>*Conform </a:t>
            </a:r>
            <a:r>
              <a:rPr lang="en-US" sz="1200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art.6 lit m) din HG 1074/2021 </a:t>
            </a:r>
            <a:r>
              <a:rPr lang="en-US" sz="1200" i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respectiv</a:t>
            </a:r>
            <a:r>
              <a:rPr lang="en-US" sz="1200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 art.1.10 din </a:t>
            </a:r>
            <a:r>
              <a:rPr lang="en-US" sz="1200" i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din</a:t>
            </a:r>
            <a:r>
              <a:rPr lang="en-US" sz="1200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200" i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anexa</a:t>
            </a:r>
            <a:r>
              <a:rPr lang="en-US" sz="1200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2 – ctr </a:t>
            </a:r>
            <a:r>
              <a:rPr lang="en-US" sz="1200" i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comercianti</a:t>
            </a:r>
            <a:endParaRPr lang="en-US" sz="1200" i="1" dirty="0">
              <a:latin typeface="EuclidCircularA-Regular" panose="020B0504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E48D8B-1962-80EC-5DD6-E7C7E8F8374E}"/>
              </a:ext>
            </a:extLst>
          </p:cNvPr>
          <p:cNvSpPr txBox="1"/>
          <p:nvPr/>
        </p:nvSpPr>
        <p:spPr>
          <a:xfrm>
            <a:off x="8049877" y="2406393"/>
            <a:ext cx="38036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>
                <a:latin typeface="EuclidCircularA-Regular" panose="020B0504000000000000" pitchFamily="34" charset="0"/>
              </a:rPr>
              <a:t>ambalajelor</a:t>
            </a:r>
            <a:r>
              <a:rPr lang="en-US" sz="1200" b="1" dirty="0">
                <a:latin typeface="EuclidCircularA-Regular" panose="020B0504000000000000" pitchFamily="34" charset="0"/>
              </a:rPr>
              <a:t> SGR </a:t>
            </a:r>
            <a:r>
              <a:rPr lang="en-US" sz="1200" b="1" dirty="0" err="1">
                <a:latin typeface="EuclidCircularA-Regular" panose="020B0504000000000000" pitchFamily="34" charset="0"/>
              </a:rPr>
              <a:t>returnate</a:t>
            </a:r>
            <a:r>
              <a:rPr lang="en-US" sz="1200" b="1" dirty="0">
                <a:latin typeface="EuclidCircularA-Regular" panose="020B0504000000000000" pitchFamily="34" charset="0"/>
              </a:rPr>
              <a:t> </a:t>
            </a:r>
            <a:r>
              <a:rPr lang="en-US" sz="1200" dirty="0">
                <a:latin typeface="EuclidCircularA-Regular" panose="020B0504000000000000" pitchFamily="34" charset="0"/>
              </a:rPr>
              <a:t>de </a:t>
            </a:r>
            <a:r>
              <a:rPr lang="en-US" sz="1200" dirty="0" err="1">
                <a:latin typeface="EuclidCircularA-Regular" panose="020B0504000000000000" pitchFamily="34" charset="0"/>
              </a:rPr>
              <a:t>catre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consumatori</a:t>
            </a:r>
            <a:r>
              <a:rPr lang="en-US" sz="1200" dirty="0">
                <a:latin typeface="EuclidCircularA-Regular" panose="020B0504000000000000" pitchFamily="34" charset="0"/>
              </a:rPr>
              <a:t> in </a:t>
            </a:r>
            <a:r>
              <a:rPr lang="en-US" sz="1200" dirty="0" err="1">
                <a:latin typeface="EuclidCircularA-Regular" panose="020B0504000000000000" pitchFamily="34" charset="0"/>
              </a:rPr>
              <a:t>punctele</a:t>
            </a:r>
            <a:r>
              <a:rPr lang="en-US" sz="1200" dirty="0">
                <a:latin typeface="EuclidCircularA-Regular" panose="020B0504000000000000" pitchFamily="34" charset="0"/>
              </a:rPr>
              <a:t> de </a:t>
            </a:r>
            <a:r>
              <a:rPr lang="en-US" sz="1200" dirty="0" err="1">
                <a:latin typeface="EuclidCircularA-Regular" panose="020B0504000000000000" pitchFamily="34" charset="0"/>
              </a:rPr>
              <a:t>colectare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și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garanțiilor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platite</a:t>
            </a:r>
            <a:r>
              <a:rPr lang="en-US" sz="1200" dirty="0">
                <a:latin typeface="EuclidCircularA-Regular" panose="020B0504000000000000" pitchFamily="34" charset="0"/>
              </a:rPr>
              <a:t> (“Sablon </a:t>
            </a:r>
            <a:r>
              <a:rPr lang="en-US" sz="1200" dirty="0" err="1">
                <a:latin typeface="EuclidCircularA-Regular" panose="020B0504000000000000" pitchFamily="34" charset="0"/>
              </a:rPr>
              <a:t>evidenta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produse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returnate</a:t>
            </a:r>
            <a:r>
              <a:rPr lang="en-US" sz="1200" dirty="0">
                <a:latin typeface="EuclidCircularA-Regular" panose="020B0504000000000000" pitchFamily="34" charset="0"/>
              </a:rPr>
              <a:t>”)</a:t>
            </a:r>
          </a:p>
          <a:p>
            <a:r>
              <a:rPr lang="en-US" sz="1200" dirty="0">
                <a:latin typeface="EuclidCircularA-Regular" panose="020B0504000000000000" pitchFamily="34" charset="0"/>
              </a:rPr>
              <a:t>*</a:t>
            </a:r>
            <a:r>
              <a:rPr lang="en-US" sz="1200" i="1" dirty="0">
                <a:latin typeface="EuclidCircularA-Regular" panose="020B0504000000000000" pitchFamily="34" charset="0"/>
              </a:rPr>
              <a:t>Conform </a:t>
            </a:r>
            <a:r>
              <a:rPr lang="en-US" sz="1200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art.6 lit m) din HG 1074/2021 </a:t>
            </a:r>
            <a:r>
              <a:rPr lang="en-US" sz="1200" i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respectiv</a:t>
            </a:r>
            <a:r>
              <a:rPr lang="en-US" sz="1200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 art.1.10 din </a:t>
            </a:r>
            <a:r>
              <a:rPr lang="en-US" sz="1200" i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din</a:t>
            </a:r>
            <a:r>
              <a:rPr lang="en-US" sz="1200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en-US" sz="1200" i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anexa</a:t>
            </a:r>
            <a:r>
              <a:rPr lang="en-US" sz="1200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2 – ctr </a:t>
            </a:r>
            <a:r>
              <a:rPr lang="en-US" sz="1200" i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comercianti</a:t>
            </a:r>
            <a:endParaRPr lang="en-US" sz="1200" i="1" dirty="0">
              <a:latin typeface="EuclidCircularA-Regular" panose="020B0504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6E738-0AA4-5EBA-711E-BD5ED1F95FCB}"/>
              </a:ext>
            </a:extLst>
          </p:cNvPr>
          <p:cNvSpPr txBox="1"/>
          <p:nvPr/>
        </p:nvSpPr>
        <p:spPr>
          <a:xfrm>
            <a:off x="4348480" y="2433657"/>
            <a:ext cx="31800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EuclidCircularA-Regular" panose="020B0504000000000000" pitchFamily="34" charset="0"/>
              </a:rPr>
              <a:t>seria </a:t>
            </a:r>
            <a:r>
              <a:rPr lang="en-US" sz="1200" b="1" dirty="0" err="1">
                <a:latin typeface="EuclidCircularA-Regular" panose="020B0504000000000000" pitchFamily="34" charset="0"/>
              </a:rPr>
              <a:t>sigiliilor</a:t>
            </a:r>
            <a:r>
              <a:rPr lang="en-US" sz="1200" b="1" dirty="0">
                <a:latin typeface="EuclidCircularA-Regular" panose="020B0504000000000000" pitchFamily="34" charset="0"/>
              </a:rPr>
              <a:t> predate </a:t>
            </a:r>
            <a:r>
              <a:rPr lang="en-US" sz="1200" dirty="0" err="1">
                <a:latin typeface="EuclidCircularA-Regular" panose="020B0504000000000000" pitchFamily="34" charset="0"/>
              </a:rPr>
              <a:t>catre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transportator</a:t>
            </a:r>
            <a:r>
              <a:rPr lang="en-US" sz="1200" dirty="0">
                <a:latin typeface="EuclidCircularA-Regular" panose="020B0504000000000000" pitchFamily="34" charset="0"/>
              </a:rPr>
              <a:t> la </a:t>
            </a:r>
            <a:r>
              <a:rPr lang="en-US" sz="1200" dirty="0" err="1">
                <a:latin typeface="EuclidCircularA-Regular" panose="020B0504000000000000" pitchFamily="34" charset="0"/>
              </a:rPr>
              <a:t>ridicarea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sacilor</a:t>
            </a:r>
            <a:r>
              <a:rPr lang="en-US" sz="1200" dirty="0">
                <a:latin typeface="EuclidCircularA-Regular" panose="020B0504000000000000" pitchFamily="34" charset="0"/>
              </a:rPr>
              <a:t> (”Sablon </a:t>
            </a:r>
            <a:r>
              <a:rPr lang="en-US" sz="1200" dirty="0" err="1">
                <a:latin typeface="EuclidCircularA-Regular" panose="020B0504000000000000" pitchFamily="34" charset="0"/>
              </a:rPr>
              <a:t>evidenta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sigilii</a:t>
            </a:r>
            <a:r>
              <a:rPr lang="en-US" sz="1200" dirty="0">
                <a:latin typeface="EuclidCircularA-Regular" panose="020B0504000000000000" pitchFamily="34" charset="0"/>
              </a:rPr>
              <a:t> predate”)</a:t>
            </a:r>
          </a:p>
          <a:p>
            <a:r>
              <a:rPr lang="en-US" sz="1200" i="1" dirty="0">
                <a:latin typeface="EuclidCircularA-Regular" panose="020B0504000000000000" pitchFamily="34" charset="0"/>
              </a:rPr>
              <a:t>*Conform </a:t>
            </a:r>
            <a:r>
              <a:rPr lang="en-US" sz="1200" i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Anexa</a:t>
            </a:r>
            <a:r>
              <a:rPr lang="en-US" sz="1200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2 din ctr </a:t>
            </a:r>
            <a:r>
              <a:rPr lang="en-US" sz="1200" i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comercianti</a:t>
            </a:r>
            <a:r>
              <a:rPr lang="en-US" sz="1200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, Art. 3.2.1 </a:t>
            </a:r>
            <a:r>
              <a:rPr lang="en-US" sz="1200" i="1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punctul</a:t>
            </a:r>
            <a:r>
              <a:rPr lang="en-US" sz="1200" i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(vi)</a:t>
            </a:r>
            <a:endParaRPr lang="en-US" sz="1200" i="1" dirty="0">
              <a:latin typeface="EuclidCircularA-Regular" panose="020B0504000000000000" pitchFamily="34" charset="0"/>
            </a:endParaRPr>
          </a:p>
        </p:txBody>
      </p:sp>
      <p:pic>
        <p:nvPicPr>
          <p:cNvPr id="1026" name="Picture 2" descr="Barcode Icon Vector 583650 Vector Art at Vecteezy">
            <a:extLst>
              <a:ext uri="{FF2B5EF4-FFF2-40B4-BE49-F238E27FC236}">
                <a16:creationId xmlns:a16="http://schemas.microsoft.com/office/drawing/2014/main" id="{BF450397-1098-CABC-FB89-236142068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7" r="3082" b="16185"/>
          <a:stretch/>
        </p:blipFill>
        <p:spPr bwMode="auto">
          <a:xfrm>
            <a:off x="4348480" y="3933361"/>
            <a:ext cx="255524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white people with a yellow coin and a black background&#10;&#10;Description automatically generated">
            <a:extLst>
              <a:ext uri="{FF2B5EF4-FFF2-40B4-BE49-F238E27FC236}">
                <a16:creationId xmlns:a16="http://schemas.microsoft.com/office/drawing/2014/main" id="{611F04E1-085D-6C7C-7C2D-CB9DC1625A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50" y="4070988"/>
            <a:ext cx="1939466" cy="1342561"/>
          </a:xfrm>
          <a:prstGeom prst="rect">
            <a:avLst/>
          </a:prstGeom>
        </p:spPr>
      </p:pic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A4FFD468-D2C9-C933-1B84-4DABD54B9D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4" b="71381"/>
          <a:stretch/>
        </p:blipFill>
        <p:spPr>
          <a:xfrm>
            <a:off x="937933" y="4184040"/>
            <a:ext cx="1419187" cy="139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09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0;p7">
            <a:extLst>
              <a:ext uri="{FF2B5EF4-FFF2-40B4-BE49-F238E27FC236}">
                <a16:creationId xmlns:a16="http://schemas.microsoft.com/office/drawing/2014/main" id="{757A21BE-8B64-D446-7B2B-6896EA0A6FAE}"/>
              </a:ext>
            </a:extLst>
          </p:cNvPr>
          <p:cNvSpPr txBox="1"/>
          <p:nvPr/>
        </p:nvSpPr>
        <p:spPr>
          <a:xfrm>
            <a:off x="2243436" y="69699"/>
            <a:ext cx="9247175" cy="129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RECONCILIEREA CANTITĂȚILOR DE AMBALAJE</a:t>
            </a: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PREDATE vs</a:t>
            </a:r>
            <a:r>
              <a:rPr lang="ro-RO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CELE </a:t>
            </a: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PRIMITE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F10E7-0D51-6ACB-414C-9E698CB0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E528A-65D9-7919-36C8-87337EE2092C}"/>
              </a:ext>
            </a:extLst>
          </p:cNvPr>
          <p:cNvSpPr txBox="1"/>
          <p:nvPr/>
        </p:nvSpPr>
        <p:spPr>
          <a:xfrm>
            <a:off x="1412292" y="4019633"/>
            <a:ext cx="9368700" cy="666977"/>
          </a:xfrm>
          <a:prstGeom prst="rect">
            <a:avLst/>
          </a:prstGeom>
          <a:solidFill>
            <a:srgbClr val="FCDB2A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In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cazul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in care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evidenta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ambalajelor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predate de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catre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comerciant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nu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corespunde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cu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evidenta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ambalajelor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primite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de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catre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RetuRO 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2ED994-D583-480D-2A46-75D2C76C0C37}"/>
              </a:ext>
            </a:extLst>
          </p:cNvPr>
          <p:cNvSpPr txBox="1"/>
          <p:nvPr/>
        </p:nvSpPr>
        <p:spPr>
          <a:xfrm>
            <a:off x="1583859" y="4738343"/>
            <a:ext cx="36596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EuclidCircularA-Regular" panose="020B0504000000000000" pitchFamily="34" charset="0"/>
              </a:rPr>
              <a:t>Comerciantul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va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trimite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situatia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semnalata</a:t>
            </a:r>
            <a:r>
              <a:rPr lang="en-US" sz="1200" dirty="0">
                <a:latin typeface="EuclidCircularA-Regular" panose="020B0504000000000000" pitchFamily="34" charset="0"/>
              </a:rPr>
              <a:t> pe mail </a:t>
            </a:r>
            <a:r>
              <a:rPr lang="en-US" sz="1200" dirty="0" err="1">
                <a:latin typeface="EuclidCircularA-Regular" panose="020B0504000000000000" pitchFamily="34" charset="0"/>
              </a:rPr>
              <a:t>catre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EuclidCircularA-Regular" panose="020B0504000000000000" pitchFamily="34" charset="0"/>
              </a:rPr>
              <a:t>raportare_comercianti@returosgr.ro </a:t>
            </a:r>
          </a:p>
        </p:txBody>
      </p:sp>
      <p:pic>
        <p:nvPicPr>
          <p:cNvPr id="1026" name="Picture 2" descr="Image result for Email Icon Outline">
            <a:extLst>
              <a:ext uri="{FF2B5EF4-FFF2-40B4-BE49-F238E27FC236}">
                <a16:creationId xmlns:a16="http://schemas.microsoft.com/office/drawing/2014/main" id="{CD3B9DE1-4D32-1732-D1D4-8700DE39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75" r="7187" b="18288"/>
          <a:stretch/>
        </p:blipFill>
        <p:spPr bwMode="auto">
          <a:xfrm>
            <a:off x="1661675" y="5653390"/>
            <a:ext cx="1657553" cy="115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13896D-EFCD-077E-E44E-3490ED013CE3}"/>
              </a:ext>
            </a:extLst>
          </p:cNvPr>
          <p:cNvSpPr txBox="1"/>
          <p:nvPr/>
        </p:nvSpPr>
        <p:spPr>
          <a:xfrm>
            <a:off x="6849912" y="4702129"/>
            <a:ext cx="3966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EuclidCircularA-Regular" panose="020B0504000000000000" pitchFamily="34" charset="0"/>
              </a:rPr>
              <a:t>RetuRO </a:t>
            </a:r>
            <a:r>
              <a:rPr lang="en-US" sz="1200" dirty="0" err="1">
                <a:latin typeface="EuclidCircularA-Regular" panose="020B0504000000000000" pitchFamily="34" charset="0"/>
              </a:rPr>
              <a:t>va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evalua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situatia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si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va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trimite</a:t>
            </a:r>
            <a:r>
              <a:rPr lang="en-US" sz="1200" dirty="0">
                <a:latin typeface="EuclidCircularA-Regular" panose="020B0504000000000000" pitchFamily="34" charset="0"/>
              </a:rPr>
              <a:t> un </a:t>
            </a:r>
            <a:r>
              <a:rPr lang="en-US" sz="1200" dirty="0" err="1">
                <a:latin typeface="EuclidCircularA-Regular" panose="020B0504000000000000" pitchFamily="34" charset="0"/>
              </a:rPr>
              <a:t>raspuns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catre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comerciant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</a:p>
          <a:p>
            <a:endParaRPr lang="en-US" sz="1200" dirty="0">
              <a:latin typeface="EuclidCircularA-Regular" panose="020B0504000000000000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>
                <a:latin typeface="EuclidCircularA-Regular" panose="020B0504000000000000" pitchFamily="34" charset="0"/>
              </a:rPr>
              <a:t>Termenul de raspuns este de 5 zile lucratoare</a:t>
            </a:r>
            <a:endParaRPr lang="en-US" sz="1200" dirty="0">
              <a:latin typeface="EuclidCircularA-Regular" panose="020B0504000000000000" pitchFamily="34" charset="0"/>
            </a:endParaRPr>
          </a:p>
        </p:txBody>
      </p:sp>
      <p:pic>
        <p:nvPicPr>
          <p:cNvPr id="6" name="Picture 5" descr="A green arrows on a black background&#10;&#10;Description automatically generated">
            <a:extLst>
              <a:ext uri="{FF2B5EF4-FFF2-40B4-BE49-F238E27FC236}">
                <a16:creationId xmlns:a16="http://schemas.microsoft.com/office/drawing/2014/main" id="{273EC953-1752-47A8-90CF-CAFD69ADF7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31834" r="7698" b="22332"/>
          <a:stretch/>
        </p:blipFill>
        <p:spPr>
          <a:xfrm>
            <a:off x="8757920" y="5826821"/>
            <a:ext cx="1315205" cy="769695"/>
          </a:xfrm>
          <a:prstGeom prst="rect">
            <a:avLst/>
          </a:prstGeom>
        </p:spPr>
      </p:pic>
      <p:pic>
        <p:nvPicPr>
          <p:cNvPr id="1036" name="Picture 12" descr="Report File Icon">
            <a:extLst>
              <a:ext uri="{FF2B5EF4-FFF2-40B4-BE49-F238E27FC236}">
                <a16:creationId xmlns:a16="http://schemas.microsoft.com/office/drawing/2014/main" id="{346D0893-679A-2121-BA62-2A54CE434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53" y="5704931"/>
            <a:ext cx="811326" cy="81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1E31A4-4D76-5C97-061E-1D44A233399B}"/>
              </a:ext>
            </a:extLst>
          </p:cNvPr>
          <p:cNvSpPr txBox="1"/>
          <p:nvPr/>
        </p:nvSpPr>
        <p:spPr>
          <a:xfrm>
            <a:off x="1506892" y="1324874"/>
            <a:ext cx="9368700" cy="379656"/>
          </a:xfrm>
          <a:prstGeom prst="rect">
            <a:avLst/>
          </a:prstGeom>
          <a:solidFill>
            <a:srgbClr val="FCDB2A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Procesul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este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definit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pe tot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parcursul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logistic </a:t>
            </a:r>
            <a:r>
              <a:rPr lang="en-US" sz="1867" b="1" dirty="0" err="1">
                <a:solidFill>
                  <a:srgbClr val="000000"/>
                </a:solidFill>
                <a:latin typeface="Euclid Circular A" panose="020B0504000000000000" pitchFamily="34" charset="0"/>
              </a:rPr>
              <a:t>si</a:t>
            </a:r>
            <a:r>
              <a:rPr lang="en-US" sz="1867" b="1" dirty="0">
                <a:solidFill>
                  <a:srgbClr val="000000"/>
                </a:solidFill>
                <a:latin typeface="Euclid Circular A" panose="020B0504000000000000" pitchFamily="34" charset="0"/>
              </a:rPr>
              <a:t> operational :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540B12-CDB8-D738-D2E6-AA922CD98305}"/>
              </a:ext>
            </a:extLst>
          </p:cNvPr>
          <p:cNvSpPr txBox="1"/>
          <p:nvPr/>
        </p:nvSpPr>
        <p:spPr>
          <a:xfrm>
            <a:off x="1466843" y="1740262"/>
            <a:ext cx="107251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err="1">
                <a:latin typeface="EuclidCircularA-Regular" panose="020B0504000000000000" pitchFamily="34" charset="0"/>
              </a:rPr>
              <a:t>Comerciantul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preda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ambalajele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catre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transportator</a:t>
            </a:r>
            <a:r>
              <a:rPr lang="en-US" sz="1200" dirty="0">
                <a:latin typeface="EuclidCircularA-Regular" panose="020B0504000000000000" pitchFamily="34" charset="0"/>
              </a:rPr>
              <a:t> (in </a:t>
            </a:r>
            <a:r>
              <a:rPr lang="en-US" sz="1200" dirty="0" err="1">
                <a:latin typeface="EuclidCircularA-Regular" panose="020B0504000000000000" pitchFamily="34" charset="0"/>
              </a:rPr>
              <a:t>saci</a:t>
            </a:r>
            <a:r>
              <a:rPr lang="en-US" sz="1200" dirty="0">
                <a:latin typeface="EuclidCircularA-Regular" panose="020B0504000000000000" pitchFamily="34" charset="0"/>
              </a:rPr>
              <a:t> RetuRO </a:t>
            </a:r>
            <a:r>
              <a:rPr lang="en-US" sz="1200" dirty="0" err="1">
                <a:latin typeface="EuclidCircularA-Regular" panose="020B0504000000000000" pitchFamily="34" charset="0"/>
              </a:rPr>
              <a:t>sigiliati</a:t>
            </a:r>
            <a:r>
              <a:rPr lang="en-US" sz="1200" dirty="0">
                <a:latin typeface="EuclidCircularA-Regular" panose="020B0504000000000000" pitchFamily="34" charset="0"/>
              </a:rPr>
              <a:t> cu </a:t>
            </a:r>
            <a:r>
              <a:rPr lang="en-US" sz="1200" dirty="0" err="1">
                <a:latin typeface="EuclidCircularA-Regular" panose="020B0504000000000000" pitchFamily="34" charset="0"/>
              </a:rPr>
              <a:t>sigiliile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achizitionate</a:t>
            </a:r>
            <a:r>
              <a:rPr lang="en-US" sz="1200" dirty="0">
                <a:latin typeface="EuclidCircularA-Regular" panose="020B0504000000000000" pitchFamily="34" charset="0"/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err="1">
                <a:latin typeface="EuclidCircularA-Regular" panose="020B0504000000000000" pitchFamily="34" charset="0"/>
              </a:rPr>
              <a:t>Transportatorul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preia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sacii</a:t>
            </a:r>
            <a:r>
              <a:rPr lang="en-US" sz="1200" dirty="0">
                <a:latin typeface="EuclidCircularA-Regular" panose="020B0504000000000000" pitchFamily="34" charset="0"/>
              </a:rPr>
              <a:t> de la </a:t>
            </a:r>
            <a:r>
              <a:rPr lang="en-US" sz="1200" dirty="0" err="1">
                <a:latin typeface="EuclidCircularA-Regular" panose="020B0504000000000000" pitchFamily="34" charset="0"/>
              </a:rPr>
              <a:t>comerciant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si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prin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scanare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sigiliul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este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inregistrat</a:t>
            </a:r>
            <a:r>
              <a:rPr lang="en-US" sz="1200" dirty="0">
                <a:latin typeface="EuclidCircularA-Regular" panose="020B0504000000000000" pitchFamily="34" charset="0"/>
              </a:rPr>
              <a:t> in </a:t>
            </a:r>
            <a:r>
              <a:rPr lang="en-US" sz="1200" dirty="0" err="1">
                <a:latin typeface="EuclidCircularA-Regular" panose="020B0504000000000000" pitchFamily="34" charset="0"/>
              </a:rPr>
              <a:t>sistemul</a:t>
            </a:r>
            <a:r>
              <a:rPr lang="en-US" sz="1200" dirty="0">
                <a:latin typeface="EuclidCircularA-Regular" panose="020B0504000000000000" pitchFamily="34" charset="0"/>
              </a:rPr>
              <a:t> RetuRO (se </a:t>
            </a:r>
            <a:r>
              <a:rPr lang="en-US" sz="1200" dirty="0" err="1">
                <a:latin typeface="EuclidCircularA-Regular" panose="020B0504000000000000" pitchFamily="34" charset="0"/>
              </a:rPr>
              <a:t>intocmeste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deasemena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si</a:t>
            </a:r>
            <a:r>
              <a:rPr lang="en-US" sz="1200" dirty="0">
                <a:latin typeface="EuclidCircularA-Regular" panose="020B0504000000000000" pitchFamily="34" charset="0"/>
              </a:rPr>
              <a:t> un CMR (document de transport))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 err="1">
                <a:latin typeface="EuclidCircularA-Regular" panose="020B0504000000000000" pitchFamily="34" charset="0"/>
              </a:rPr>
              <a:t>Sacii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ajung</a:t>
            </a:r>
            <a:r>
              <a:rPr lang="en-US" sz="1200" dirty="0">
                <a:latin typeface="EuclidCircularA-Regular" panose="020B0504000000000000" pitchFamily="34" charset="0"/>
              </a:rPr>
              <a:t> la </a:t>
            </a:r>
            <a:r>
              <a:rPr lang="en-US" sz="1200" dirty="0" err="1">
                <a:latin typeface="EuclidCircularA-Regular" panose="020B0504000000000000" pitchFamily="34" charset="0"/>
              </a:rPr>
              <a:t>centrele</a:t>
            </a:r>
            <a:r>
              <a:rPr lang="en-US" sz="1200" dirty="0">
                <a:latin typeface="EuclidCircularA-Regular" panose="020B0504000000000000" pitchFamily="34" charset="0"/>
              </a:rPr>
              <a:t> RetuRO, </a:t>
            </a:r>
            <a:r>
              <a:rPr lang="en-US" sz="1200" dirty="0" err="1">
                <a:latin typeface="EuclidCircularA-Regular" panose="020B0504000000000000" pitchFamily="34" charset="0"/>
              </a:rPr>
              <a:t>acolo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unde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ambalajele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existente</a:t>
            </a:r>
            <a:r>
              <a:rPr lang="en-US" sz="1200" dirty="0">
                <a:latin typeface="EuclidCircularA-Regular" panose="020B0504000000000000" pitchFamily="34" charset="0"/>
              </a:rPr>
              <a:t> in </a:t>
            </a:r>
            <a:r>
              <a:rPr lang="en-US" sz="1200" dirty="0" err="1">
                <a:latin typeface="EuclidCircularA-Regular" panose="020B0504000000000000" pitchFamily="34" charset="0"/>
              </a:rPr>
              <a:t>saci</a:t>
            </a:r>
            <a:r>
              <a:rPr lang="en-US" sz="1200" dirty="0">
                <a:latin typeface="EuclidCircularA-Regular" panose="020B0504000000000000" pitchFamily="34" charset="0"/>
              </a:rPr>
              <a:t> sunt </a:t>
            </a:r>
            <a:r>
              <a:rPr lang="en-US" sz="1200" dirty="0" err="1">
                <a:latin typeface="EuclidCircularA-Regular" panose="020B0504000000000000" pitchFamily="34" charset="0"/>
              </a:rPr>
              <a:t>numarate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si</a:t>
            </a:r>
            <a:r>
              <a:rPr lang="en-US" sz="1200" dirty="0">
                <a:latin typeface="EuclidCircularA-Regular" panose="020B0504000000000000" pitchFamily="34" charset="0"/>
              </a:rPr>
              <a:t> sunt </a:t>
            </a:r>
            <a:r>
              <a:rPr lang="en-US" sz="1200" dirty="0" err="1">
                <a:latin typeface="EuclidCircularA-Regular" panose="020B0504000000000000" pitchFamily="34" charset="0"/>
              </a:rPr>
              <a:t>inregistrate</a:t>
            </a:r>
            <a:r>
              <a:rPr lang="en-US" sz="1200" dirty="0">
                <a:latin typeface="EuclidCircularA-Regular" panose="020B0504000000000000" pitchFamily="34" charset="0"/>
              </a:rPr>
              <a:t> in </a:t>
            </a:r>
            <a:r>
              <a:rPr lang="en-US" sz="1200" dirty="0" err="1">
                <a:latin typeface="EuclidCircularA-Regular" panose="020B0504000000000000" pitchFamily="34" charset="0"/>
              </a:rPr>
              <a:t>sistemul</a:t>
            </a:r>
            <a:r>
              <a:rPr lang="en-US" sz="1200" dirty="0">
                <a:latin typeface="EuclidCircularA-Regular" panose="020B0504000000000000" pitchFamily="34" charset="0"/>
              </a:rPr>
              <a:t> informatic RetuRO </a:t>
            </a:r>
          </a:p>
          <a:p>
            <a:endParaRPr lang="en-US" sz="1200" dirty="0">
              <a:latin typeface="EuclidCircularA-Regular" panose="020B0504000000000000" pitchFamily="34" charset="0"/>
            </a:endParaRPr>
          </a:p>
          <a:p>
            <a:r>
              <a:rPr lang="en-US" sz="1200" dirty="0" err="1">
                <a:latin typeface="EuclidCircularA-Regular" panose="020B0504000000000000" pitchFamily="34" charset="0"/>
              </a:rPr>
              <a:t>Motivele</a:t>
            </a:r>
            <a:r>
              <a:rPr lang="en-US" sz="1200" dirty="0">
                <a:latin typeface="EuclidCircularA-Regular" panose="020B0504000000000000" pitchFamily="34" charset="0"/>
              </a:rPr>
              <a:t> care pot genera </a:t>
            </a:r>
            <a:r>
              <a:rPr lang="en-US" sz="1200" dirty="0" err="1">
                <a:latin typeface="EuclidCircularA-Regular" panose="020B0504000000000000" pitchFamily="34" charset="0"/>
              </a:rPr>
              <a:t>diferente</a:t>
            </a:r>
            <a:r>
              <a:rPr lang="en-US" sz="1200" dirty="0">
                <a:latin typeface="EuclidCircularA-Regular" panose="020B0504000000000000" pitchFamily="34" charset="0"/>
              </a:rPr>
              <a:t> sunt </a:t>
            </a:r>
            <a:r>
              <a:rPr lang="en-US" sz="1200" dirty="0" err="1">
                <a:latin typeface="EuclidCircularA-Regular" panose="020B0504000000000000" pitchFamily="34" charset="0"/>
              </a:rPr>
              <a:t>urmatoarele</a:t>
            </a:r>
            <a:r>
              <a:rPr lang="en-US" sz="1200" dirty="0">
                <a:latin typeface="EuclidCircularA-Regular" panose="020B0504000000000000" pitchFamily="34" charset="0"/>
              </a:rPr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>
                <a:latin typeface="EuclidCircularA-Regular" panose="020B0504000000000000" pitchFamily="34" charset="0"/>
              </a:rPr>
              <a:t>Ambalaje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b="1" dirty="0" err="1">
                <a:latin typeface="EuclidCircularA-Regular" panose="020B0504000000000000" pitchFamily="34" charset="0"/>
              </a:rPr>
              <a:t>neconforme</a:t>
            </a:r>
            <a:r>
              <a:rPr lang="en-US" sz="1200" dirty="0">
                <a:latin typeface="EuclidCircularA-Regular" panose="020B0504000000000000" pitchFamily="34" charset="0"/>
              </a:rPr>
              <a:t> (nu se </a:t>
            </a:r>
            <a:r>
              <a:rPr lang="en-US" sz="1200" dirty="0" err="1">
                <a:latin typeface="EuclidCircularA-Regular" panose="020B0504000000000000" pitchFamily="34" charset="0"/>
              </a:rPr>
              <a:t>poate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citi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codul</a:t>
            </a:r>
            <a:r>
              <a:rPr lang="en-US" sz="1200" dirty="0">
                <a:latin typeface="EuclidCircularA-Regular" panose="020B0504000000000000" pitchFamily="34" charset="0"/>
              </a:rPr>
              <a:t> de bare </a:t>
            </a:r>
            <a:r>
              <a:rPr lang="en-US" sz="1200" dirty="0" err="1">
                <a:latin typeface="EuclidCircularA-Regular" panose="020B0504000000000000" pitchFamily="34" charset="0"/>
              </a:rPr>
              <a:t>pentru</a:t>
            </a:r>
            <a:r>
              <a:rPr lang="en-US" sz="1200" dirty="0">
                <a:latin typeface="EuclidCircularA-Regular" panose="020B0504000000000000" pitchFamily="34" charset="0"/>
              </a:rPr>
              <a:t> ca nu </a:t>
            </a:r>
            <a:r>
              <a:rPr lang="en-US" sz="1200" dirty="0" err="1">
                <a:latin typeface="EuclidCircularA-Regular" panose="020B0504000000000000" pitchFamily="34" charset="0"/>
              </a:rPr>
              <a:t>exista</a:t>
            </a:r>
            <a:r>
              <a:rPr lang="en-US" sz="1200" dirty="0">
                <a:latin typeface="EuclidCircularA-Regular" panose="020B0504000000000000" pitchFamily="34" charset="0"/>
              </a:rPr>
              <a:t>/</a:t>
            </a:r>
            <a:r>
              <a:rPr lang="en-US" sz="1200" dirty="0" err="1">
                <a:latin typeface="EuclidCircularA-Regular" panose="020B0504000000000000" pitchFamily="34" charset="0"/>
              </a:rPr>
              <a:t>este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deteriorat</a:t>
            </a:r>
            <a:r>
              <a:rPr lang="en-US" sz="1200" dirty="0">
                <a:latin typeface="EuclidCircularA-Regular" panose="020B0504000000000000" pitchFamily="34" charset="0"/>
              </a:rPr>
              <a:t>/etc..)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err="1">
                <a:latin typeface="EuclidCircularA-Regular" panose="020B0504000000000000" pitchFamily="34" charset="0"/>
              </a:rPr>
              <a:t>Ambalaje</a:t>
            </a:r>
            <a:r>
              <a:rPr lang="en-US" sz="1200" dirty="0">
                <a:latin typeface="EuclidCircularA-Regular" panose="020B0504000000000000" pitchFamily="34" charset="0"/>
              </a:rPr>
              <a:t> care </a:t>
            </a:r>
            <a:r>
              <a:rPr lang="en-US" sz="1200" b="1" dirty="0">
                <a:latin typeface="EuclidCircularA-Regular" panose="020B0504000000000000" pitchFamily="34" charset="0"/>
              </a:rPr>
              <a:t>nu sunt </a:t>
            </a:r>
            <a:r>
              <a:rPr lang="en-US" sz="1200" b="1" dirty="0" err="1">
                <a:latin typeface="EuclidCircularA-Regular" panose="020B0504000000000000" pitchFamily="34" charset="0"/>
              </a:rPr>
              <a:t>inregistrate</a:t>
            </a:r>
            <a:r>
              <a:rPr lang="en-US" sz="1200" b="1" dirty="0">
                <a:latin typeface="EuclidCircularA-Regular" panose="020B0504000000000000" pitchFamily="34" charset="0"/>
              </a:rPr>
              <a:t> in </a:t>
            </a:r>
            <a:r>
              <a:rPr lang="en-US" sz="1200" b="1" dirty="0" err="1">
                <a:latin typeface="EuclidCircularA-Regular" panose="020B0504000000000000" pitchFamily="34" charset="0"/>
              </a:rPr>
              <a:t>registrul</a:t>
            </a:r>
            <a:r>
              <a:rPr lang="en-US" sz="1200" b="1" dirty="0">
                <a:latin typeface="EuclidCircularA-Regular" panose="020B0504000000000000" pitchFamily="34" charset="0"/>
              </a:rPr>
              <a:t> </a:t>
            </a:r>
            <a:r>
              <a:rPr lang="en-US" sz="1200" b="1" dirty="0" err="1">
                <a:latin typeface="EuclidCircularA-Regular" panose="020B0504000000000000" pitchFamily="34" charset="0"/>
              </a:rPr>
              <a:t>ambalajelor</a:t>
            </a:r>
            <a:r>
              <a:rPr lang="en-US" sz="1200" b="1" dirty="0">
                <a:latin typeface="EuclidCircularA-Regular" panose="020B0504000000000000" pitchFamily="34" charset="0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1" dirty="0" err="1">
                <a:latin typeface="EuclidCircularA-Regular" panose="020B0504000000000000" pitchFamily="34" charset="0"/>
              </a:rPr>
              <a:t>Erori</a:t>
            </a:r>
            <a:r>
              <a:rPr lang="en-US" sz="1200" b="1" dirty="0">
                <a:latin typeface="EuclidCircularA-Regular" panose="020B0504000000000000" pitchFamily="34" charset="0"/>
              </a:rPr>
              <a:t> la </a:t>
            </a:r>
            <a:r>
              <a:rPr lang="en-US" sz="1200" b="1" dirty="0" err="1">
                <a:latin typeface="EuclidCircularA-Regular" panose="020B0504000000000000" pitchFamily="34" charset="0"/>
              </a:rPr>
              <a:t>scanarea</a:t>
            </a:r>
            <a:r>
              <a:rPr lang="en-US" sz="1200" b="1" dirty="0">
                <a:latin typeface="EuclidCircularA-Regular" panose="020B0504000000000000" pitchFamily="34" charset="0"/>
              </a:rPr>
              <a:t> </a:t>
            </a:r>
            <a:r>
              <a:rPr lang="en-US" sz="1200" b="1" dirty="0" err="1">
                <a:latin typeface="EuclidCircularA-Regular" panose="020B0504000000000000" pitchFamily="34" charset="0"/>
              </a:rPr>
              <a:t>sigiliilor</a:t>
            </a:r>
            <a:r>
              <a:rPr lang="en-US" sz="1200" b="1" dirty="0">
                <a:latin typeface="EuclidCircularA-Regular" panose="020B0504000000000000" pitchFamily="34" charset="0"/>
              </a:rPr>
              <a:t> </a:t>
            </a:r>
            <a:r>
              <a:rPr lang="en-US" sz="1200" b="1" dirty="0" err="1">
                <a:latin typeface="EuclidCircularA-Regular" panose="020B0504000000000000" pitchFamily="34" charset="0"/>
              </a:rPr>
              <a:t>sacilor</a:t>
            </a:r>
            <a:r>
              <a:rPr lang="en-US" sz="1200" b="1" dirty="0">
                <a:latin typeface="EuclidCircularA-Regular" panose="020B0504000000000000" pitchFamily="34" charset="0"/>
              </a:rPr>
              <a:t> </a:t>
            </a:r>
            <a:r>
              <a:rPr lang="en-US" sz="1200" dirty="0">
                <a:latin typeface="EuclidCircularA-Regular" panose="020B0504000000000000" pitchFamily="34" charset="0"/>
              </a:rPr>
              <a:t>in </a:t>
            </a:r>
            <a:r>
              <a:rPr lang="en-US" sz="1200" dirty="0" err="1">
                <a:latin typeface="EuclidCircularA-Regular" panose="020B0504000000000000" pitchFamily="34" charset="0"/>
              </a:rPr>
              <a:t>momentul</a:t>
            </a:r>
            <a:r>
              <a:rPr lang="en-US" sz="1200" dirty="0">
                <a:latin typeface="EuclidCircularA-Regular" panose="020B0504000000000000" pitchFamily="34" charset="0"/>
              </a:rPr>
              <a:t> in care se </a:t>
            </a:r>
            <a:r>
              <a:rPr lang="en-US" sz="1200" dirty="0" err="1">
                <a:latin typeface="EuclidCircularA-Regular" panose="020B0504000000000000" pitchFamily="34" charset="0"/>
              </a:rPr>
              <a:t>ridica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sacii</a:t>
            </a:r>
            <a:r>
              <a:rPr lang="en-US" sz="1200" dirty="0">
                <a:latin typeface="EuclidCircularA-Regular" panose="020B0504000000000000" pitchFamily="34" charset="0"/>
              </a:rPr>
              <a:t> de </a:t>
            </a:r>
            <a:r>
              <a:rPr lang="en-US" sz="1200" dirty="0" err="1">
                <a:latin typeface="EuclidCircularA-Regular" panose="020B0504000000000000" pitchFamily="34" charset="0"/>
              </a:rPr>
              <a:t>catre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transportator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</a:p>
          <a:p>
            <a:endParaRPr lang="en-US" sz="1200" dirty="0">
              <a:latin typeface="EuclidCircularA-Regular" panose="020B0504000000000000" pitchFamily="34" charset="0"/>
            </a:endParaRPr>
          </a:p>
          <a:p>
            <a:r>
              <a:rPr lang="en-US" sz="1200" dirty="0">
                <a:latin typeface="EuclidCircularA-Regular" panose="020B0504000000000000" pitchFamily="34" charset="0"/>
              </a:rPr>
              <a:t>In </a:t>
            </a:r>
            <a:r>
              <a:rPr lang="en-US" sz="1200" dirty="0" err="1">
                <a:latin typeface="EuclidCircularA-Regular" panose="020B0504000000000000" pitchFamily="34" charset="0"/>
              </a:rPr>
              <a:t>cazurile</a:t>
            </a:r>
            <a:r>
              <a:rPr lang="en-US" sz="1200" dirty="0">
                <a:latin typeface="EuclidCircularA-Regular" panose="020B0504000000000000" pitchFamily="34" charset="0"/>
              </a:rPr>
              <a:t> 1 </a:t>
            </a:r>
            <a:r>
              <a:rPr lang="en-US" sz="1200" dirty="0" err="1">
                <a:latin typeface="EuclidCircularA-Regular" panose="020B0504000000000000" pitchFamily="34" charset="0"/>
              </a:rPr>
              <a:t>si</a:t>
            </a:r>
            <a:r>
              <a:rPr lang="en-US" sz="1200" dirty="0">
                <a:latin typeface="EuclidCircularA-Regular" panose="020B0504000000000000" pitchFamily="34" charset="0"/>
              </a:rPr>
              <a:t> 2 </a:t>
            </a:r>
            <a:r>
              <a:rPr lang="en-US" sz="1200" dirty="0" err="1">
                <a:latin typeface="EuclidCircularA-Regular" panose="020B0504000000000000" pitchFamily="34" charset="0"/>
              </a:rPr>
              <a:t>ambalajele</a:t>
            </a:r>
            <a:r>
              <a:rPr lang="en-US" sz="1200" dirty="0">
                <a:latin typeface="EuclidCircularA-Regular" panose="020B0504000000000000" pitchFamily="34" charset="0"/>
              </a:rPr>
              <a:t> sunt </a:t>
            </a:r>
            <a:r>
              <a:rPr lang="en-US" sz="1200" dirty="0" err="1">
                <a:latin typeface="EuclidCircularA-Regular" panose="020B0504000000000000" pitchFamily="34" charset="0"/>
              </a:rPr>
              <a:t>neconforme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si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comerciantul</a:t>
            </a:r>
            <a:r>
              <a:rPr lang="en-US" sz="1200" dirty="0">
                <a:latin typeface="EuclidCircularA-Regular" panose="020B0504000000000000" pitchFamily="34" charset="0"/>
              </a:rPr>
              <a:t> nu </a:t>
            </a:r>
            <a:r>
              <a:rPr lang="en-US" sz="1200" dirty="0" err="1">
                <a:latin typeface="EuclidCircularA-Regular" panose="020B0504000000000000" pitchFamily="34" charset="0"/>
              </a:rPr>
              <a:t>ar</a:t>
            </a:r>
            <a:r>
              <a:rPr lang="en-US" sz="1200" dirty="0">
                <a:latin typeface="EuclidCircularA-Regular" panose="020B0504000000000000" pitchFamily="34" charset="0"/>
              </a:rPr>
              <a:t> fi </a:t>
            </a:r>
            <a:r>
              <a:rPr lang="en-US" sz="1200" dirty="0" err="1">
                <a:latin typeface="EuclidCircularA-Regular" panose="020B0504000000000000" pitchFamily="34" charset="0"/>
              </a:rPr>
              <a:t>trebuit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ramburseze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garantia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pentru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ele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sau</a:t>
            </a:r>
            <a:r>
              <a:rPr lang="en-US" sz="1200" dirty="0">
                <a:latin typeface="EuclidCircularA-Regular" panose="020B0504000000000000" pitchFamily="34" charset="0"/>
              </a:rPr>
              <a:t> in </a:t>
            </a:r>
            <a:r>
              <a:rPr lang="en-US" sz="1200" dirty="0" err="1">
                <a:latin typeface="EuclidCircularA-Regular" panose="020B0504000000000000" pitchFamily="34" charset="0"/>
              </a:rPr>
              <a:t>cazul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Horeca</a:t>
            </a:r>
            <a:r>
              <a:rPr lang="en-US" sz="1200" dirty="0">
                <a:latin typeface="EuclidCircularA-Regular" panose="020B0504000000000000" pitchFamily="34" charset="0"/>
              </a:rPr>
              <a:t> nu </a:t>
            </a:r>
            <a:r>
              <a:rPr lang="en-US" sz="1200" dirty="0" err="1">
                <a:latin typeface="EuclidCircularA-Regular" panose="020B0504000000000000" pitchFamily="34" charset="0"/>
              </a:rPr>
              <a:t>ar</a:t>
            </a:r>
            <a:r>
              <a:rPr lang="en-US" sz="1200" dirty="0">
                <a:latin typeface="EuclidCircularA-Regular" panose="020B0504000000000000" pitchFamily="34" charset="0"/>
              </a:rPr>
              <a:t> fi </a:t>
            </a:r>
            <a:r>
              <a:rPr lang="en-US" sz="1200" dirty="0" err="1">
                <a:latin typeface="EuclidCircularA-Regular" panose="020B0504000000000000" pitchFamily="34" charset="0"/>
              </a:rPr>
              <a:t>trebuit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plateasca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garantia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pentru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ele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catre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producator</a:t>
            </a:r>
            <a:r>
              <a:rPr lang="en-US" sz="1200" dirty="0">
                <a:latin typeface="EuclidCircularA-Regular" panose="020B0504000000000000" pitchFamily="34" charset="0"/>
              </a:rPr>
              <a:t>/ </a:t>
            </a:r>
            <a:r>
              <a:rPr lang="en-US" sz="1200" dirty="0" err="1">
                <a:latin typeface="EuclidCircularA-Regular" panose="020B0504000000000000" pitchFamily="34" charset="0"/>
              </a:rPr>
              <a:t>importator</a:t>
            </a:r>
            <a:r>
              <a:rPr lang="en-US" sz="1200" dirty="0">
                <a:latin typeface="EuclidCircularA-Regular" panose="020B0504000000000000" pitchFamily="34" charset="0"/>
              </a:rPr>
              <a:t>/ </a:t>
            </a:r>
            <a:r>
              <a:rPr lang="en-US" sz="1200" dirty="0" err="1">
                <a:latin typeface="EuclidCircularA-Regular" panose="020B0504000000000000" pitchFamily="34" charset="0"/>
              </a:rPr>
              <a:t>distribuitor</a:t>
            </a:r>
            <a:r>
              <a:rPr lang="en-US" sz="1200" dirty="0">
                <a:latin typeface="EuclidCircularA-Regular" panose="020B0504000000000000" pitchFamily="34" charset="0"/>
              </a:rPr>
              <a:t>.</a:t>
            </a:r>
          </a:p>
          <a:p>
            <a:r>
              <a:rPr lang="en-US" sz="1200" dirty="0">
                <a:latin typeface="EuclidCircularA-Regular" panose="020B0504000000000000" pitchFamily="34" charset="0"/>
              </a:rPr>
              <a:t>In </a:t>
            </a:r>
            <a:r>
              <a:rPr lang="en-US" sz="1200" dirty="0" err="1">
                <a:latin typeface="EuclidCircularA-Regular" panose="020B0504000000000000" pitchFamily="34" charset="0"/>
              </a:rPr>
              <a:t>cazul</a:t>
            </a:r>
            <a:r>
              <a:rPr lang="en-US" sz="1200" dirty="0">
                <a:latin typeface="EuclidCircularA-Regular" panose="020B0504000000000000" pitchFamily="34" charset="0"/>
              </a:rPr>
              <a:t> 3 se </a:t>
            </a:r>
            <a:r>
              <a:rPr lang="en-US" sz="1200" dirty="0" err="1">
                <a:latin typeface="EuclidCircularA-Regular" panose="020B0504000000000000" pitchFamily="34" charset="0"/>
              </a:rPr>
              <a:t>realizeaza</a:t>
            </a:r>
            <a:r>
              <a:rPr lang="en-US" sz="1200" dirty="0">
                <a:latin typeface="EuclidCircularA-Regular" panose="020B0504000000000000" pitchFamily="34" charset="0"/>
              </a:rPr>
              <a:t> un </a:t>
            </a:r>
            <a:r>
              <a:rPr lang="en-US" sz="1200" dirty="0" err="1">
                <a:latin typeface="EuclidCircularA-Regular" panose="020B0504000000000000" pitchFamily="34" charset="0"/>
              </a:rPr>
              <a:t>punctaj</a:t>
            </a:r>
            <a:r>
              <a:rPr lang="en-US" sz="1200" dirty="0">
                <a:latin typeface="EuclidCircularA-Regular" panose="020B0504000000000000" pitchFamily="34" charset="0"/>
              </a:rPr>
              <a:t> manual pe </a:t>
            </a:r>
            <a:r>
              <a:rPr lang="en-US" sz="1200" dirty="0" err="1">
                <a:latin typeface="EuclidCircularA-Regular" panose="020B0504000000000000" pitchFamily="34" charset="0"/>
              </a:rPr>
              <a:t>baza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documentelor</a:t>
            </a:r>
            <a:r>
              <a:rPr lang="en-US" sz="1200" dirty="0">
                <a:latin typeface="EuclidCircularA-Regular" panose="020B0504000000000000" pitchFamily="34" charset="0"/>
              </a:rPr>
              <a:t> de transport (CMR-</a:t>
            </a:r>
            <a:r>
              <a:rPr lang="en-US" sz="1200" dirty="0" err="1">
                <a:latin typeface="EuclidCircularA-Regular" panose="020B0504000000000000" pitchFamily="34" charset="0"/>
              </a:rPr>
              <a:t>ul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unde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este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evidentiat</a:t>
            </a:r>
            <a:r>
              <a:rPr lang="en-US" sz="1200" dirty="0">
                <a:latin typeface="EuclidCircularA-Regular" panose="020B0504000000000000" pitchFamily="34" charset="0"/>
              </a:rPr>
              <a:t> nr </a:t>
            </a:r>
            <a:r>
              <a:rPr lang="en-US" sz="1200" dirty="0" err="1">
                <a:latin typeface="EuclidCircularA-Regular" panose="020B0504000000000000" pitchFamily="34" charset="0"/>
              </a:rPr>
              <a:t>sigiliului</a:t>
            </a:r>
            <a:r>
              <a:rPr lang="en-US" sz="1200" dirty="0">
                <a:latin typeface="EuclidCircularA-Regular" panose="020B0504000000000000" pitchFamily="34" charset="0"/>
              </a:rPr>
              <a:t>).</a:t>
            </a:r>
          </a:p>
          <a:p>
            <a:endParaRPr lang="en-US" sz="1200" dirty="0">
              <a:latin typeface="EuclidCircularA-Regular" panose="020B0504000000000000" pitchFamily="34" charset="0"/>
            </a:endParaRPr>
          </a:p>
          <a:p>
            <a:endParaRPr lang="en-US" sz="1200" dirty="0">
              <a:latin typeface="EuclidCircularA-Regular" panose="020B0504000000000000" pitchFamily="34" charset="0"/>
            </a:endParaRPr>
          </a:p>
        </p:txBody>
      </p:sp>
      <p:pic>
        <p:nvPicPr>
          <p:cNvPr id="9" name="Picture 2" descr="q and a icon 8688085 Vector Art at Vecteezy">
            <a:extLst>
              <a:ext uri="{FF2B5EF4-FFF2-40B4-BE49-F238E27FC236}">
                <a16:creationId xmlns:a16="http://schemas.microsoft.com/office/drawing/2014/main" id="{AEE06C6C-AFC4-8B5D-EC96-8670199F5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20562" r="9510" b="24000"/>
          <a:stretch/>
        </p:blipFill>
        <p:spPr bwMode="auto">
          <a:xfrm>
            <a:off x="7025489" y="5499861"/>
            <a:ext cx="1772407" cy="123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CF1787-96D1-BE3F-1E0E-B52696B6961B}"/>
              </a:ext>
            </a:extLst>
          </p:cNvPr>
          <p:cNvSpPr txBox="1"/>
          <p:nvPr/>
        </p:nvSpPr>
        <p:spPr>
          <a:xfrm>
            <a:off x="1466843" y="523786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EuclidCircularA-Regular" panose="020B0504000000000000" pitchFamily="34" charset="0"/>
              </a:rPr>
              <a:t>Termenul</a:t>
            </a:r>
            <a:r>
              <a:rPr lang="en-US" sz="1200" dirty="0">
                <a:latin typeface="EuclidCircularA-Regular" panose="020B0504000000000000" pitchFamily="34" charset="0"/>
              </a:rPr>
              <a:t> de </a:t>
            </a:r>
            <a:r>
              <a:rPr lang="en-US" sz="1200" dirty="0" err="1">
                <a:latin typeface="EuclidCircularA-Regular" panose="020B0504000000000000" pitchFamily="34" charset="0"/>
              </a:rPr>
              <a:t>contestare</a:t>
            </a:r>
            <a:r>
              <a:rPr lang="en-US" sz="1200" dirty="0">
                <a:latin typeface="EuclidCircularA-Regular" panose="020B0504000000000000" pitchFamily="34" charset="0"/>
              </a:rPr>
              <a:t> al </a:t>
            </a:r>
            <a:r>
              <a:rPr lang="en-US" sz="1200" dirty="0" err="1">
                <a:latin typeface="EuclidCircularA-Regular" panose="020B0504000000000000" pitchFamily="34" charset="0"/>
              </a:rPr>
              <a:t>facturii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este</a:t>
            </a:r>
            <a:r>
              <a:rPr lang="en-US" sz="1200" dirty="0">
                <a:latin typeface="EuclidCircularA-Regular" panose="020B0504000000000000" pitchFamily="34" charset="0"/>
              </a:rPr>
              <a:t> de 5 </a:t>
            </a:r>
            <a:r>
              <a:rPr lang="en-US" sz="1200" dirty="0" err="1">
                <a:latin typeface="EuclidCircularA-Regular" panose="020B0504000000000000" pitchFamily="34" charset="0"/>
              </a:rPr>
              <a:t>zile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lucratoare</a:t>
            </a:r>
            <a:r>
              <a:rPr lang="en-US" sz="1200" dirty="0">
                <a:latin typeface="EuclidCircularA-Regular" panose="020B0504000000000000" pitchFamily="34" charset="0"/>
              </a:rPr>
              <a:t> de la data </a:t>
            </a:r>
            <a:r>
              <a:rPr lang="en-US" sz="1200" dirty="0" err="1">
                <a:latin typeface="EuclidCircularA-Regular" panose="020B0504000000000000" pitchFamily="34" charset="0"/>
              </a:rPr>
              <a:t>facturii</a:t>
            </a:r>
            <a:endParaRPr lang="en-US" sz="1200" dirty="0">
              <a:latin typeface="EuclidCircularA-Regular" panose="020B05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69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1BE0EF8-2D28-450E-BE81-41B5B595E7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1670" y="2864748"/>
            <a:ext cx="8560891" cy="209728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841247">
              <a:defRPr sz="9400"/>
            </a:lvl1pPr>
          </a:lstStyle>
          <a:p>
            <a:pPr algn="l"/>
            <a:r>
              <a:rPr lang="ro-RO" sz="4800" b="1" kern="0" dirty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FLUXUL LOGISTIC</a:t>
            </a:r>
            <a:endParaRPr lang="ro-RO" sz="4800" dirty="0">
              <a:solidFill>
                <a:schemeClr val="tx1">
                  <a:lumMod val="95000"/>
                  <a:lumOff val="5000"/>
                </a:schemeClr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pic>
        <p:nvPicPr>
          <p:cNvPr id="2" name="Picture 1" descr="A logo for a radio station&#10;&#10;Description automatically generated">
            <a:extLst>
              <a:ext uri="{FF2B5EF4-FFF2-40B4-BE49-F238E27FC236}">
                <a16:creationId xmlns:a16="http://schemas.microsoft.com/office/drawing/2014/main" id="{2706D503-1036-D246-5092-429600B4B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8690" r="8371" b="22271"/>
          <a:stretch/>
        </p:blipFill>
        <p:spPr>
          <a:xfrm>
            <a:off x="529929" y="219300"/>
            <a:ext cx="4512187" cy="1890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7E908C-6BFA-706F-84EE-00E99C089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533"/>
          <a:stretch/>
        </p:blipFill>
        <p:spPr>
          <a:xfrm>
            <a:off x="10538635" y="673372"/>
            <a:ext cx="1653365" cy="3947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02F41C-3D53-673F-4C57-4E6806AB29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999"/>
          <a:stretch/>
        </p:blipFill>
        <p:spPr>
          <a:xfrm>
            <a:off x="10359026" y="3814862"/>
            <a:ext cx="1832974" cy="3064910"/>
          </a:xfrm>
          <a:prstGeom prst="rect">
            <a:avLst/>
          </a:prstGeom>
        </p:spPr>
      </p:pic>
      <p:pic>
        <p:nvPicPr>
          <p:cNvPr id="6" name="Picture 5" descr="A hand holding a yellow bottle&#10;&#10;Description automatically generated">
            <a:extLst>
              <a:ext uri="{FF2B5EF4-FFF2-40B4-BE49-F238E27FC236}">
                <a16:creationId xmlns:a16="http://schemas.microsoft.com/office/drawing/2014/main" id="{571A8B15-3F5C-3999-B278-0C16408D1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568" y="3525656"/>
            <a:ext cx="3332345" cy="3332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D6493-AACA-5AAB-0002-5F5591B66D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65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660C196-0B5F-0A2F-82A1-4400CDA6F4E5}"/>
              </a:ext>
            </a:extLst>
          </p:cNvPr>
          <p:cNvSpPr/>
          <p:nvPr/>
        </p:nvSpPr>
        <p:spPr>
          <a:xfrm>
            <a:off x="6160524" y="135925"/>
            <a:ext cx="5874959" cy="32930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A black and grey camera&#10;&#10;Description automatically generated">
            <a:extLst>
              <a:ext uri="{FF2B5EF4-FFF2-40B4-BE49-F238E27FC236}">
                <a16:creationId xmlns:a16="http://schemas.microsoft.com/office/drawing/2014/main" id="{B0788C78-2A1B-C80E-0A0C-A4EE9343A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735" y="1543470"/>
            <a:ext cx="600537" cy="477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27D7F2-4ED4-0821-910C-AAC05F33A5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3964" y="6432928"/>
            <a:ext cx="711822" cy="404683"/>
          </a:xfrm>
          <a:prstGeom prst="rect">
            <a:avLst/>
          </a:prstGeom>
        </p:spPr>
      </p:pic>
      <p:pic>
        <p:nvPicPr>
          <p:cNvPr id="9" name="Google Shape;150;p5">
            <a:extLst>
              <a:ext uri="{FF2B5EF4-FFF2-40B4-BE49-F238E27FC236}">
                <a16:creationId xmlns:a16="http://schemas.microsoft.com/office/drawing/2014/main" id="{79BA4F8A-9537-4F5F-D4CF-512CEB4CB0F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27971" r="3624"/>
          <a:stretch/>
        </p:blipFill>
        <p:spPr>
          <a:xfrm>
            <a:off x="6160520" y="135925"/>
            <a:ext cx="5874959" cy="32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8;p5">
            <a:extLst>
              <a:ext uri="{FF2B5EF4-FFF2-40B4-BE49-F238E27FC236}">
                <a16:creationId xmlns:a16="http://schemas.microsoft.com/office/drawing/2014/main" id="{9116C20B-A45B-0389-6FC9-DDB7BF80CDE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5298"/>
          <a:stretch/>
        </p:blipFill>
        <p:spPr>
          <a:xfrm>
            <a:off x="116015" y="146262"/>
            <a:ext cx="5874959" cy="329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4C7922-FE85-E375-B49A-EADA3419082D}"/>
              </a:ext>
            </a:extLst>
          </p:cNvPr>
          <p:cNvSpPr txBox="1"/>
          <p:nvPr/>
        </p:nvSpPr>
        <p:spPr>
          <a:xfrm>
            <a:off x="6849398" y="4248863"/>
            <a:ext cx="5370519" cy="2257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lvl="2" indent="-228600">
              <a:lnSpc>
                <a:spcPct val="107000"/>
              </a:lnSpc>
              <a:buClr>
                <a:prstClr val="black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Primirea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numărarea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volumelor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colectate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manual</a:t>
            </a:r>
          </a:p>
          <a:p>
            <a:pPr marL="1143000" lvl="2" indent="-228600">
              <a:lnSpc>
                <a:spcPct val="107000"/>
              </a:lnSpc>
              <a:buClr>
                <a:prstClr val="black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Recepția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volumelor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colectate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de RVM	</a:t>
            </a:r>
          </a:p>
          <a:p>
            <a:pPr marL="1143000" lvl="2" indent="-228600">
              <a:lnSpc>
                <a:spcPct val="107000"/>
              </a:lnSpc>
              <a:buClr>
                <a:prstClr val="black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Sortarea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unităților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colectate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manual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după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categoriile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coduri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de bare</a:t>
            </a:r>
          </a:p>
          <a:p>
            <a:pPr marL="1143000" lvl="2" indent="-228600">
              <a:lnSpc>
                <a:spcPct val="107000"/>
              </a:lnSpc>
              <a:buClr>
                <a:prstClr val="black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Salvarea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materialelor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manuale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sortate</a:t>
            </a:r>
            <a:endParaRPr lang="en-US" sz="1200" dirty="0">
              <a:solidFill>
                <a:prstClr val="black"/>
              </a:solidFill>
              <a:latin typeface="Euclid Circular A" panose="020B0504000000000000" pitchFamily="34" charset="77"/>
              <a:cs typeface="Times New Roman" panose="02020603050405020304" pitchFamily="18" charset="0"/>
              <a:sym typeface="Calibri"/>
            </a:endParaRPr>
          </a:p>
          <a:p>
            <a:pPr marL="1143000" lvl="2" indent="-228600">
              <a:lnSpc>
                <a:spcPct val="107000"/>
              </a:lnSpc>
              <a:buClr>
                <a:prstClr val="black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Vanzarea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baloților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și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expedierea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catre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reciclatori</a:t>
            </a:r>
            <a:endParaRPr lang="en-US" sz="1200" dirty="0">
              <a:solidFill>
                <a:prstClr val="black"/>
              </a:solidFill>
              <a:latin typeface="Euclid Circular A" panose="020B0504000000000000" pitchFamily="34" charset="77"/>
              <a:cs typeface="Times New Roman" panose="02020603050405020304" pitchFamily="18" charset="0"/>
              <a:sym typeface="Calibri"/>
            </a:endParaRPr>
          </a:p>
          <a:p>
            <a:pPr marL="1143000" lvl="2" indent="-228600">
              <a:lnSpc>
                <a:spcPct val="107000"/>
              </a:lnSpc>
              <a:buClr>
                <a:prstClr val="black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Consolidarea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și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trimiterea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la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centrele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sortare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și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numărare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a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volumelor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venite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din RVM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pentru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sortare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optică</a:t>
            </a:r>
            <a:endParaRPr lang="en-US" sz="1200" dirty="0">
              <a:solidFill>
                <a:prstClr val="black"/>
              </a:solidFill>
              <a:latin typeface="Euclid Circular A" panose="020B0504000000000000" pitchFamily="34" charset="77"/>
              <a:cs typeface="Times New Roman" panose="02020603050405020304" pitchFamily="18" charset="0"/>
              <a:sym typeface="Calibri"/>
            </a:endParaRPr>
          </a:p>
          <a:p>
            <a:pPr marL="1143000" lvl="2" indent="-228600">
              <a:lnSpc>
                <a:spcPct val="107000"/>
              </a:lnSpc>
              <a:buClr>
                <a:prstClr val="black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Toată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sticla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colectată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manuală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și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RVM)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va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fi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spartă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în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centrul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numărare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și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trimisă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direct la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reciclator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Noto Sans Symbols"/>
              <a:buChar char="▪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D9C8FA-AF99-9246-BDDC-7A4B00A8ADC7}"/>
              </a:ext>
            </a:extLst>
          </p:cNvPr>
          <p:cNvSpPr txBox="1"/>
          <p:nvPr/>
        </p:nvSpPr>
        <p:spPr>
          <a:xfrm>
            <a:off x="712922" y="4248863"/>
            <a:ext cx="4946198" cy="2257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Primirea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numărarea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volumelor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colectate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manual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Recepția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volumelor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colectate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de RVM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Sortarea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după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: </a:t>
            </a:r>
          </a:p>
          <a:p>
            <a:pPr marR="0" lvl="2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Separarea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magnetică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feroasă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neferoasă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)</a:t>
            </a:r>
          </a:p>
          <a:p>
            <a:pPr marR="0" lvl="2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Tehnologia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curenților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turbionari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aluminiu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din plastic)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separat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R="0" lvl="2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400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Tehnologie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de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sortare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culorilor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pentru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plastic cu laser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și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camere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video</a:t>
            </a:r>
          </a:p>
          <a:p>
            <a:pPr marL="1143000" lvl="2" indent="-228600">
              <a:lnSpc>
                <a:spcPct val="107000"/>
              </a:lnSpc>
              <a:buClr>
                <a:prstClr val="black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Toată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sticla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colectată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(manual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și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RVM)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va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fi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spartă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în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stația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de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sortare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și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numărare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și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trimisă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direct la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reciclator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.</a:t>
            </a:r>
          </a:p>
          <a:p>
            <a:pPr marL="1143000" lvl="2" indent="-228600">
              <a:lnSpc>
                <a:spcPct val="107000"/>
              </a:lnSpc>
              <a:buClr>
                <a:prstClr val="black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Baloții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cu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materialulvor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fi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sortati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la final </a:t>
            </a:r>
          </a:p>
          <a:p>
            <a:pPr marL="1143000" lvl="2" indent="-228600">
              <a:lnSpc>
                <a:spcPct val="107000"/>
              </a:lnSpc>
              <a:buClr>
                <a:prstClr val="black"/>
              </a:buClr>
              <a:buSzPts val="1400"/>
              <a:buFont typeface="Wingdings" panose="05000000000000000000" pitchFamily="2" charset="2"/>
              <a:buChar char="ü"/>
              <a:defRPr/>
            </a:pP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Vinduti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și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expediați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către</a:t>
            </a:r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  <a:sym typeface="Calibri"/>
              </a:rPr>
              <a:t>reciclatori</a:t>
            </a:r>
            <a:endParaRPr lang="en-US" sz="1200" dirty="0">
              <a:solidFill>
                <a:prstClr val="black"/>
              </a:solidFill>
              <a:latin typeface="Euclid Circular A" panose="020B0504000000000000" pitchFamily="34" charset="77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C5492BD6-766D-8C14-0675-625A39E3A2DF}"/>
              </a:ext>
            </a:extLst>
          </p:cNvPr>
          <p:cNvSpPr/>
          <p:nvPr/>
        </p:nvSpPr>
        <p:spPr>
          <a:xfrm>
            <a:off x="712922" y="3570114"/>
            <a:ext cx="4836124" cy="540407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ADF3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O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13D08C1-661D-22EF-CDEC-3692EB2DE3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2229" y="3608768"/>
            <a:ext cx="4605338" cy="51110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841247">
              <a:defRPr sz="9400"/>
            </a:lvl1pPr>
          </a:lstStyle>
          <a:p>
            <a:r>
              <a:rPr lang="en-US" sz="1400" b="1" kern="0" dirty="0">
                <a:solidFill>
                  <a:srgbClr val="FADF3E"/>
                </a:solidFill>
                <a:effectLst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SORTARE </a:t>
            </a:r>
            <a:r>
              <a:rPr lang="en-RO" sz="1400" b="1" kern="0" dirty="0">
                <a:solidFill>
                  <a:srgbClr val="FADF3E"/>
                </a:solidFill>
                <a:effectLst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&amp; </a:t>
            </a:r>
            <a:r>
              <a:rPr lang="en-US" sz="1400" b="1" kern="0" dirty="0">
                <a:solidFill>
                  <a:srgbClr val="FADF3E"/>
                </a:solidFill>
                <a:effectLst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NUMARARE</a:t>
            </a:r>
            <a:r>
              <a:rPr lang="en-RO" sz="1400" b="1" kern="0" dirty="0">
                <a:solidFill>
                  <a:srgbClr val="FADF3E"/>
                </a:solidFill>
                <a:effectLst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: 6</a:t>
            </a:r>
            <a:r>
              <a:rPr lang="en-US" sz="1400" b="1" kern="0" dirty="0">
                <a:solidFill>
                  <a:srgbClr val="FADF3E"/>
                </a:solidFill>
                <a:effectLst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CENTRE</a:t>
            </a:r>
            <a:endParaRPr lang="en-RO" sz="1400" b="1" kern="0" dirty="0">
              <a:solidFill>
                <a:srgbClr val="FADF3E"/>
              </a:solidFill>
              <a:effectLst/>
              <a:latin typeface="Euclid Circular A" panose="020B0504000000000000" pitchFamily="34" charset="77"/>
              <a:ea typeface="Euclid Circular A" panose="020B0504000000000000" pitchFamily="34" charset="77"/>
              <a:cs typeface="Segoe UI" panose="020B0502040204020203" pitchFamily="34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565E0251-6CD0-35F6-3204-16B13B582E51}"/>
              </a:ext>
            </a:extLst>
          </p:cNvPr>
          <p:cNvSpPr/>
          <p:nvPr/>
        </p:nvSpPr>
        <p:spPr>
          <a:xfrm>
            <a:off x="6513647" y="3583007"/>
            <a:ext cx="4836124" cy="52751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ADF3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O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7100926-1715-CD44-B7CE-D5B023DDDEE5}"/>
              </a:ext>
            </a:extLst>
          </p:cNvPr>
          <p:cNvSpPr txBox="1">
            <a:spLocks/>
          </p:cNvSpPr>
          <p:nvPr/>
        </p:nvSpPr>
        <p:spPr>
          <a:xfrm>
            <a:off x="6744433" y="3595901"/>
            <a:ext cx="4605338" cy="52751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84124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84124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DF3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NUMARARE </a:t>
            </a:r>
            <a:r>
              <a:rPr kumimoji="0" lang="en-RO" sz="1400" b="1" i="0" u="none" strike="noStrike" kern="0" cap="none" spc="0" normalizeH="0" baseline="0" noProof="0" dirty="0">
                <a:ln>
                  <a:noFill/>
                </a:ln>
                <a:solidFill>
                  <a:srgbClr val="FADF3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: 4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ADF3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 CENTRE</a:t>
            </a:r>
            <a:endParaRPr kumimoji="0" lang="en-RO" sz="1400" b="1" i="0" u="none" strike="noStrike" kern="0" cap="none" spc="0" normalizeH="0" baseline="0" noProof="0" dirty="0">
              <a:ln>
                <a:noFill/>
              </a:ln>
              <a:solidFill>
                <a:srgbClr val="FADF3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96ADD-4DAE-4982-2565-23250FAD2499}"/>
              </a:ext>
            </a:extLst>
          </p:cNvPr>
          <p:cNvSpPr txBox="1"/>
          <p:nvPr/>
        </p:nvSpPr>
        <p:spPr>
          <a:xfrm>
            <a:off x="-811678" y="4625396"/>
            <a:ext cx="3624073" cy="1269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3pPr marL="1143000" lvl="2" indent="-228600">
              <a:lnSpc>
                <a:spcPct val="107000"/>
              </a:lnSpc>
              <a:buClr>
                <a:prstClr val="black"/>
              </a:buClr>
              <a:buSzPts val="1400"/>
              <a:buFont typeface="Wingdings" panose="05000000000000000000" pitchFamily="2" charset="2"/>
              <a:buChar char="ü"/>
              <a:defRPr sz="120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</a:defRPr>
            </a:lvl3pPr>
          </a:lstStyle>
          <a:p>
            <a:pPr marL="914400" lvl="2" indent="0">
              <a:buNone/>
              <a:defRPr/>
            </a:pPr>
            <a:r>
              <a:rPr lang="en-US" dirty="0"/>
              <a:t>1) </a:t>
            </a:r>
            <a:r>
              <a:rPr lang="en-US" dirty="0" err="1"/>
              <a:t>Bucuresti</a:t>
            </a:r>
            <a:endParaRPr lang="en-US" dirty="0"/>
          </a:p>
          <a:p>
            <a:pPr marL="914400" lvl="2" indent="0">
              <a:buNone/>
              <a:defRPr/>
            </a:pPr>
            <a:r>
              <a:rPr lang="en-US" dirty="0"/>
              <a:t>2) Bacau</a:t>
            </a:r>
          </a:p>
          <a:p>
            <a:pPr marL="914400" lvl="2" indent="0">
              <a:buNone/>
              <a:defRPr/>
            </a:pPr>
            <a:r>
              <a:rPr lang="en-US" dirty="0"/>
              <a:t>3) Timisoara</a:t>
            </a:r>
          </a:p>
          <a:p>
            <a:pPr marL="914400" lvl="2" indent="0">
              <a:buNone/>
              <a:defRPr/>
            </a:pPr>
            <a:r>
              <a:rPr lang="en-US" dirty="0"/>
              <a:t>4) Cluj</a:t>
            </a:r>
          </a:p>
          <a:p>
            <a:pPr marL="914400" lvl="2" indent="0">
              <a:buNone/>
              <a:defRPr/>
            </a:pPr>
            <a:r>
              <a:rPr lang="en-US" dirty="0"/>
              <a:t>5) Craiova</a:t>
            </a:r>
          </a:p>
          <a:p>
            <a:pPr marL="914400" lvl="2" indent="0">
              <a:buNone/>
              <a:defRPr/>
            </a:pPr>
            <a:r>
              <a:rPr lang="en-US" dirty="0"/>
              <a:t>6) Ploiesti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36ECB-BC05-0763-BF08-249FFD3F922A}"/>
              </a:ext>
            </a:extLst>
          </p:cNvPr>
          <p:cNvSpPr txBox="1"/>
          <p:nvPr/>
        </p:nvSpPr>
        <p:spPr>
          <a:xfrm>
            <a:off x="6295995" y="4823571"/>
            <a:ext cx="65328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</a:rPr>
              <a:t>1) Brasov</a:t>
            </a:r>
          </a:p>
          <a:p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</a:rPr>
              <a:t>2) Oradea</a:t>
            </a:r>
          </a:p>
          <a:p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</a:rPr>
              <a:t>3) Suceava</a:t>
            </a:r>
          </a:p>
          <a:p>
            <a:r>
              <a:rPr lang="en-US" sz="1200" dirty="0">
                <a:solidFill>
                  <a:prstClr val="black"/>
                </a:solidFill>
                <a:latin typeface="Euclid Circular A" panose="020B0504000000000000" pitchFamily="34" charset="77"/>
                <a:cs typeface="Times New Roman" panose="02020603050405020304" pitchFamily="18" charset="0"/>
              </a:rPr>
              <a:t>4) Constanta</a:t>
            </a:r>
          </a:p>
          <a:p>
            <a:r>
              <a:rPr lang="en-US" dirty="0">
                <a:latin typeface="Euclid Circular A" panose="020B0504000000000000" pitchFamily="34" charset="77"/>
                <a:ea typeface="Euclid Circular A" panose="020B0504000000000000" pitchFamily="34" charset="77"/>
              </a:rPr>
              <a:t>	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4FE8C23E-70BF-8F87-2528-BF06EBC5CF0C}"/>
              </a:ext>
            </a:extLst>
          </p:cNvPr>
          <p:cNvSpPr/>
          <p:nvPr/>
        </p:nvSpPr>
        <p:spPr>
          <a:xfrm>
            <a:off x="7052267" y="4294532"/>
            <a:ext cx="591257" cy="181162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711DBF7F-E8D2-674A-76C0-F88FE73887B6}"/>
              </a:ext>
            </a:extLst>
          </p:cNvPr>
          <p:cNvSpPr/>
          <p:nvPr/>
        </p:nvSpPr>
        <p:spPr>
          <a:xfrm>
            <a:off x="869633" y="4258210"/>
            <a:ext cx="711822" cy="217471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09B015B4-CA21-85BA-97A9-0AC75452D34D}"/>
              </a:ext>
            </a:extLst>
          </p:cNvPr>
          <p:cNvSpPr/>
          <p:nvPr/>
        </p:nvSpPr>
        <p:spPr>
          <a:xfrm>
            <a:off x="76046" y="4421787"/>
            <a:ext cx="1107235" cy="167980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ADF3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O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3728DB7A-893B-A2DA-67A3-C0AB21438DAC}"/>
              </a:ext>
            </a:extLst>
          </p:cNvPr>
          <p:cNvSpPr/>
          <p:nvPr/>
        </p:nvSpPr>
        <p:spPr>
          <a:xfrm>
            <a:off x="6221948" y="4472023"/>
            <a:ext cx="1107235" cy="167980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ADF3E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RO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53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280031-AFAC-1F1A-02F9-C926B63E94A2}"/>
              </a:ext>
            </a:extLst>
          </p:cNvPr>
          <p:cNvSpPr/>
          <p:nvPr/>
        </p:nvSpPr>
        <p:spPr>
          <a:xfrm>
            <a:off x="2701082" y="1330877"/>
            <a:ext cx="6655681" cy="6777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037D5B97-7162-9C38-B3FA-C00E9817F4B2}"/>
              </a:ext>
            </a:extLst>
          </p:cNvPr>
          <p:cNvSpPr txBox="1"/>
          <p:nvPr/>
        </p:nvSpPr>
        <p:spPr>
          <a:xfrm>
            <a:off x="2052154" y="719337"/>
            <a:ext cx="7852457" cy="129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CUM SE DESFĂȘOARĂ COLECTAREA</a:t>
            </a:r>
            <a:endParaRPr lang="en-US" sz="4000" b="1" dirty="0">
              <a:solidFill>
                <a:srgbClr val="000000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C74AB9-8DA5-BA5D-D42B-CE6551593350}"/>
              </a:ext>
            </a:extLst>
          </p:cNvPr>
          <p:cNvSpPr txBox="1"/>
          <p:nvPr/>
        </p:nvSpPr>
        <p:spPr>
          <a:xfrm>
            <a:off x="1114987" y="2855360"/>
            <a:ext cx="1829203" cy="41549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ro-RO" sz="1050" dirty="0" err="1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HoReCa</a:t>
            </a:r>
            <a:r>
              <a:rPr lang="ro-RO" sz="1050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 </a:t>
            </a:r>
            <a:r>
              <a:rPr lang="en-US" sz="1050" dirty="0">
                <a:latin typeface="Euclid Circular A"/>
                <a:ea typeface="Euclid Circular A" panose="020B0504000000000000" charset="0"/>
                <a:cs typeface="Times New Roman"/>
              </a:rPr>
              <a:t> se </a:t>
            </a:r>
            <a:r>
              <a:rPr lang="en-US" sz="1050" dirty="0" err="1">
                <a:latin typeface="Euclid Circular A"/>
                <a:ea typeface="Euclid Circular A" panose="020B0504000000000000" charset="0"/>
                <a:cs typeface="Times New Roman"/>
              </a:rPr>
              <a:t>înregistrează</a:t>
            </a:r>
            <a:r>
              <a:rPr lang="en-US" sz="1050" dirty="0">
                <a:latin typeface="Euclid Circular A"/>
                <a:ea typeface="Euclid Circular A" panose="020B0504000000000000" charset="0"/>
                <a:cs typeface="Times New Roman"/>
              </a:rPr>
              <a:t> in SGR</a:t>
            </a:r>
            <a:r>
              <a:rPr lang="ro-RO" sz="1050" dirty="0">
                <a:latin typeface="Euclid Circular A"/>
                <a:ea typeface="Euclid Circular A" panose="020B0504000000000000" charset="0"/>
                <a:cs typeface="Times New Roman"/>
              </a:rPr>
              <a:t>.</a:t>
            </a:r>
            <a:endParaRPr lang="en-US" sz="1050" dirty="0" err="1">
              <a:latin typeface="Euclid Circular A"/>
              <a:ea typeface="Euclid Circular A" panose="020B0504000000000000" charset="0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0A783-D8B5-D552-72DD-D7AA35284352}"/>
              </a:ext>
            </a:extLst>
          </p:cNvPr>
          <p:cNvSpPr txBox="1"/>
          <p:nvPr/>
        </p:nvSpPr>
        <p:spPr>
          <a:xfrm>
            <a:off x="3506412" y="2841836"/>
            <a:ext cx="3422073" cy="9002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50" dirty="0" err="1">
                <a:latin typeface="Euclid Circular A"/>
                <a:ea typeface="Euclid Circular A" panose="020B0504000000000000" charset="0"/>
                <a:cs typeface="Times New Roman"/>
              </a:rPr>
              <a:t>În</a:t>
            </a:r>
            <a:r>
              <a:rPr lang="en-US" sz="1050" dirty="0">
                <a:latin typeface="Euclid Circular A"/>
                <a:ea typeface="Euclid Circular A" panose="020B0504000000000000" charset="0"/>
                <a:cs typeface="Times New Roman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  <a:cs typeface="Times New Roman"/>
              </a:rPr>
              <a:t>timpul</a:t>
            </a:r>
            <a:r>
              <a:rPr lang="en-US" sz="1050" dirty="0">
                <a:latin typeface="Euclid Circular A"/>
                <a:ea typeface="Euclid Circular A" panose="020B0504000000000000" charset="0"/>
                <a:cs typeface="Times New Roman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  <a:cs typeface="Times New Roman"/>
              </a:rPr>
              <a:t>înregistrării</a:t>
            </a:r>
            <a:r>
              <a:rPr lang="en-US" sz="1050" dirty="0">
                <a:latin typeface="Euclid Circular A"/>
                <a:ea typeface="Euclid Circular A" panose="020B0504000000000000" charset="0"/>
                <a:cs typeface="Times New Roman"/>
              </a:rPr>
              <a:t>, li se </a:t>
            </a:r>
            <a:r>
              <a:rPr lang="en-US" sz="1050" dirty="0" err="1">
                <a:latin typeface="Euclid Circular A"/>
                <a:ea typeface="Euclid Circular A" panose="020B0504000000000000" charset="0"/>
                <a:cs typeface="Times New Roman"/>
              </a:rPr>
              <a:t>va</a:t>
            </a:r>
            <a:r>
              <a:rPr lang="en-US" sz="1050" dirty="0">
                <a:latin typeface="Euclid Circular A"/>
                <a:ea typeface="Euclid Circular A" panose="020B0504000000000000" charset="0"/>
                <a:cs typeface="Times New Roman"/>
              </a:rPr>
              <a:t> </a:t>
            </a:r>
            <a:r>
              <a:rPr lang="ro-RO" sz="1050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solicita volumul estimat de ambalaje returnate care ar trebui sa fie corelat cu volumul de vanzare de bauturi in cadrul comerciantului Horeca respective</a:t>
            </a:r>
            <a:r>
              <a:rPr lang="en-US" sz="1050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. </a:t>
            </a:r>
            <a:r>
              <a:rPr lang="en-US" sz="1050" dirty="0" err="1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Aeste</a:t>
            </a:r>
            <a:r>
              <a:rPr lang="en-US" sz="1050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 date sunt estimate </a:t>
            </a:r>
            <a:r>
              <a:rPr lang="en-US" sz="1050" dirty="0" err="1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iar</a:t>
            </a:r>
            <a:r>
              <a:rPr lang="en-US" sz="1050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 </a:t>
            </a:r>
            <a:r>
              <a:rPr lang="en-US" sz="1050" dirty="0" err="1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frecventa</a:t>
            </a:r>
            <a:r>
              <a:rPr lang="en-US" sz="1050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 se </a:t>
            </a:r>
            <a:r>
              <a:rPr lang="en-US" sz="1050" dirty="0" err="1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va</a:t>
            </a:r>
            <a:r>
              <a:rPr lang="en-US" sz="1050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 </a:t>
            </a:r>
            <a:r>
              <a:rPr lang="en-US" sz="1050" dirty="0" err="1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stabili</a:t>
            </a:r>
            <a:r>
              <a:rPr lang="en-US" sz="1050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 </a:t>
            </a:r>
            <a:r>
              <a:rPr lang="en-US" sz="1050" dirty="0" err="1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ulteritor</a:t>
            </a:r>
            <a:r>
              <a:rPr lang="en-US" sz="1050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, </a:t>
            </a:r>
            <a:r>
              <a:rPr lang="en-US" sz="1050" dirty="0" err="1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dupa</a:t>
            </a:r>
            <a:r>
              <a:rPr lang="en-US" sz="1050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 </a:t>
            </a:r>
            <a:r>
              <a:rPr lang="en-US" sz="1050" dirty="0" err="1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efectuarea</a:t>
            </a:r>
            <a:r>
              <a:rPr lang="en-US" sz="1050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 </a:t>
            </a:r>
            <a:r>
              <a:rPr lang="en-US" sz="1050" dirty="0" err="1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comenzilor</a:t>
            </a:r>
            <a:r>
              <a:rPr lang="en-US" sz="1050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 pe email. </a:t>
            </a:r>
            <a:endParaRPr lang="en-US" sz="1050" dirty="0">
              <a:latin typeface="Euclid Circular A"/>
              <a:ea typeface="Euclid Circular A" panose="020B0504000000000000" charset="0"/>
              <a:cs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45834E-00D2-C6F4-88FE-B122C19B6ACA}"/>
              </a:ext>
            </a:extLst>
          </p:cNvPr>
          <p:cNvSpPr txBox="1"/>
          <p:nvPr/>
        </p:nvSpPr>
        <p:spPr>
          <a:xfrm>
            <a:off x="8130590" y="2810524"/>
            <a:ext cx="2496770" cy="749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067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Frecvența de livrare pentru toate unitățile HoReCa va fi convertită într-un program de </a:t>
            </a:r>
            <a:r>
              <a:rPr lang="en-US" sz="1067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c</a:t>
            </a:r>
            <a:r>
              <a:rPr lang="ro-RO" sz="1067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olectare</a:t>
            </a:r>
            <a:r>
              <a:rPr lang="en-US" sz="1067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 </a:t>
            </a:r>
            <a:r>
              <a:rPr lang="en-US" sz="1067" dirty="0" err="1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dupa</a:t>
            </a:r>
            <a:r>
              <a:rPr lang="en-US" sz="1067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 </a:t>
            </a:r>
            <a:r>
              <a:rPr lang="en-US" sz="1067" dirty="0" err="1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ce</a:t>
            </a:r>
            <a:r>
              <a:rPr lang="en-US" sz="1067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 in </a:t>
            </a:r>
            <a:r>
              <a:rPr lang="en-US" sz="1067" dirty="0" err="1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prealabil</a:t>
            </a:r>
            <a:r>
              <a:rPr lang="en-US" sz="1067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 se </a:t>
            </a:r>
            <a:r>
              <a:rPr lang="en-US" sz="1067" dirty="0" err="1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vor</a:t>
            </a:r>
            <a:r>
              <a:rPr lang="en-US" sz="1067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 face o </a:t>
            </a:r>
            <a:r>
              <a:rPr lang="en-US" sz="1067" dirty="0" err="1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serie</a:t>
            </a:r>
            <a:r>
              <a:rPr lang="en-US" sz="1067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 de </a:t>
            </a:r>
            <a:r>
              <a:rPr lang="en-US" sz="1067" dirty="0" err="1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comenzi</a:t>
            </a:r>
            <a:r>
              <a:rPr lang="en-US" sz="1067" dirty="0">
                <a:latin typeface="Euclid Circular A" panose="020B0504000000000000" charset="0"/>
                <a:ea typeface="Euclid Circular A" panose="020B0504000000000000" charset="0"/>
                <a:cs typeface="Times New Roman"/>
              </a:rPr>
              <a:t> pe mail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23954-356E-DD13-6FF7-2D5A15A7F2ED}"/>
              </a:ext>
            </a:extLst>
          </p:cNvPr>
          <p:cNvSpPr txBox="1"/>
          <p:nvPr/>
        </p:nvSpPr>
        <p:spPr>
          <a:xfrm>
            <a:off x="1114986" y="4419074"/>
            <a:ext cx="1722456" cy="913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67" dirty="0" err="1">
                <a:latin typeface="Euclid Circular A" panose="020B0504000000000000" charset="0"/>
                <a:ea typeface="Euclid Circular A" panose="020B0504000000000000" charset="0"/>
              </a:rPr>
              <a:t>Toate</a:t>
            </a:r>
            <a:r>
              <a:rPr lang="en-US" sz="1067" dirty="0">
                <a:latin typeface="Euclid Circular A" panose="020B0504000000000000" charset="0"/>
                <a:ea typeface="Euclid Circular A" panose="020B0504000000000000" charset="0"/>
              </a:rPr>
              <a:t> </a:t>
            </a:r>
            <a:r>
              <a:rPr lang="ro-RO" sz="1067" dirty="0">
                <a:latin typeface="Euclid Circular A" panose="020B0504000000000000" charset="0"/>
                <a:ea typeface="Euclid Circular A" panose="020B0504000000000000" charset="0"/>
              </a:rPr>
              <a:t>materialele colectate </a:t>
            </a:r>
            <a:r>
              <a:rPr lang="en-US" sz="1067" dirty="0" err="1">
                <a:latin typeface="Euclid Circular A" panose="020B0504000000000000" charset="0"/>
                <a:ea typeface="Euclid Circular A" panose="020B0504000000000000" charset="0"/>
              </a:rPr>
              <a:t>vor</a:t>
            </a:r>
            <a:r>
              <a:rPr lang="en-US" sz="1067" dirty="0">
                <a:latin typeface="Euclid Circular A" panose="020B0504000000000000" charset="0"/>
                <a:ea typeface="Euclid Circular A" panose="020B0504000000000000" charset="0"/>
              </a:rPr>
              <a:t> fi </a:t>
            </a:r>
            <a:r>
              <a:rPr lang="ro-RO" sz="1067" dirty="0">
                <a:latin typeface="Euclid Circular A" panose="020B0504000000000000" charset="0"/>
                <a:ea typeface="Euclid Circular A" panose="020B0504000000000000" charset="0"/>
              </a:rPr>
              <a:t>transportate</a:t>
            </a:r>
            <a:r>
              <a:rPr lang="en-US" sz="1067" dirty="0">
                <a:latin typeface="Euclid Circular A" panose="020B0504000000000000" charset="0"/>
                <a:ea typeface="Euclid Circular A" panose="020B0504000000000000" charset="0"/>
              </a:rPr>
              <a:t> la </a:t>
            </a:r>
            <a:r>
              <a:rPr lang="en-US" sz="1067" dirty="0" err="1">
                <a:latin typeface="Euclid Circular A" panose="020B0504000000000000" charset="0"/>
                <a:ea typeface="Euclid Circular A" panose="020B0504000000000000" charset="0"/>
              </a:rPr>
              <a:t>centrele</a:t>
            </a:r>
            <a:r>
              <a:rPr lang="en-US" sz="1067" dirty="0">
                <a:latin typeface="Euclid Circular A" panose="020B0504000000000000" charset="0"/>
                <a:ea typeface="Euclid Circular A" panose="020B0504000000000000" charset="0"/>
              </a:rPr>
              <a:t> de </a:t>
            </a:r>
            <a:r>
              <a:rPr lang="en-US" sz="1067" dirty="0" err="1">
                <a:latin typeface="Euclid Circular A" panose="020B0504000000000000" charset="0"/>
                <a:ea typeface="Euclid Circular A" panose="020B0504000000000000" charset="0"/>
              </a:rPr>
              <a:t>numarare</a:t>
            </a:r>
            <a:r>
              <a:rPr lang="en-US" sz="1067" dirty="0">
                <a:latin typeface="Euclid Circular A" panose="020B0504000000000000" charset="0"/>
                <a:ea typeface="Euclid Circular A" panose="020B0504000000000000" charset="0"/>
              </a:rPr>
              <a:t> </a:t>
            </a:r>
            <a:r>
              <a:rPr lang="ro-RO" sz="1067" dirty="0">
                <a:latin typeface="Euclid Circular A" panose="020B0504000000000000" charset="0"/>
                <a:ea typeface="Euclid Circular A" panose="020B0504000000000000" charset="0"/>
              </a:rPr>
              <a:t>și sortare RetuRO</a:t>
            </a:r>
            <a:endParaRPr lang="en-US" sz="1067" dirty="0">
              <a:latin typeface="Euclid Circular A" panose="020B0504000000000000" charset="0"/>
              <a:ea typeface="Euclid Circular A" panose="020B050400000000000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B4C079-12E2-BCBF-7D38-F08824E09CD3}"/>
              </a:ext>
            </a:extLst>
          </p:cNvPr>
          <p:cNvSpPr txBox="1"/>
          <p:nvPr/>
        </p:nvSpPr>
        <p:spPr>
          <a:xfrm>
            <a:off x="3496520" y="4387656"/>
            <a:ext cx="3264494" cy="10618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50" dirty="0">
                <a:latin typeface="Euclid Circular A"/>
                <a:ea typeface="Euclid Circular A" panose="020B0504000000000000" charset="0"/>
              </a:rPr>
              <a:t>Colect</a:t>
            </a:r>
            <a:r>
              <a:rPr lang="ro-RO" sz="1050" dirty="0">
                <a:latin typeface="Euclid Circular A" panose="020B0504000000000000" charset="0"/>
                <a:ea typeface="Euclid Circular A" panose="020B0504000000000000" charset="0"/>
              </a:rPr>
              <a:t>area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manual</a:t>
            </a:r>
            <a:r>
              <a:rPr lang="ro-RO" sz="1050" dirty="0">
                <a:latin typeface="Euclid Circular A" panose="020B0504000000000000" charset="0"/>
                <a:ea typeface="Euclid Circular A" panose="020B0504000000000000" charset="0"/>
              </a:rPr>
              <a:t>ă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v</a:t>
            </a:r>
            <a:r>
              <a:rPr lang="ro-RO" sz="1050" dirty="0">
                <a:latin typeface="Euclid Circular A" panose="020B0504000000000000" charset="0"/>
                <a:ea typeface="Euclid Circular A" panose="020B0504000000000000" charset="0"/>
              </a:rPr>
              <a:t>a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fi</a:t>
            </a:r>
            <a:r>
              <a:rPr lang="ro-RO" sz="1050" dirty="0">
                <a:latin typeface="Euclid Circular A" panose="020B0504000000000000" charset="0"/>
                <a:ea typeface="Euclid Circular A" panose="020B0504000000000000" charset="0"/>
              </a:rPr>
              <a:t> realizată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în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 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saci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de plastic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pentru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Alu</a:t>
            </a:r>
            <a:r>
              <a:rPr lang="ro-RO" sz="1050" dirty="0">
                <a:latin typeface="Euclid Circular A" panose="020B0504000000000000" charset="0"/>
                <a:ea typeface="Euclid Circular A" panose="020B0504000000000000" charset="0"/>
              </a:rPr>
              <a:t>miniu și Pet.  </a:t>
            </a:r>
            <a:endParaRPr lang="ro-RO" sz="1067" dirty="0">
              <a:latin typeface="Euclid Circular A" panose="020B0504000000000000" charset="0"/>
              <a:ea typeface="Euclid Circular A" panose="020B0504000000000000" charset="0"/>
            </a:endParaRPr>
          </a:p>
          <a:p>
            <a:r>
              <a:rPr lang="en-US" sz="1050" dirty="0" err="1">
                <a:latin typeface="Euclid Circular A"/>
                <a:ea typeface="Euclid Circular A" panose="020B0504000000000000" charset="0"/>
              </a:rPr>
              <a:t>Sticla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va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fi</a:t>
            </a:r>
            <a:r>
              <a:rPr lang="ro-RO" sz="1050" dirty="0">
                <a:latin typeface="Euclid Circular A" panose="020B0504000000000000" charset="0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 panose="020B0504000000000000" charset="0"/>
                <a:ea typeface="Euclid Circular A" panose="020B0504000000000000" charset="0"/>
              </a:rPr>
              <a:t>colectata</a:t>
            </a:r>
            <a:r>
              <a:rPr lang="en-US" sz="1050" dirty="0">
                <a:latin typeface="Euclid Circular A" panose="020B0504000000000000" charset="0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 panose="020B0504000000000000" charset="0"/>
                <a:ea typeface="Euclid Circular A" panose="020B0504000000000000" charset="0"/>
              </a:rPr>
              <a:t>si</a:t>
            </a:r>
            <a:r>
              <a:rPr lang="en-US" sz="1050" dirty="0">
                <a:latin typeface="Euclid Circular A" panose="020B0504000000000000" charset="0"/>
                <a:ea typeface="Euclid Circular A" panose="020B0504000000000000" charset="0"/>
              </a:rPr>
              <a:t> </a:t>
            </a:r>
            <a:r>
              <a:rPr lang="ro-RO" sz="1050" dirty="0">
                <a:latin typeface="Euclid Circular A" panose="020B0504000000000000" charset="0"/>
                <a:ea typeface="Euclid Circular A" panose="020B0504000000000000" charset="0"/>
              </a:rPr>
              <a:t>depozitată în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saci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pentru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sticl</a:t>
            </a:r>
            <a:r>
              <a:rPr lang="ro-RO" sz="1050" dirty="0">
                <a:latin typeface="Euclid Circular A"/>
                <a:ea typeface="Euclid Circular A" panose="020B0504000000000000" charset="0"/>
              </a:rPr>
              <a:t>ă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.</a:t>
            </a:r>
          </a:p>
          <a:p>
            <a:r>
              <a:rPr lang="en-US" sz="1050" dirty="0">
                <a:latin typeface="Euclid Circular A" panose="020B0504000000000000" charset="0"/>
                <a:ea typeface="Euclid Circular A" panose="020B0504000000000000" charset="0"/>
              </a:rPr>
              <a:t>Ulterior, se </a:t>
            </a:r>
            <a:r>
              <a:rPr lang="en-US" sz="1050" dirty="0" err="1">
                <a:latin typeface="Euclid Circular A" panose="020B0504000000000000" charset="0"/>
                <a:ea typeface="Euclid Circular A" panose="020B0504000000000000" charset="0"/>
              </a:rPr>
              <a:t>va</a:t>
            </a:r>
            <a:r>
              <a:rPr lang="en-US" sz="1050" dirty="0">
                <a:latin typeface="Euclid Circular A" panose="020B0504000000000000" charset="0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 panose="020B0504000000000000" charset="0"/>
                <a:ea typeface="Euclid Circular A" panose="020B0504000000000000" charset="0"/>
              </a:rPr>
              <a:t>evalua</a:t>
            </a:r>
            <a:r>
              <a:rPr lang="en-US" sz="1050" dirty="0">
                <a:latin typeface="Euclid Circular A" panose="020B0504000000000000" charset="0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 panose="020B0504000000000000" charset="0"/>
                <a:ea typeface="Euclid Circular A" panose="020B0504000000000000" charset="0"/>
              </a:rPr>
              <a:t>folosirea</a:t>
            </a:r>
            <a:r>
              <a:rPr lang="en-US" sz="1050" dirty="0">
                <a:latin typeface="Euclid Circular A" panose="020B0504000000000000" charset="0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 panose="020B0504000000000000" charset="0"/>
                <a:ea typeface="Euclid Circular A" panose="020B0504000000000000" charset="0"/>
              </a:rPr>
              <a:t>unor</a:t>
            </a:r>
            <a:r>
              <a:rPr lang="en-US" sz="1050" dirty="0">
                <a:latin typeface="Euclid Circular A" panose="020B0504000000000000" charset="0"/>
                <a:ea typeface="Euclid Circular A" panose="020B0504000000000000" charset="0"/>
              </a:rPr>
              <a:t> </a:t>
            </a:r>
            <a:r>
              <a:rPr lang="ro-RO" sz="1050" dirty="0">
                <a:latin typeface="Euclid Circular A" panose="020B0504000000000000" charset="0"/>
                <a:ea typeface="Euclid Circular A" panose="020B0504000000000000" charset="0"/>
              </a:rPr>
              <a:t>lăzi 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cu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capace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sau</a:t>
            </a:r>
            <a:r>
              <a:rPr lang="ro-RO" sz="1050" dirty="0">
                <a:latin typeface="Euclid Circular A" panose="020B0504000000000000" charset="0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pubele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in unit</a:t>
            </a:r>
            <a:r>
              <a:rPr lang="ro-RO" sz="1050" dirty="0">
                <a:latin typeface="Euclid Circular A"/>
                <a:ea typeface="Euclid Circular A" panose="020B0504000000000000" charset="0"/>
              </a:rPr>
              <a:t>ăț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ile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unde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volumul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de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sticl</a:t>
            </a:r>
            <a:r>
              <a:rPr lang="ro-RO" sz="1050" dirty="0">
                <a:latin typeface="Euclid Circular A"/>
                <a:ea typeface="Euclid Circular A" panose="020B0504000000000000" charset="0"/>
              </a:rPr>
              <a:t>ă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este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suficient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de mare.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C09C52-87E3-8BF5-BB35-78D1636FB02B}"/>
              </a:ext>
            </a:extLst>
          </p:cNvPr>
          <p:cNvSpPr txBox="1"/>
          <p:nvPr/>
        </p:nvSpPr>
        <p:spPr>
          <a:xfrm>
            <a:off x="7546772" y="4387656"/>
            <a:ext cx="2002993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50" dirty="0">
                <a:latin typeface="Euclid Circular A"/>
                <a:ea typeface="Euclid Circular A" panose="020B0504000000000000" charset="0"/>
              </a:rPr>
              <a:t>La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sosirea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la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punctul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de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colectare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,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șoferul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va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scana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sigiliile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sacilor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 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colectate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pentru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a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confirma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trasabilitatea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A4950F-DD76-8B57-E165-75ED498DB09C}"/>
              </a:ext>
            </a:extLst>
          </p:cNvPr>
          <p:cNvSpPr txBox="1"/>
          <p:nvPr/>
        </p:nvSpPr>
        <p:spPr>
          <a:xfrm>
            <a:off x="10092733" y="4419074"/>
            <a:ext cx="2002993" cy="12234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50" dirty="0">
                <a:latin typeface="Euclid Circular A"/>
                <a:ea typeface="Euclid Circular A" panose="020B0504000000000000" charset="0"/>
              </a:rPr>
              <a:t>La </a:t>
            </a:r>
            <a:r>
              <a:rPr lang="ro-RO" sz="1050" dirty="0">
                <a:latin typeface="Euclid Circular A"/>
                <a:ea typeface="Euclid Circular A" panose="020B0504000000000000" charset="0"/>
              </a:rPr>
              <a:t>centrele de numărare și sortare RetuRO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, pe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baza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numărului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de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sigiliu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, </a:t>
            </a:r>
            <a:r>
              <a:rPr lang="ro-RO" sz="1050" dirty="0">
                <a:latin typeface="Euclid Circular A" panose="020B0504000000000000" charset="0"/>
                <a:ea typeface="Euclid Circular A" panose="020B0504000000000000" charset="0"/>
              </a:rPr>
              <a:t>ambalajele returnate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vor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fi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alocate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 </a:t>
            </a:r>
            <a:r>
              <a:rPr lang="ro-RO" sz="1050" dirty="0">
                <a:latin typeface="Euclid Circular A"/>
                <a:ea typeface="Euclid Circular A" panose="020B0504000000000000" charset="0"/>
              </a:rPr>
              <a:t>ș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i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facturate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 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contului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Horeca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impreuna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cu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tarficul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de </a:t>
            </a:r>
            <a:r>
              <a:rPr lang="en-US" sz="1050" dirty="0" err="1">
                <a:latin typeface="Euclid Circular A"/>
                <a:ea typeface="Euclid Circular A" panose="020B0504000000000000" charset="0"/>
              </a:rPr>
              <a:t>gestionare</a:t>
            </a:r>
            <a:r>
              <a:rPr lang="en-US" sz="1050" dirty="0">
                <a:latin typeface="Euclid Circular A"/>
                <a:ea typeface="Euclid Circular A" panose="020B0504000000000000" charset="0"/>
              </a:rPr>
              <a:t> afferent. </a:t>
            </a:r>
          </a:p>
        </p:txBody>
      </p:sp>
      <p:pic>
        <p:nvPicPr>
          <p:cNvPr id="11" name="Picture 10" descr="A hands holding a coin and a bottle&#10;&#10;Description automatically generated">
            <a:extLst>
              <a:ext uri="{FF2B5EF4-FFF2-40B4-BE49-F238E27FC236}">
                <a16:creationId xmlns:a16="http://schemas.microsoft.com/office/drawing/2014/main" id="{BB8BEF6D-2F8D-6099-4528-454F50B5E8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6" y="2855359"/>
            <a:ext cx="878120" cy="553998"/>
          </a:xfrm>
          <a:prstGeom prst="rect">
            <a:avLst/>
          </a:prstGeom>
        </p:spPr>
      </p:pic>
      <p:pic>
        <p:nvPicPr>
          <p:cNvPr id="16" name="Google Shape;263;p29" descr="recycling center Icon - Free PNG &amp; SVG 5656305 - Noun Project">
            <a:extLst>
              <a:ext uri="{FF2B5EF4-FFF2-40B4-BE49-F238E27FC236}">
                <a16:creationId xmlns:a16="http://schemas.microsoft.com/office/drawing/2014/main" id="{AE976096-A910-03F4-A21C-42E0046C75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770" y="4410299"/>
            <a:ext cx="573783" cy="57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phic 18" descr="Recycle outline">
            <a:extLst>
              <a:ext uri="{FF2B5EF4-FFF2-40B4-BE49-F238E27FC236}">
                <a16:creationId xmlns:a16="http://schemas.microsoft.com/office/drawing/2014/main" id="{B0284177-C134-39F7-452C-10A1F8A52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2476" y="4392391"/>
            <a:ext cx="609600" cy="609600"/>
          </a:xfrm>
          <a:prstGeom prst="rect">
            <a:avLst/>
          </a:prstGeom>
        </p:spPr>
      </p:pic>
      <p:pic>
        <p:nvPicPr>
          <p:cNvPr id="22" name="Graphic 21" descr="Barcode with solid fill">
            <a:extLst>
              <a:ext uri="{FF2B5EF4-FFF2-40B4-BE49-F238E27FC236}">
                <a16:creationId xmlns:a16="http://schemas.microsoft.com/office/drawing/2014/main" id="{362086E4-E3BC-CCA5-62DC-292F337359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22030" y="4354551"/>
            <a:ext cx="609600" cy="609600"/>
          </a:xfrm>
          <a:prstGeom prst="rect">
            <a:avLst/>
          </a:prstGeom>
        </p:spPr>
      </p:pic>
      <p:pic>
        <p:nvPicPr>
          <p:cNvPr id="29" name="Graphic 28" descr="Daily calendar outline">
            <a:extLst>
              <a:ext uri="{FF2B5EF4-FFF2-40B4-BE49-F238E27FC236}">
                <a16:creationId xmlns:a16="http://schemas.microsoft.com/office/drawing/2014/main" id="{A648A1F0-862B-3941-D29D-1C0E9169F9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46772" y="2764924"/>
            <a:ext cx="639883" cy="712896"/>
          </a:xfrm>
          <a:prstGeom prst="rect">
            <a:avLst/>
          </a:prstGeom>
        </p:spPr>
      </p:pic>
      <p:pic>
        <p:nvPicPr>
          <p:cNvPr id="36" name="Graphic 35" descr="Clipboard Partially Checked outline">
            <a:extLst>
              <a:ext uri="{FF2B5EF4-FFF2-40B4-BE49-F238E27FC236}">
                <a16:creationId xmlns:a16="http://schemas.microsoft.com/office/drawing/2014/main" id="{F85262D5-5BDE-2E2F-01CC-B26B33E982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9142" y="2722719"/>
            <a:ext cx="856225" cy="856225"/>
          </a:xfrm>
          <a:prstGeom prst="rect">
            <a:avLst/>
          </a:prstGeom>
        </p:spPr>
      </p:pic>
      <p:pic>
        <p:nvPicPr>
          <p:cNvPr id="38" name="Graphic 37" descr="Cloud Computing with solid fill">
            <a:extLst>
              <a:ext uri="{FF2B5EF4-FFF2-40B4-BE49-F238E27FC236}">
                <a16:creationId xmlns:a16="http://schemas.microsoft.com/office/drawing/2014/main" id="{32198C98-E7C5-785E-6466-A98A39F623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49765" y="4425350"/>
            <a:ext cx="609600" cy="609600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70A6412-499F-47F8-3A4D-CBFAD12C941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0" b="21206"/>
          <a:stretch/>
        </p:blipFill>
        <p:spPr>
          <a:xfrm>
            <a:off x="-132267" y="6122256"/>
            <a:ext cx="1237728" cy="73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29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256FD7-C372-EA31-C66F-C507A76B134E}"/>
              </a:ext>
            </a:extLst>
          </p:cNvPr>
          <p:cNvSpPr txBox="1"/>
          <p:nvPr/>
        </p:nvSpPr>
        <p:spPr>
          <a:xfrm>
            <a:off x="326766" y="1225689"/>
            <a:ext cx="3369908" cy="392166"/>
          </a:xfrm>
          <a:prstGeom prst="rect">
            <a:avLst/>
          </a:prstGeom>
          <a:solidFill>
            <a:srgbClr val="FCDB2A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endParaRPr lang="en-US" sz="1867" b="1" dirty="0">
              <a:solidFill>
                <a:srgbClr val="000000"/>
              </a:solidFill>
              <a:latin typeface="Euclid Circular A" panose="020B0504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C8EFFB-8935-E3C3-A128-6ADB57FDEFB0}"/>
              </a:ext>
            </a:extLst>
          </p:cNvPr>
          <p:cNvSpPr txBox="1"/>
          <p:nvPr/>
        </p:nvSpPr>
        <p:spPr>
          <a:xfrm>
            <a:off x="6304404" y="1144927"/>
            <a:ext cx="4668396" cy="392166"/>
          </a:xfrm>
          <a:prstGeom prst="rect">
            <a:avLst/>
          </a:prstGeom>
          <a:solidFill>
            <a:srgbClr val="FCDB2A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endParaRPr lang="en-US" sz="1867" b="1" dirty="0">
              <a:solidFill>
                <a:srgbClr val="000000"/>
              </a:solidFill>
              <a:latin typeface="Euclid Circular A" panose="020B0504000000000000" pitchFamily="34" charset="0"/>
            </a:endParaRPr>
          </a:p>
        </p:txBody>
      </p:sp>
      <p:sp>
        <p:nvSpPr>
          <p:cNvPr id="4" name="Google Shape;270;p7">
            <a:extLst>
              <a:ext uri="{FF2B5EF4-FFF2-40B4-BE49-F238E27FC236}">
                <a16:creationId xmlns:a16="http://schemas.microsoft.com/office/drawing/2014/main" id="{7BB5BC50-3C73-4C13-78DE-AEBCE38842FC}"/>
              </a:ext>
            </a:extLst>
          </p:cNvPr>
          <p:cNvSpPr txBox="1"/>
          <p:nvPr/>
        </p:nvSpPr>
        <p:spPr>
          <a:xfrm>
            <a:off x="528320" y="237012"/>
            <a:ext cx="11104880" cy="907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lnSpc>
                <a:spcPts val="3300"/>
              </a:lnSpc>
            </a:pPr>
            <a:r>
              <a:rPr lang="ro-RO" sz="4000" b="1" dirty="0">
                <a:solidFill>
                  <a:srgbClr val="000000"/>
                </a:solidFill>
              </a:rPr>
              <a:t>COMANDAREA </a:t>
            </a: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</a:rPr>
              <a:t> KITULUL DE LANSARE GRATUIT SI A </a:t>
            </a:r>
            <a:r>
              <a:rPr lang="ro-RO" sz="4000" b="1" dirty="0">
                <a:solidFill>
                  <a:srgbClr val="000000"/>
                </a:solidFill>
              </a:rPr>
              <a:t>ACCESORIILOR</a:t>
            </a:r>
            <a:r>
              <a:rPr lang="en-US" sz="4000" b="1" dirty="0">
                <a:solidFill>
                  <a:srgbClr val="000000"/>
                </a:solidFill>
                <a:latin typeface="Euclid Circular A SemiBold" panose="020B0704000000000000" pitchFamily="34" charset="0"/>
              </a:rPr>
              <a:t> DE COLECTARE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AB84CE-7070-538B-0760-0BF650DC94B5}"/>
              </a:ext>
            </a:extLst>
          </p:cNvPr>
          <p:cNvSpPr txBox="1"/>
          <p:nvPr/>
        </p:nvSpPr>
        <p:spPr>
          <a:xfrm>
            <a:off x="6304404" y="1225689"/>
            <a:ext cx="588759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ro-RO" dirty="0"/>
              <a:t>COMANDA ACCESORII </a:t>
            </a:r>
            <a:r>
              <a:rPr lang="en-US" dirty="0"/>
              <a:t>DE COLECTARE</a:t>
            </a:r>
            <a:endParaRPr lang="ro-RO" dirty="0"/>
          </a:p>
          <a:p>
            <a:pPr marL="342900" indent="-342900">
              <a:buFont typeface="+mj-lt"/>
              <a:buAutoNum type="arabicPeriod"/>
            </a:pPr>
            <a:endParaRPr lang="en-GB" b="0" dirty="0">
              <a:latin typeface="Euclid Circular A" panose="020B050400000000000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0" dirty="0" err="1">
                <a:latin typeface="Euclid Circular A" panose="020B0504000000000000"/>
              </a:rPr>
              <a:t>Intrați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în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contul</a:t>
            </a:r>
            <a:r>
              <a:rPr lang="en-GB" b="0" dirty="0">
                <a:latin typeface="Euclid Circular A" panose="020B0504000000000000"/>
              </a:rPr>
              <a:t> de </a:t>
            </a:r>
            <a:r>
              <a:rPr lang="en-GB" b="0" dirty="0" err="1">
                <a:latin typeface="Euclid Circular A" panose="020B0504000000000000"/>
              </a:rPr>
              <a:t>utilizator</a:t>
            </a:r>
            <a:r>
              <a:rPr lang="en-GB" b="0" dirty="0">
                <a:latin typeface="Euclid Circular A" panose="020B0504000000000000"/>
              </a:rPr>
              <a:t> (de </a:t>
            </a:r>
            <a:r>
              <a:rPr lang="en-GB" b="0" dirty="0" err="1">
                <a:latin typeface="Euclid Circular A" panose="020B0504000000000000"/>
              </a:rPr>
              <a:t>comerciant</a:t>
            </a:r>
            <a:r>
              <a:rPr lang="en-GB" b="0" dirty="0">
                <a:latin typeface="Euclid Circular A" panose="020B0504000000000000"/>
              </a:rPr>
              <a:t>) din </a:t>
            </a:r>
            <a:r>
              <a:rPr lang="en-GB" b="0" dirty="0" err="1">
                <a:latin typeface="Euclid Circular A" panose="020B0504000000000000"/>
              </a:rPr>
              <a:t>platforma</a:t>
            </a:r>
            <a:r>
              <a:rPr lang="en-GB" b="0" dirty="0">
                <a:latin typeface="Euclid Circular A" panose="020B0504000000000000"/>
              </a:rPr>
              <a:t> RetuRO, la </a:t>
            </a:r>
            <a:r>
              <a:rPr lang="en-GB" b="0" dirty="0">
                <a:latin typeface="Euclid Circular A" panose="020B0504000000000000"/>
                <a:hlinkClick r:id="rId2"/>
              </a:rPr>
              <a:t>https://portal.returosgr.ro/</a:t>
            </a:r>
            <a:endParaRPr lang="en-GB" b="0" dirty="0">
              <a:latin typeface="Euclid Circular A" panose="020B050400000000000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0" dirty="0" err="1">
                <a:latin typeface="Euclid Circular A" panose="020B0504000000000000"/>
              </a:rPr>
              <a:t>Accesați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secțiunea</a:t>
            </a:r>
            <a:r>
              <a:rPr lang="en-GB" b="0" dirty="0">
                <a:latin typeface="Euclid Circular A" panose="020B0504000000000000"/>
              </a:rPr>
              <a:t> E-shop </a:t>
            </a:r>
            <a:r>
              <a:rPr lang="en-GB" b="0" dirty="0" err="1">
                <a:latin typeface="Euclid Circular A" panose="020B0504000000000000"/>
              </a:rPr>
              <a:t>disponibilă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în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meniul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contului</a:t>
            </a:r>
            <a:endParaRPr lang="en-GB" b="0" dirty="0">
              <a:latin typeface="Euclid Circular A" panose="020B050400000000000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0" dirty="0" err="1">
                <a:latin typeface="Euclid Circular A" panose="020B0504000000000000"/>
              </a:rPr>
              <a:t>Veți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observa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că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în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catalogul</a:t>
            </a:r>
            <a:r>
              <a:rPr lang="en-GB" b="0" dirty="0">
                <a:latin typeface="Euclid Circular A" panose="020B0504000000000000"/>
              </a:rPr>
              <a:t> de </a:t>
            </a:r>
            <a:r>
              <a:rPr lang="en-GB" b="0" dirty="0" err="1">
                <a:latin typeface="Euclid Circular A" panose="020B0504000000000000"/>
              </a:rPr>
              <a:t>produse</a:t>
            </a:r>
            <a:r>
              <a:rPr lang="en-GB" b="0" dirty="0">
                <a:latin typeface="Euclid Circular A" panose="020B0504000000000000"/>
              </a:rPr>
              <a:t> sunt </a:t>
            </a:r>
            <a:r>
              <a:rPr lang="en-GB" b="0" dirty="0" err="1">
                <a:latin typeface="Euclid Circular A" panose="020B0504000000000000"/>
              </a:rPr>
              <a:t>disponibile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atât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produse</a:t>
            </a:r>
            <a:r>
              <a:rPr lang="en-GB" b="0" dirty="0">
                <a:latin typeface="Euclid Circular A" panose="020B0504000000000000"/>
              </a:rPr>
              <a:t> cu </a:t>
            </a:r>
            <a:r>
              <a:rPr lang="en-GB" b="0" dirty="0" err="1">
                <a:latin typeface="Euclid Circular A" panose="020B0504000000000000"/>
              </a:rPr>
              <a:t>preț</a:t>
            </a:r>
            <a:r>
              <a:rPr lang="en-GB" b="0" dirty="0">
                <a:latin typeface="Euclid Circular A" panose="020B0504000000000000"/>
              </a:rPr>
              <a:t> – </a:t>
            </a:r>
            <a:r>
              <a:rPr lang="en-GB" b="0" dirty="0" err="1">
                <a:latin typeface="Euclid Circular A" panose="020B0504000000000000"/>
              </a:rPr>
              <a:t>saci</a:t>
            </a:r>
            <a:r>
              <a:rPr lang="en-GB" b="0" dirty="0">
                <a:latin typeface="Euclid Circular A" panose="020B0504000000000000"/>
              </a:rPr>
              <a:t>, </a:t>
            </a:r>
            <a:r>
              <a:rPr lang="en-GB" b="0" dirty="0" err="1">
                <a:latin typeface="Euclid Circular A" panose="020B0504000000000000"/>
              </a:rPr>
              <a:t>sigilii</a:t>
            </a:r>
            <a:r>
              <a:rPr lang="en-GB" b="0" dirty="0">
                <a:latin typeface="Euclid Circular A" panose="020B0504000000000000"/>
              </a:rPr>
              <a:t>, </a:t>
            </a:r>
            <a:r>
              <a:rPr lang="en-GB" b="0" dirty="0" err="1">
                <a:latin typeface="Euclid Circular A" panose="020B0504000000000000"/>
              </a:rPr>
              <a:t>cât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și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produse</a:t>
            </a:r>
            <a:r>
              <a:rPr lang="en-GB" b="0" dirty="0">
                <a:latin typeface="Euclid Circular A" panose="020B0504000000000000"/>
              </a:rPr>
              <a:t> de </a:t>
            </a:r>
            <a:r>
              <a:rPr lang="en-GB" b="0" dirty="0" err="1">
                <a:latin typeface="Euclid Circular A" panose="020B0504000000000000"/>
              </a:rPr>
              <a:t>luat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în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custodie</a:t>
            </a:r>
            <a:r>
              <a:rPr lang="en-GB" b="0" dirty="0">
                <a:latin typeface="Euclid Circular A" panose="020B0504000000000000"/>
              </a:rPr>
              <a:t> – </a:t>
            </a:r>
            <a:r>
              <a:rPr lang="en-GB" b="0" dirty="0" err="1">
                <a:latin typeface="Euclid Circular A" panose="020B0504000000000000"/>
              </a:rPr>
              <a:t>suporturi</a:t>
            </a:r>
            <a:r>
              <a:rPr lang="en-GB" b="0" dirty="0">
                <a:latin typeface="Euclid Circular A" panose="020B0504000000000000"/>
              </a:rPr>
              <a:t> de </a:t>
            </a:r>
            <a:r>
              <a:rPr lang="en-GB" b="0" dirty="0" err="1">
                <a:latin typeface="Euclid Circular A" panose="020B0504000000000000"/>
              </a:rPr>
              <a:t>saci</a:t>
            </a:r>
            <a:r>
              <a:rPr lang="en-GB" b="0" dirty="0">
                <a:latin typeface="Euclid Circular A" panose="020B0504000000000000"/>
              </a:rPr>
              <a:t>, containere </a:t>
            </a:r>
            <a:r>
              <a:rPr lang="en-GB" b="0" dirty="0" err="1">
                <a:latin typeface="Euclid Circular A" panose="020B0504000000000000"/>
              </a:rPr>
              <a:t>pentru</a:t>
            </a:r>
            <a:r>
              <a:rPr lang="en-GB" b="0" dirty="0">
                <a:latin typeface="Euclid Circular A" panose="020B0504000000000000"/>
              </a:rPr>
              <a:t> RVM-</a:t>
            </a:r>
            <a:r>
              <a:rPr lang="en-GB" b="0" dirty="0" err="1">
                <a:latin typeface="Euclid Circular A" panose="020B0504000000000000"/>
              </a:rPr>
              <a:t>uri</a:t>
            </a:r>
            <a:endParaRPr lang="ro-RO" b="0" dirty="0"/>
          </a:p>
          <a:p>
            <a:pPr marL="342900" indent="-342900">
              <a:buFont typeface="+mj-lt"/>
              <a:buAutoNum type="arabicPeriod"/>
            </a:pPr>
            <a:r>
              <a:rPr lang="en-GB" b="0" dirty="0" err="1">
                <a:latin typeface="Euclid Circular A" panose="020B0504000000000000"/>
              </a:rPr>
              <a:t>Selectați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accesoriile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necesare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punctului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dumneavoastră</a:t>
            </a:r>
            <a:r>
              <a:rPr lang="en-GB" b="0" dirty="0">
                <a:latin typeface="Euclid Circular A" panose="020B0504000000000000"/>
              </a:rPr>
              <a:t> de </a:t>
            </a:r>
            <a:r>
              <a:rPr lang="en-GB" b="0" dirty="0" err="1">
                <a:latin typeface="Euclid Circular A" panose="020B0504000000000000"/>
              </a:rPr>
              <a:t>returnare</a:t>
            </a:r>
            <a:r>
              <a:rPr lang="en-GB" b="0" dirty="0">
                <a:latin typeface="Euclid Circular A" panose="020B0504000000000000"/>
              </a:rPr>
              <a:t>. </a:t>
            </a:r>
            <a:r>
              <a:rPr lang="en-GB" b="0" dirty="0" err="1">
                <a:latin typeface="Euclid Circular A" panose="020B0504000000000000"/>
              </a:rPr>
              <a:t>În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cazul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în</a:t>
            </a:r>
            <a:r>
              <a:rPr lang="en-GB" b="0" dirty="0">
                <a:latin typeface="Euclid Circular A" panose="020B0504000000000000"/>
              </a:rPr>
              <a:t> care </a:t>
            </a:r>
            <a:r>
              <a:rPr lang="en-GB" b="0" dirty="0" err="1">
                <a:latin typeface="Euclid Circular A" panose="020B0504000000000000"/>
              </a:rPr>
              <a:t>gestionați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mai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multe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puncte</a:t>
            </a:r>
            <a:r>
              <a:rPr lang="en-GB" b="0" dirty="0">
                <a:latin typeface="Euclid Circular A" panose="020B0504000000000000"/>
              </a:rPr>
              <a:t> de </a:t>
            </a:r>
            <a:r>
              <a:rPr lang="en-GB" b="0" dirty="0" err="1">
                <a:latin typeface="Euclid Circular A" panose="020B0504000000000000"/>
              </a:rPr>
              <a:t>vânzare</a:t>
            </a:r>
            <a:r>
              <a:rPr lang="en-GB" b="0" dirty="0">
                <a:latin typeface="Euclid Circular A" panose="020B0504000000000000"/>
              </a:rPr>
              <a:t>/ </a:t>
            </a:r>
            <a:r>
              <a:rPr lang="en-GB" b="0" dirty="0" err="1">
                <a:latin typeface="Euclid Circular A" panose="020B0504000000000000"/>
              </a:rPr>
              <a:t>puncte</a:t>
            </a:r>
            <a:r>
              <a:rPr lang="en-GB" b="0" dirty="0">
                <a:latin typeface="Euclid Circular A" panose="020B0504000000000000"/>
              </a:rPr>
              <a:t> de </a:t>
            </a:r>
            <a:r>
              <a:rPr lang="en-GB" b="0" dirty="0" err="1">
                <a:latin typeface="Euclid Circular A" panose="020B0504000000000000"/>
              </a:rPr>
              <a:t>returnare</a:t>
            </a:r>
            <a:r>
              <a:rPr lang="en-GB" b="0" dirty="0">
                <a:latin typeface="Euclid Circular A" panose="020B0504000000000000"/>
              </a:rPr>
              <a:t>, </a:t>
            </a:r>
            <a:r>
              <a:rPr lang="en-GB" b="0" dirty="0" err="1">
                <a:latin typeface="Euclid Circular A" panose="020B0504000000000000"/>
              </a:rPr>
              <a:t>comanda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trebuie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să</a:t>
            </a:r>
            <a:r>
              <a:rPr lang="en-GB" b="0" dirty="0">
                <a:latin typeface="Euclid Circular A" panose="020B0504000000000000"/>
              </a:rPr>
              <a:t> fie </a:t>
            </a:r>
            <a:r>
              <a:rPr lang="en-GB" b="0" dirty="0" err="1">
                <a:latin typeface="Euclid Circular A" panose="020B0504000000000000"/>
              </a:rPr>
              <a:t>alocată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unui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singur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punct</a:t>
            </a:r>
            <a:r>
              <a:rPr lang="en-GB" b="0" dirty="0">
                <a:latin typeface="Euclid Circular A" panose="020B0504000000000000"/>
              </a:rPr>
              <a:t>, </a:t>
            </a:r>
            <a:r>
              <a:rPr lang="en-GB" b="0" dirty="0" err="1">
                <a:latin typeface="Euclid Circular A" panose="020B0504000000000000"/>
              </a:rPr>
              <a:t>ea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trebuie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plasată</a:t>
            </a:r>
            <a:r>
              <a:rPr lang="en-GB" b="0" dirty="0">
                <a:latin typeface="Euclid Circular A" panose="020B0504000000000000"/>
              </a:rPr>
              <a:t> individual </a:t>
            </a:r>
            <a:r>
              <a:rPr lang="en-GB" b="0" dirty="0" err="1">
                <a:latin typeface="Euclid Circular A" panose="020B0504000000000000"/>
              </a:rPr>
              <a:t>pentru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fiecare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punct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în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parte</a:t>
            </a:r>
            <a:r>
              <a:rPr lang="en-GB" b="0" dirty="0">
                <a:latin typeface="Euclid Circular A" panose="020B050400000000000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b="0" dirty="0" err="1">
                <a:latin typeface="Euclid Circular A" panose="020B0504000000000000"/>
              </a:rPr>
              <a:t>Intrați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în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coșul</a:t>
            </a:r>
            <a:r>
              <a:rPr lang="en-GB" b="0" dirty="0">
                <a:latin typeface="Euclid Circular A" panose="020B0504000000000000"/>
              </a:rPr>
              <a:t> de </a:t>
            </a:r>
            <a:r>
              <a:rPr lang="en-GB" b="0" dirty="0" err="1">
                <a:latin typeface="Euclid Circular A" panose="020B0504000000000000"/>
              </a:rPr>
              <a:t>cumpărături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și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selectați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Finalizează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comanda</a:t>
            </a:r>
            <a:endParaRPr lang="en-GB" b="0" dirty="0">
              <a:latin typeface="Euclid Circular A" panose="020B050400000000000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0" dirty="0" err="1">
                <a:latin typeface="Euclid Circular A" panose="020B0504000000000000"/>
              </a:rPr>
              <a:t>Introduceți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informațiile</a:t>
            </a:r>
            <a:r>
              <a:rPr lang="en-GB" b="0" dirty="0">
                <a:latin typeface="Euclid Circular A" panose="020B0504000000000000"/>
              </a:rPr>
              <a:t> solicitate </a:t>
            </a:r>
            <a:r>
              <a:rPr lang="en-GB" b="0" dirty="0" err="1">
                <a:latin typeface="Euclid Circular A" panose="020B0504000000000000"/>
              </a:rPr>
              <a:t>și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selectați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Trimite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comanda</a:t>
            </a:r>
            <a:endParaRPr lang="en-GB" b="0" dirty="0">
              <a:latin typeface="Euclid Circular A" panose="020B050400000000000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0" dirty="0" err="1">
                <a:latin typeface="Euclid Circular A" panose="020B0504000000000000"/>
              </a:rPr>
              <a:t>Veți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primi</a:t>
            </a:r>
            <a:r>
              <a:rPr lang="en-GB" b="0" dirty="0">
                <a:latin typeface="Euclid Circular A" panose="020B0504000000000000"/>
              </a:rPr>
              <a:t> un email de </a:t>
            </a:r>
            <a:r>
              <a:rPr lang="en-GB" b="0" dirty="0" err="1">
                <a:latin typeface="Euclid Circular A" panose="020B0504000000000000"/>
              </a:rPr>
              <a:t>confirmare</a:t>
            </a:r>
            <a:r>
              <a:rPr lang="en-GB" b="0" dirty="0">
                <a:latin typeface="Euclid Circular A" panose="020B0504000000000000"/>
              </a:rPr>
              <a:t> a </a:t>
            </a:r>
            <a:r>
              <a:rPr lang="en-GB" b="0" dirty="0" err="1">
                <a:latin typeface="Euclid Circular A" panose="020B0504000000000000"/>
              </a:rPr>
              <a:t>comenzii</a:t>
            </a:r>
            <a:r>
              <a:rPr lang="en-GB" b="0" dirty="0">
                <a:latin typeface="Euclid Circular A" panose="020B0504000000000000"/>
              </a:rPr>
              <a:t>, cu un </a:t>
            </a:r>
            <a:r>
              <a:rPr lang="en-GB" b="0" dirty="0" err="1">
                <a:latin typeface="Euclid Circular A" panose="020B0504000000000000"/>
              </a:rPr>
              <a:t>număr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unic</a:t>
            </a:r>
            <a:r>
              <a:rPr lang="en-GB" b="0" dirty="0">
                <a:latin typeface="Euclid Circular A" panose="020B0504000000000000"/>
              </a:rPr>
              <a:t> de </a:t>
            </a:r>
            <a:r>
              <a:rPr lang="en-GB" b="0" dirty="0" err="1">
                <a:latin typeface="Euclid Circular A" panose="020B0504000000000000"/>
              </a:rPr>
              <a:t>comandă</a:t>
            </a:r>
            <a:endParaRPr lang="en-GB" b="0" dirty="0">
              <a:latin typeface="Euclid Circular A" panose="020B0504000000000000"/>
            </a:endParaRPr>
          </a:p>
          <a:p>
            <a:endParaRPr lang="en-GB" b="0" dirty="0">
              <a:latin typeface="Euclid Circular A" panose="020B0504000000000000"/>
            </a:endParaRPr>
          </a:p>
          <a:p>
            <a:r>
              <a:rPr lang="en-GB" b="0" dirty="0" err="1">
                <a:latin typeface="Euclid Circular A" panose="020B0504000000000000"/>
              </a:rPr>
              <a:t>În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momentul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în</a:t>
            </a:r>
            <a:r>
              <a:rPr lang="en-GB" b="0" dirty="0">
                <a:latin typeface="Euclid Circular A" panose="020B0504000000000000"/>
              </a:rPr>
              <a:t> care </a:t>
            </a:r>
            <a:r>
              <a:rPr lang="en-GB" b="0" dirty="0" err="1">
                <a:latin typeface="Euclid Circular A" panose="020B0504000000000000"/>
              </a:rPr>
              <a:t>comanda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dumneavoastră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pleacă</a:t>
            </a:r>
            <a:r>
              <a:rPr lang="en-GB" b="0" dirty="0">
                <a:latin typeface="Euclid Circular A" panose="020B0504000000000000"/>
              </a:rPr>
              <a:t> de la </a:t>
            </a:r>
            <a:r>
              <a:rPr lang="en-GB" b="0" dirty="0" err="1">
                <a:latin typeface="Euclid Circular A" panose="020B0504000000000000"/>
              </a:rPr>
              <a:t>operatorul</a:t>
            </a:r>
            <a:r>
              <a:rPr lang="en-GB" b="0" dirty="0">
                <a:latin typeface="Euclid Circular A" panose="020B0504000000000000"/>
              </a:rPr>
              <a:t> logistic, </a:t>
            </a:r>
            <a:r>
              <a:rPr lang="en-GB" b="0" dirty="0" err="1">
                <a:latin typeface="Euclid Circular A" panose="020B0504000000000000"/>
              </a:rPr>
              <a:t>veți</a:t>
            </a:r>
            <a:r>
              <a:rPr lang="en-GB" b="0" dirty="0">
                <a:latin typeface="Euclid Circular A" panose="020B0504000000000000"/>
              </a:rPr>
              <a:t> fi </a:t>
            </a:r>
            <a:r>
              <a:rPr lang="en-GB" b="0" dirty="0" err="1">
                <a:latin typeface="Euclid Circular A" panose="020B0504000000000000"/>
              </a:rPr>
              <a:t>informat</a:t>
            </a:r>
            <a:r>
              <a:rPr lang="en-GB" b="0" dirty="0">
                <a:latin typeface="Euclid Circular A" panose="020B0504000000000000"/>
              </a:rPr>
              <a:t> </a:t>
            </a:r>
            <a:r>
              <a:rPr lang="en-GB" b="0" dirty="0" err="1">
                <a:latin typeface="Euclid Circular A" panose="020B0504000000000000"/>
              </a:rPr>
              <a:t>prin</a:t>
            </a:r>
            <a:r>
              <a:rPr lang="en-GB" b="0" dirty="0">
                <a:latin typeface="Euclid Circular A" panose="020B0504000000000000"/>
              </a:rPr>
              <a:t> email/SMS.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B0F2E-1CC1-66D6-3AC7-6D2DA5EEE307}"/>
              </a:ext>
            </a:extLst>
          </p:cNvPr>
          <p:cNvSpPr txBox="1"/>
          <p:nvPr/>
        </p:nvSpPr>
        <p:spPr>
          <a:xfrm>
            <a:off x="326766" y="1225689"/>
            <a:ext cx="6114674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dirty="0"/>
              <a:t>COMANDA KIT LANSARE</a:t>
            </a:r>
            <a:r>
              <a:rPr lang="en-US" sz="1600" b="1" dirty="0"/>
              <a:t> GRATUIT </a:t>
            </a:r>
            <a:endParaRPr lang="ro-RO" sz="1600" b="1" dirty="0"/>
          </a:p>
          <a:p>
            <a:endParaRPr lang="en-US" sz="1600" dirty="0"/>
          </a:p>
          <a:p>
            <a:r>
              <a:rPr lang="ro-RO" sz="1600" dirty="0"/>
              <a:t>P</a:t>
            </a:r>
            <a:r>
              <a:rPr lang="en-GB" sz="1600" dirty="0" err="1">
                <a:latin typeface="Euclid Circular A" panose="020B0504000000000000"/>
              </a:rPr>
              <a:t>așii</a:t>
            </a:r>
            <a:r>
              <a:rPr lang="en-GB" sz="1600" dirty="0">
                <a:latin typeface="Euclid Circular A" panose="020B0504000000000000"/>
              </a:rPr>
              <a:t> de </a:t>
            </a:r>
            <a:r>
              <a:rPr lang="en-GB" sz="1600" dirty="0" err="1">
                <a:latin typeface="Euclid Circular A" panose="020B0504000000000000"/>
              </a:rPr>
              <a:t>urmat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pentru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comandarea</a:t>
            </a:r>
            <a:r>
              <a:rPr lang="en-GB" sz="1600" dirty="0">
                <a:latin typeface="Euclid Circular A" panose="020B0504000000000000"/>
              </a:rPr>
              <a:t> kit-</a:t>
            </a:r>
            <a:r>
              <a:rPr lang="en-GB" sz="1600" dirty="0" err="1">
                <a:latin typeface="Euclid Circular A" panose="020B0504000000000000"/>
              </a:rPr>
              <a:t>ului</a:t>
            </a:r>
            <a:r>
              <a:rPr lang="en-GB" sz="1600" dirty="0">
                <a:latin typeface="Euclid Circular A" panose="020B0504000000000000"/>
              </a:rPr>
              <a:t> de </a:t>
            </a:r>
            <a:r>
              <a:rPr lang="en-GB" sz="1600" dirty="0" err="1">
                <a:latin typeface="Euclid Circular A" panose="020B0504000000000000"/>
              </a:rPr>
              <a:t>lansare</a:t>
            </a:r>
            <a:r>
              <a:rPr lang="en-GB" sz="1600" dirty="0">
                <a:latin typeface="Euclid Circular A" panose="020B0504000000000000"/>
              </a:rPr>
              <a:t>, </a:t>
            </a:r>
            <a:r>
              <a:rPr lang="en-GB" sz="1600" dirty="0" err="1">
                <a:latin typeface="Euclid Circular A" panose="020B0504000000000000"/>
              </a:rPr>
              <a:t>dacă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sunteți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comerciant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ce</a:t>
            </a:r>
            <a:r>
              <a:rPr lang="en-GB" sz="1600" dirty="0">
                <a:latin typeface="Euclid Circular A" panose="020B0504000000000000"/>
              </a:rPr>
              <a:t> a </a:t>
            </a:r>
            <a:r>
              <a:rPr lang="en-GB" sz="1600" dirty="0" err="1">
                <a:latin typeface="Euclid Circular A" panose="020B0504000000000000"/>
              </a:rPr>
              <a:t>finalizat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înregistrarea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în</a:t>
            </a:r>
            <a:r>
              <a:rPr lang="en-GB" sz="1600" dirty="0">
                <a:latin typeface="Euclid Circular A" panose="020B0504000000000000"/>
              </a:rPr>
              <a:t> SGR </a:t>
            </a:r>
            <a:r>
              <a:rPr lang="en-GB" sz="1600" dirty="0" err="1">
                <a:latin typeface="Euclid Circular A" panose="020B0504000000000000"/>
              </a:rPr>
              <a:t>și</a:t>
            </a:r>
            <a:r>
              <a:rPr lang="en-GB" sz="1600" dirty="0">
                <a:latin typeface="Euclid Circular A" panose="020B0504000000000000"/>
              </a:rPr>
              <a:t> a </a:t>
            </a:r>
            <a:r>
              <a:rPr lang="en-GB" sz="1600" dirty="0" err="1">
                <a:latin typeface="Euclid Circular A" panose="020B0504000000000000"/>
              </a:rPr>
              <a:t>semnat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contractul</a:t>
            </a:r>
            <a:r>
              <a:rPr lang="en-GB" sz="1600" dirty="0">
                <a:latin typeface="Euclid Circular A" panose="020B0504000000000000"/>
              </a:rPr>
              <a:t> de </a:t>
            </a:r>
            <a:r>
              <a:rPr lang="en-GB" sz="1600" dirty="0" err="1">
                <a:latin typeface="Euclid Circular A" panose="020B0504000000000000"/>
              </a:rPr>
              <a:t>prestări-servicii</a:t>
            </a:r>
            <a:r>
              <a:rPr lang="en-GB" sz="1600" dirty="0">
                <a:latin typeface="Euclid Circular A" panose="020B0504000000000000"/>
              </a:rPr>
              <a:t> cu </a:t>
            </a:r>
            <a:r>
              <a:rPr lang="en-GB" sz="1600" dirty="0" err="1">
                <a:latin typeface="Euclid Circular A" panose="020B0504000000000000"/>
              </a:rPr>
              <a:t>RetuRO</a:t>
            </a:r>
            <a:r>
              <a:rPr lang="en-GB" sz="1600" dirty="0">
                <a:latin typeface="Euclid Circular A" panose="020B0504000000000000"/>
              </a:rPr>
              <a:t>:</a:t>
            </a:r>
          </a:p>
          <a:p>
            <a:r>
              <a:rPr lang="en-GB" sz="1600" dirty="0">
                <a:latin typeface="Euclid Circular A" panose="020B0504000000000000"/>
              </a:rPr>
              <a:t>1. </a:t>
            </a:r>
            <a:r>
              <a:rPr lang="en-GB" sz="1600" dirty="0" err="1">
                <a:latin typeface="Euclid Circular A" panose="020B0504000000000000"/>
              </a:rPr>
              <a:t>Intrați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în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contul</a:t>
            </a:r>
            <a:r>
              <a:rPr lang="en-GB" sz="1600" dirty="0">
                <a:latin typeface="Euclid Circular A" panose="020B0504000000000000"/>
              </a:rPr>
              <a:t> de </a:t>
            </a:r>
            <a:r>
              <a:rPr lang="en-GB" sz="1600" dirty="0" err="1">
                <a:latin typeface="Euclid Circular A" panose="020B0504000000000000"/>
              </a:rPr>
              <a:t>utilizator</a:t>
            </a:r>
            <a:r>
              <a:rPr lang="en-GB" sz="1600" dirty="0">
                <a:latin typeface="Euclid Circular A" panose="020B0504000000000000"/>
              </a:rPr>
              <a:t> (de </a:t>
            </a:r>
            <a:r>
              <a:rPr lang="en-GB" sz="1600" dirty="0" err="1">
                <a:latin typeface="Euclid Circular A" panose="020B0504000000000000"/>
              </a:rPr>
              <a:t>comerciant</a:t>
            </a:r>
            <a:r>
              <a:rPr lang="en-GB" sz="1600" dirty="0">
                <a:latin typeface="Euclid Circular A" panose="020B0504000000000000"/>
              </a:rPr>
              <a:t>) din </a:t>
            </a:r>
            <a:r>
              <a:rPr lang="en-GB" sz="1600" dirty="0" err="1">
                <a:latin typeface="Euclid Circular A" panose="020B0504000000000000"/>
              </a:rPr>
              <a:t>platforma</a:t>
            </a:r>
            <a:r>
              <a:rPr lang="en-GB" sz="1600" dirty="0">
                <a:latin typeface="Euclid Circular A" panose="020B0504000000000000"/>
              </a:rPr>
              <a:t> RetuRO </a:t>
            </a:r>
            <a:r>
              <a:rPr lang="en-GB" sz="1600" dirty="0">
                <a:latin typeface="Euclid Circular A" panose="020B0504000000000000"/>
                <a:hlinkClick r:id="rId2"/>
              </a:rPr>
              <a:t>https://portal.returosgr.ro/</a:t>
            </a:r>
            <a:r>
              <a:rPr lang="en-GB" sz="1600" dirty="0">
                <a:latin typeface="Euclid Circular A" panose="020B0504000000000000"/>
              </a:rPr>
              <a:t>  </a:t>
            </a:r>
          </a:p>
          <a:p>
            <a:r>
              <a:rPr lang="en-GB" sz="1600" dirty="0">
                <a:latin typeface="Euclid Circular A" panose="020B0504000000000000"/>
              </a:rPr>
              <a:t>2. </a:t>
            </a:r>
            <a:r>
              <a:rPr lang="en-GB" sz="1600" dirty="0" err="1">
                <a:latin typeface="Euclid Circular A" panose="020B0504000000000000"/>
              </a:rPr>
              <a:t>Accesați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secțiunea</a:t>
            </a:r>
            <a:r>
              <a:rPr lang="en-GB" sz="1600" dirty="0">
                <a:latin typeface="Euclid Circular A" panose="020B0504000000000000"/>
              </a:rPr>
              <a:t> E-shop </a:t>
            </a:r>
            <a:r>
              <a:rPr lang="en-GB" sz="1600" dirty="0" err="1">
                <a:latin typeface="Euclid Circular A" panose="020B0504000000000000"/>
              </a:rPr>
              <a:t>disponibilă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în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meniul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contului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ro-RO" sz="1600" dirty="0"/>
              <a:t>și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ro-RO" sz="1600" dirty="0"/>
              <a:t>s</a:t>
            </a:r>
            <a:r>
              <a:rPr lang="en-GB" sz="1600" dirty="0" err="1">
                <a:latin typeface="Euclid Circular A" panose="020B0504000000000000"/>
              </a:rPr>
              <a:t>electați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i="1" dirty="0">
                <a:latin typeface="Euclid Circular A" panose="020B0504000000000000"/>
              </a:rPr>
              <a:t>kit-</a:t>
            </a:r>
            <a:r>
              <a:rPr lang="en-GB" sz="1600" i="1" dirty="0" err="1">
                <a:latin typeface="Euclid Circular A" panose="020B0504000000000000"/>
              </a:rPr>
              <a:t>ul</a:t>
            </a:r>
            <a:r>
              <a:rPr lang="en-GB" sz="1600" i="1" dirty="0">
                <a:latin typeface="Euclid Circular A" panose="020B0504000000000000"/>
              </a:rPr>
              <a:t> de </a:t>
            </a:r>
            <a:r>
              <a:rPr lang="en-GB" sz="1600" i="1" dirty="0" err="1">
                <a:latin typeface="Euclid Circular A" panose="020B0504000000000000"/>
              </a:rPr>
              <a:t>lansare</a:t>
            </a:r>
            <a:r>
              <a:rPr lang="en-GB" sz="1600" i="1" dirty="0">
                <a:latin typeface="Euclid Circular A" panose="020B0504000000000000"/>
              </a:rPr>
              <a:t> </a:t>
            </a:r>
            <a:r>
              <a:rPr lang="en-GB" sz="1600" i="1" dirty="0" err="1">
                <a:latin typeface="Euclid Circular A" panose="020B0504000000000000"/>
              </a:rPr>
              <a:t>potrivit</a:t>
            </a:r>
            <a:r>
              <a:rPr lang="en-GB" sz="1600" i="1" dirty="0">
                <a:latin typeface="Euclid Circular A" panose="020B0504000000000000"/>
              </a:rPr>
              <a:t> </a:t>
            </a:r>
            <a:r>
              <a:rPr lang="en-GB" sz="1600" i="1" dirty="0" err="1">
                <a:latin typeface="Euclid Circular A" panose="020B0504000000000000"/>
              </a:rPr>
              <a:t>punctului</a:t>
            </a:r>
            <a:r>
              <a:rPr lang="en-GB" sz="1600" i="1" dirty="0">
                <a:latin typeface="Euclid Circular A" panose="020B0504000000000000"/>
              </a:rPr>
              <a:t> </a:t>
            </a:r>
            <a:r>
              <a:rPr lang="en-GB" sz="1600" i="1" dirty="0" err="1">
                <a:latin typeface="Euclid Circular A" panose="020B0504000000000000"/>
              </a:rPr>
              <a:t>dumneavoastră</a:t>
            </a:r>
            <a:r>
              <a:rPr lang="en-GB" sz="1600" i="1" dirty="0">
                <a:latin typeface="Euclid Circular A" panose="020B0504000000000000"/>
              </a:rPr>
              <a:t> </a:t>
            </a:r>
            <a:r>
              <a:rPr lang="en-GB" i="1" dirty="0">
                <a:latin typeface="Euclid Circular A" panose="020B0504000000000000"/>
              </a:rPr>
              <a:t>de</a:t>
            </a:r>
            <a:r>
              <a:rPr lang="en-GB" sz="1600" i="1" dirty="0">
                <a:latin typeface="Euclid Circular A" panose="020B0504000000000000"/>
              </a:rPr>
              <a:t> </a:t>
            </a:r>
            <a:r>
              <a:rPr lang="en-GB" sz="1600" i="1" dirty="0" err="1">
                <a:latin typeface="Euclid Circular A" panose="020B0504000000000000"/>
              </a:rPr>
              <a:t>returnare</a:t>
            </a:r>
            <a:r>
              <a:rPr lang="en-GB" sz="1600" dirty="0">
                <a:latin typeface="Euclid Circular A" panose="020B0504000000000000"/>
              </a:rPr>
              <a:t>. </a:t>
            </a:r>
          </a:p>
          <a:p>
            <a:r>
              <a:rPr lang="en-GB" sz="1600" dirty="0">
                <a:latin typeface="Euclid Circular A" panose="020B0504000000000000"/>
              </a:rPr>
              <a:t>3. </a:t>
            </a:r>
            <a:r>
              <a:rPr lang="en-GB" sz="1600" dirty="0" err="1">
                <a:latin typeface="Euclid Circular A" panose="020B0504000000000000"/>
              </a:rPr>
              <a:t>Intrați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în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coșul</a:t>
            </a:r>
            <a:r>
              <a:rPr lang="en-GB" sz="1600" dirty="0">
                <a:latin typeface="Euclid Circular A" panose="020B0504000000000000"/>
              </a:rPr>
              <a:t> de </a:t>
            </a:r>
            <a:r>
              <a:rPr lang="en-GB" sz="1600" dirty="0" err="1">
                <a:latin typeface="Euclid Circular A" panose="020B0504000000000000"/>
              </a:rPr>
              <a:t>cumpărături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și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selectați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i="1" dirty="0" err="1">
                <a:latin typeface="Euclid Circular A" panose="020B0504000000000000"/>
              </a:rPr>
              <a:t>Finalizează</a:t>
            </a:r>
            <a:r>
              <a:rPr lang="en-GB" sz="1600" i="1" dirty="0">
                <a:latin typeface="Euclid Circular A" panose="020B0504000000000000"/>
              </a:rPr>
              <a:t> </a:t>
            </a:r>
            <a:r>
              <a:rPr lang="en-GB" sz="1600" i="1" dirty="0" err="1">
                <a:latin typeface="Euclid Circular A" panose="020B0504000000000000"/>
              </a:rPr>
              <a:t>comanda</a:t>
            </a:r>
            <a:endParaRPr lang="ro-RO" sz="1600" i="1" dirty="0"/>
          </a:p>
          <a:p>
            <a:r>
              <a:rPr lang="en-GB" sz="1600" dirty="0">
                <a:latin typeface="Euclid Circular A" panose="020B0504000000000000"/>
              </a:rPr>
              <a:t>4. </a:t>
            </a:r>
            <a:r>
              <a:rPr lang="en-GB" sz="1600" dirty="0" err="1">
                <a:latin typeface="Euclid Circular A" panose="020B0504000000000000"/>
              </a:rPr>
              <a:t>Introduceți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informațiile</a:t>
            </a:r>
            <a:r>
              <a:rPr lang="en-GB" sz="1600" dirty="0">
                <a:latin typeface="Euclid Circular A" panose="020B0504000000000000"/>
              </a:rPr>
              <a:t> solicitate </a:t>
            </a:r>
            <a:r>
              <a:rPr lang="en-GB" sz="1600" dirty="0" err="1">
                <a:latin typeface="Euclid Circular A" panose="020B0504000000000000"/>
              </a:rPr>
              <a:t>și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selectați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i="1" dirty="0" err="1">
                <a:latin typeface="Euclid Circular A" panose="020B0504000000000000"/>
              </a:rPr>
              <a:t>Trimite</a:t>
            </a:r>
            <a:r>
              <a:rPr lang="en-GB" sz="1600" i="1" dirty="0">
                <a:latin typeface="Euclid Circular A" panose="020B0504000000000000"/>
              </a:rPr>
              <a:t> </a:t>
            </a:r>
            <a:r>
              <a:rPr lang="en-GB" sz="1600" i="1" dirty="0" err="1">
                <a:latin typeface="Euclid Circular A" panose="020B0504000000000000"/>
              </a:rPr>
              <a:t>comanda</a:t>
            </a:r>
            <a:r>
              <a:rPr lang="en-GB" sz="1600" dirty="0">
                <a:latin typeface="Euclid Circular A" panose="020B0504000000000000"/>
              </a:rPr>
              <a:t> - </a:t>
            </a:r>
            <a:r>
              <a:rPr lang="en-GB" sz="1600" dirty="0" err="1">
                <a:latin typeface="Euclid Circular A" panose="020B0504000000000000"/>
              </a:rPr>
              <a:t>Veți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primi</a:t>
            </a:r>
            <a:r>
              <a:rPr lang="en-GB" sz="1600" dirty="0">
                <a:latin typeface="Euclid Circular A" panose="020B0504000000000000"/>
              </a:rPr>
              <a:t> un email de </a:t>
            </a:r>
            <a:r>
              <a:rPr lang="en-GB" sz="1600" dirty="0" err="1">
                <a:latin typeface="Euclid Circular A" panose="020B0504000000000000"/>
              </a:rPr>
              <a:t>confirmare</a:t>
            </a:r>
            <a:r>
              <a:rPr lang="en-GB" sz="1600" dirty="0">
                <a:latin typeface="Euclid Circular A" panose="020B0504000000000000"/>
              </a:rPr>
              <a:t> a </a:t>
            </a:r>
            <a:r>
              <a:rPr lang="en-GB" sz="1600" dirty="0" err="1">
                <a:latin typeface="Euclid Circular A" panose="020B0504000000000000"/>
              </a:rPr>
              <a:t>comenzii</a:t>
            </a:r>
            <a:r>
              <a:rPr lang="en-GB" sz="1600" dirty="0">
                <a:latin typeface="Euclid Circular A" panose="020B0504000000000000"/>
              </a:rPr>
              <a:t>, cu un </a:t>
            </a:r>
            <a:r>
              <a:rPr lang="en-GB" sz="1600" dirty="0" err="1">
                <a:latin typeface="Euclid Circular A" panose="020B0504000000000000"/>
              </a:rPr>
              <a:t>număr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unic</a:t>
            </a:r>
            <a:r>
              <a:rPr lang="en-GB" sz="1600" dirty="0">
                <a:latin typeface="Euclid Circular A" panose="020B0504000000000000"/>
              </a:rPr>
              <a:t> de </a:t>
            </a:r>
            <a:r>
              <a:rPr lang="en-GB" sz="1600" dirty="0" err="1">
                <a:latin typeface="Euclid Circular A" panose="020B0504000000000000"/>
              </a:rPr>
              <a:t>comandă</a:t>
            </a:r>
            <a:r>
              <a:rPr lang="en-GB" sz="1600" dirty="0">
                <a:latin typeface="Euclid Circular A" panose="020B0504000000000000"/>
              </a:rPr>
              <a:t>, precum </a:t>
            </a:r>
            <a:r>
              <a:rPr lang="en-GB" sz="1600" dirty="0" err="1">
                <a:latin typeface="Euclid Circular A" panose="020B0504000000000000"/>
              </a:rPr>
              <a:t>și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informații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despre</a:t>
            </a:r>
            <a:r>
              <a:rPr lang="en-GB" sz="1600" dirty="0">
                <a:latin typeface="Euclid Circular A" panose="020B0504000000000000"/>
              </a:rPr>
              <a:t> cum </a:t>
            </a:r>
            <a:r>
              <a:rPr lang="en-GB" sz="1600" dirty="0" err="1">
                <a:latin typeface="Euclid Circular A" panose="020B0504000000000000"/>
              </a:rPr>
              <a:t>puteți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urmări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comanda</a:t>
            </a:r>
            <a:r>
              <a:rPr lang="en-GB" sz="1600" dirty="0">
                <a:latin typeface="Euclid Circular A" panose="020B0504000000000000"/>
              </a:rPr>
              <a:t>. </a:t>
            </a:r>
          </a:p>
          <a:p>
            <a:r>
              <a:rPr lang="en-GB" sz="1600" b="0" dirty="0">
                <a:latin typeface="Euclid Circular A" panose="020B0504000000000000"/>
              </a:rPr>
              <a:t>5. </a:t>
            </a:r>
            <a:r>
              <a:rPr lang="en-GB" sz="1600" b="0" dirty="0" err="1">
                <a:latin typeface="Euclid Circular A" panose="020B0504000000000000"/>
              </a:rPr>
              <a:t>Separat</a:t>
            </a:r>
            <a:r>
              <a:rPr lang="en-GB" sz="1600" b="0" dirty="0">
                <a:latin typeface="Euclid Circular A" panose="020B0504000000000000"/>
              </a:rPr>
              <a:t>, </a:t>
            </a:r>
            <a:r>
              <a:rPr lang="en-GB" sz="1600" b="0" dirty="0" err="1">
                <a:latin typeface="Euclid Circular A" panose="020B0504000000000000"/>
              </a:rPr>
              <a:t>veți</a:t>
            </a:r>
            <a:r>
              <a:rPr lang="en-GB" sz="1600" b="0" dirty="0">
                <a:latin typeface="Euclid Circular A" panose="020B0504000000000000"/>
              </a:rPr>
              <a:t> </a:t>
            </a:r>
            <a:r>
              <a:rPr lang="en-GB" sz="1600" b="0" dirty="0" err="1">
                <a:latin typeface="Euclid Circular A" panose="020B0504000000000000"/>
              </a:rPr>
              <a:t>primi</a:t>
            </a:r>
            <a:r>
              <a:rPr lang="en-GB" sz="1600" b="0" dirty="0">
                <a:latin typeface="Euclid Circular A" panose="020B0504000000000000"/>
              </a:rPr>
              <a:t> pe email factura </a:t>
            </a:r>
            <a:r>
              <a:rPr lang="en-GB" sz="1600" b="0" dirty="0" err="1">
                <a:latin typeface="Euclid Circular A" panose="020B0504000000000000"/>
              </a:rPr>
              <a:t>aferentă</a:t>
            </a:r>
            <a:r>
              <a:rPr lang="en-GB" sz="1600" b="0" dirty="0">
                <a:latin typeface="Euclid Circular A" panose="020B0504000000000000"/>
              </a:rPr>
              <a:t> </a:t>
            </a:r>
            <a:r>
              <a:rPr lang="en-GB" sz="1600" b="0" dirty="0" err="1">
                <a:latin typeface="Euclid Circular A" panose="020B0504000000000000"/>
              </a:rPr>
              <a:t>achiziției</a:t>
            </a:r>
            <a:r>
              <a:rPr lang="en-GB" sz="1600" b="0" dirty="0">
                <a:latin typeface="Euclid Circular A" panose="020B0504000000000000"/>
              </a:rPr>
              <a:t> </a:t>
            </a:r>
            <a:r>
              <a:rPr lang="en-GB" sz="1600" b="0" dirty="0" err="1">
                <a:latin typeface="Euclid Circular A" panose="020B0504000000000000"/>
              </a:rPr>
              <a:t>și</a:t>
            </a:r>
            <a:r>
              <a:rPr lang="en-GB" sz="1600" b="0" dirty="0">
                <a:latin typeface="Euclid Circular A" panose="020B0504000000000000"/>
              </a:rPr>
              <a:t> </a:t>
            </a:r>
            <a:r>
              <a:rPr lang="en-GB" sz="1600" b="0" dirty="0" err="1">
                <a:latin typeface="Euclid Circular A" panose="020B0504000000000000"/>
              </a:rPr>
              <a:t>bonul</a:t>
            </a:r>
            <a:r>
              <a:rPr lang="en-GB" sz="1600" b="0" dirty="0">
                <a:latin typeface="Euclid Circular A" panose="020B0504000000000000"/>
              </a:rPr>
              <a:t> de </a:t>
            </a:r>
            <a:r>
              <a:rPr lang="en-GB" sz="1600" b="0" dirty="0" err="1">
                <a:latin typeface="Euclid Circular A" panose="020B0504000000000000"/>
              </a:rPr>
              <a:t>custodie</a:t>
            </a:r>
            <a:r>
              <a:rPr lang="en-GB" sz="1600" b="0" dirty="0">
                <a:latin typeface="Euclid Circular A" panose="020B0504000000000000"/>
              </a:rPr>
              <a:t> </a:t>
            </a:r>
            <a:r>
              <a:rPr lang="en-GB" sz="1600" b="0" dirty="0" err="1">
                <a:latin typeface="Euclid Circular A" panose="020B0504000000000000"/>
              </a:rPr>
              <a:t>aferent</a:t>
            </a:r>
            <a:r>
              <a:rPr lang="en-GB" sz="1600" b="0" dirty="0">
                <a:latin typeface="Euclid Circular A" panose="020B0504000000000000"/>
              </a:rPr>
              <a:t> </a:t>
            </a:r>
            <a:r>
              <a:rPr lang="en-GB" sz="1600" b="0" dirty="0" err="1">
                <a:latin typeface="Euclid Circular A" panose="020B0504000000000000"/>
              </a:rPr>
              <a:t>produselor</a:t>
            </a:r>
            <a:r>
              <a:rPr lang="en-GB" sz="1600" b="0" dirty="0">
                <a:latin typeface="Euclid Circular A" panose="020B0504000000000000"/>
              </a:rPr>
              <a:t> </a:t>
            </a:r>
            <a:r>
              <a:rPr lang="en-GB" sz="1600" b="0" dirty="0" err="1">
                <a:latin typeface="Euclid Circular A" panose="020B0504000000000000"/>
              </a:rPr>
              <a:t>luate</a:t>
            </a:r>
            <a:r>
              <a:rPr lang="en-GB" sz="1600" b="0" dirty="0">
                <a:latin typeface="Euclid Circular A" panose="020B0504000000000000"/>
              </a:rPr>
              <a:t> </a:t>
            </a:r>
            <a:r>
              <a:rPr lang="en-GB" sz="1600" b="0" dirty="0" err="1">
                <a:latin typeface="Euclid Circular A" panose="020B0504000000000000"/>
              </a:rPr>
              <a:t>în</a:t>
            </a:r>
            <a:r>
              <a:rPr lang="en-GB" sz="1600" b="0" dirty="0">
                <a:latin typeface="Euclid Circular A" panose="020B0504000000000000"/>
              </a:rPr>
              <a:t> </a:t>
            </a:r>
            <a:r>
              <a:rPr lang="en-GB" sz="1600" b="0" dirty="0" err="1">
                <a:latin typeface="Euclid Circular A" panose="020B0504000000000000"/>
              </a:rPr>
              <a:t>custodie</a:t>
            </a:r>
            <a:r>
              <a:rPr lang="en-GB" sz="1600" b="0" dirty="0">
                <a:latin typeface="Euclid Circular A" panose="020B0504000000000000"/>
              </a:rPr>
              <a:t> (</a:t>
            </a:r>
            <a:r>
              <a:rPr lang="en-GB" sz="1600" b="0" dirty="0" err="1">
                <a:latin typeface="Euclid Circular A" panose="020B0504000000000000"/>
              </a:rPr>
              <a:t>dacă</a:t>
            </a:r>
            <a:r>
              <a:rPr lang="en-GB" sz="1600" b="0" dirty="0">
                <a:latin typeface="Euclid Circular A" panose="020B0504000000000000"/>
              </a:rPr>
              <a:t> </a:t>
            </a:r>
            <a:r>
              <a:rPr lang="en-GB" sz="1600" b="0" dirty="0" err="1">
                <a:latin typeface="Euclid Circular A" panose="020B0504000000000000"/>
              </a:rPr>
              <a:t>este</a:t>
            </a:r>
            <a:r>
              <a:rPr lang="en-GB" sz="1600" b="0" dirty="0">
                <a:latin typeface="Euclid Circular A" panose="020B0504000000000000"/>
              </a:rPr>
              <a:t> </a:t>
            </a:r>
            <a:r>
              <a:rPr lang="en-GB" sz="1600" b="0" dirty="0" err="1">
                <a:latin typeface="Euclid Circular A" panose="020B0504000000000000"/>
              </a:rPr>
              <a:t>cazul</a:t>
            </a:r>
            <a:r>
              <a:rPr lang="en-GB" sz="1600" b="0" dirty="0">
                <a:latin typeface="Euclid Circular A" panose="020B0504000000000000"/>
              </a:rPr>
              <a:t>)</a:t>
            </a:r>
          </a:p>
          <a:p>
            <a:endParaRPr lang="en-GB" sz="1600" dirty="0">
              <a:latin typeface="Euclid Circular A" panose="020B0504000000000000"/>
            </a:endParaRPr>
          </a:p>
          <a:p>
            <a:r>
              <a:rPr lang="en-GB" sz="1600" dirty="0" err="1">
                <a:latin typeface="Euclid Circular A" panose="020B0504000000000000"/>
              </a:rPr>
              <a:t>Fiecare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comerciant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va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putea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comanda</a:t>
            </a:r>
            <a:r>
              <a:rPr lang="en-GB" sz="1600" dirty="0">
                <a:latin typeface="Euclid Circular A" panose="020B0504000000000000"/>
              </a:rPr>
              <a:t> o </a:t>
            </a:r>
            <a:r>
              <a:rPr lang="en-GB" sz="1600" dirty="0" err="1">
                <a:latin typeface="Euclid Circular A" panose="020B0504000000000000"/>
              </a:rPr>
              <a:t>singură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dată</a:t>
            </a:r>
            <a:r>
              <a:rPr lang="en-GB" sz="1600" dirty="0">
                <a:latin typeface="Euclid Circular A" panose="020B0504000000000000"/>
              </a:rPr>
              <a:t> kit-</a:t>
            </a:r>
            <a:r>
              <a:rPr lang="en-GB" sz="1600" dirty="0" err="1">
                <a:latin typeface="Euclid Circular A" panose="020B0504000000000000"/>
              </a:rPr>
              <a:t>ul</a:t>
            </a:r>
            <a:r>
              <a:rPr lang="en-GB" sz="1600" dirty="0">
                <a:latin typeface="Euclid Circular A" panose="020B0504000000000000"/>
              </a:rPr>
              <a:t> de </a:t>
            </a:r>
            <a:r>
              <a:rPr lang="en-GB" sz="1600" dirty="0" err="1">
                <a:latin typeface="Euclid Circular A" panose="020B0504000000000000"/>
              </a:rPr>
              <a:t>lansare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aferent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punctului</a:t>
            </a:r>
            <a:r>
              <a:rPr lang="en-GB" sz="1600" dirty="0">
                <a:latin typeface="Euclid Circular A" panose="020B0504000000000000"/>
              </a:rPr>
              <a:t>/</a:t>
            </a:r>
            <a:r>
              <a:rPr lang="en-GB" sz="1600" dirty="0" err="1">
                <a:latin typeface="Euclid Circular A" panose="020B0504000000000000"/>
              </a:rPr>
              <a:t>punctelor</a:t>
            </a:r>
            <a:r>
              <a:rPr lang="en-GB" sz="1600" dirty="0">
                <a:latin typeface="Euclid Circular A" panose="020B0504000000000000"/>
              </a:rPr>
              <a:t> de </a:t>
            </a:r>
            <a:r>
              <a:rPr lang="en-GB" sz="1600" dirty="0" err="1">
                <a:latin typeface="Euclid Circular A" panose="020B0504000000000000"/>
              </a:rPr>
              <a:t>returnare</a:t>
            </a:r>
            <a:r>
              <a:rPr lang="en-GB" sz="1600" dirty="0">
                <a:latin typeface="Euclid Circular A" panose="020B0504000000000000"/>
              </a:rPr>
              <a:t> pe care le </a:t>
            </a:r>
            <a:r>
              <a:rPr lang="en-GB" sz="1600" dirty="0" err="1">
                <a:latin typeface="Euclid Circular A" panose="020B0504000000000000"/>
              </a:rPr>
              <a:t>gestionează</a:t>
            </a:r>
            <a:r>
              <a:rPr lang="en-GB" sz="1600" dirty="0">
                <a:latin typeface="Euclid Circular A" panose="020B0504000000000000"/>
              </a:rPr>
              <a:t>.</a:t>
            </a:r>
          </a:p>
          <a:p>
            <a:r>
              <a:rPr lang="en-GB" sz="1600" dirty="0" err="1">
                <a:latin typeface="Euclid Circular A" panose="020B0504000000000000"/>
              </a:rPr>
              <a:t>În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cazul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în</a:t>
            </a:r>
            <a:r>
              <a:rPr lang="en-GB" sz="1600" dirty="0">
                <a:latin typeface="Euclid Circular A" panose="020B0504000000000000"/>
              </a:rPr>
              <a:t> care </a:t>
            </a:r>
            <a:r>
              <a:rPr lang="en-GB" sz="1600" dirty="0" err="1">
                <a:latin typeface="Euclid Circular A" panose="020B0504000000000000"/>
              </a:rPr>
              <a:t>gestionați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mai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multe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puncte</a:t>
            </a:r>
            <a:r>
              <a:rPr lang="en-GB" sz="1600" dirty="0">
                <a:latin typeface="Euclid Circular A" panose="020B0504000000000000"/>
              </a:rPr>
              <a:t> de </a:t>
            </a:r>
            <a:r>
              <a:rPr lang="en-GB" sz="1600" dirty="0" err="1">
                <a:latin typeface="Euclid Circular A" panose="020B0504000000000000"/>
              </a:rPr>
              <a:t>vânzare</a:t>
            </a:r>
            <a:r>
              <a:rPr lang="en-GB" sz="1600" dirty="0">
                <a:latin typeface="Euclid Circular A" panose="020B0504000000000000"/>
              </a:rPr>
              <a:t>/ </a:t>
            </a:r>
            <a:r>
              <a:rPr lang="en-GB" sz="1600" dirty="0" err="1">
                <a:latin typeface="Euclid Circular A" panose="020B0504000000000000"/>
              </a:rPr>
              <a:t>puncte</a:t>
            </a:r>
            <a:r>
              <a:rPr lang="en-GB" sz="1600" dirty="0">
                <a:latin typeface="Euclid Circular A" panose="020B0504000000000000"/>
              </a:rPr>
              <a:t> de </a:t>
            </a:r>
            <a:r>
              <a:rPr lang="en-GB" sz="1600" dirty="0" err="1">
                <a:latin typeface="Euclid Circular A" panose="020B0504000000000000"/>
              </a:rPr>
              <a:t>returnare</a:t>
            </a:r>
            <a:r>
              <a:rPr lang="en-GB" sz="1600" dirty="0">
                <a:latin typeface="Euclid Circular A" panose="020B0504000000000000"/>
              </a:rPr>
              <a:t>, </a:t>
            </a:r>
            <a:r>
              <a:rPr lang="en-GB" sz="1600" dirty="0" err="1">
                <a:latin typeface="Euclid Circular A" panose="020B0504000000000000"/>
              </a:rPr>
              <a:t>comanda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trebuie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să</a:t>
            </a:r>
            <a:r>
              <a:rPr lang="en-GB" sz="1600" dirty="0">
                <a:latin typeface="Euclid Circular A" panose="020B0504000000000000"/>
              </a:rPr>
              <a:t> fie </a:t>
            </a:r>
            <a:r>
              <a:rPr lang="en-GB" sz="1600" dirty="0" err="1">
                <a:latin typeface="Euclid Circular A" panose="020B0504000000000000"/>
              </a:rPr>
              <a:t>alocată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unui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singur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punct</a:t>
            </a:r>
            <a:r>
              <a:rPr lang="en-GB" sz="1600" dirty="0">
                <a:latin typeface="Euclid Circular A" panose="020B0504000000000000"/>
              </a:rPr>
              <a:t>, </a:t>
            </a:r>
            <a:r>
              <a:rPr lang="en-GB" sz="1600" dirty="0" err="1">
                <a:latin typeface="Euclid Circular A" panose="020B0504000000000000"/>
              </a:rPr>
              <a:t>ea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trebuie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plasată</a:t>
            </a:r>
            <a:r>
              <a:rPr lang="en-GB" sz="1600" dirty="0">
                <a:latin typeface="Euclid Circular A" panose="020B0504000000000000"/>
              </a:rPr>
              <a:t> individual </a:t>
            </a:r>
            <a:r>
              <a:rPr lang="en-GB" sz="1600" dirty="0" err="1">
                <a:latin typeface="Euclid Circular A" panose="020B0504000000000000"/>
              </a:rPr>
              <a:t>pentru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fiecare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punct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în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parte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 err="1">
                <a:latin typeface="Euclid Circular A" panose="020B0504000000000000"/>
              </a:rPr>
              <a:t>si</a:t>
            </a:r>
            <a:r>
              <a:rPr lang="en-GB" sz="1600" dirty="0">
                <a:latin typeface="Euclid Circular A" panose="020B0504000000000000"/>
              </a:rPr>
              <a:t> o </a:t>
            </a:r>
            <a:r>
              <a:rPr lang="en-GB" sz="1600" dirty="0" err="1">
                <a:latin typeface="Euclid Circular A" panose="020B0504000000000000"/>
              </a:rPr>
              <a:t>puteti</a:t>
            </a:r>
            <a:r>
              <a:rPr lang="en-GB" sz="1600" dirty="0">
                <a:latin typeface="Euclid Circular A" panose="020B0504000000000000"/>
              </a:rPr>
              <a:t> face pe mail la </a:t>
            </a:r>
            <a:r>
              <a:rPr lang="en-GB" sz="1600" dirty="0" err="1">
                <a:latin typeface="Euclid Circular A" panose="020B0504000000000000"/>
              </a:rPr>
              <a:t>adresa</a:t>
            </a:r>
            <a:r>
              <a:rPr lang="en-GB" sz="1600" dirty="0">
                <a:latin typeface="Euclid Circular A" panose="020B0504000000000000"/>
              </a:rPr>
              <a:t> </a:t>
            </a:r>
            <a:r>
              <a:rPr lang="en-GB" sz="1600" dirty="0">
                <a:latin typeface="Euclid Circular A" panose="020B0504000000000000"/>
                <a:hlinkClick r:id="rId3"/>
              </a:rPr>
              <a:t>comenzi@returosgr.ro</a:t>
            </a:r>
            <a:r>
              <a:rPr lang="en-GB" sz="1600" dirty="0">
                <a:latin typeface="Euclid Circular A" panose="020B050400000000000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Euclid Circular A" panose="020B0504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887490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280031-AFAC-1F1A-02F9-C926B63E94A2}"/>
              </a:ext>
            </a:extLst>
          </p:cNvPr>
          <p:cNvSpPr/>
          <p:nvPr/>
        </p:nvSpPr>
        <p:spPr>
          <a:xfrm>
            <a:off x="2721354" y="836613"/>
            <a:ext cx="6655681" cy="6777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037D5B97-7162-9C38-B3FA-C00E9817F4B2}"/>
              </a:ext>
            </a:extLst>
          </p:cNvPr>
          <p:cNvSpPr txBox="1"/>
          <p:nvPr/>
        </p:nvSpPr>
        <p:spPr>
          <a:xfrm>
            <a:off x="2052153" y="190030"/>
            <a:ext cx="7852457" cy="129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/>
            <a:r>
              <a:rPr lang="ro-RO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ACCESORII PENTRU COLECTAREA MANUALĂ</a:t>
            </a:r>
            <a:endParaRPr lang="en-US" sz="4000" b="1" dirty="0">
              <a:solidFill>
                <a:srgbClr val="000000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A3C761-4F39-C54D-85C6-5C767CAF5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555" y="4510014"/>
            <a:ext cx="1843356" cy="1563341"/>
          </a:xfrm>
          <a:prstGeom prst="rect">
            <a:avLst/>
          </a:prstGeom>
        </p:spPr>
      </p:pic>
      <p:pic>
        <p:nvPicPr>
          <p:cNvPr id="17" name="Picture 16" descr="A bag of plastic bottles&#10;&#10;Description automatically generated">
            <a:extLst>
              <a:ext uri="{FF2B5EF4-FFF2-40B4-BE49-F238E27FC236}">
                <a16:creationId xmlns:a16="http://schemas.microsoft.com/office/drawing/2014/main" id="{D6439794-AEAA-C7D8-69FA-E0FD7741C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667" y="4259273"/>
            <a:ext cx="1418018" cy="203718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37A7354-DAC0-3F24-C714-E615766A22FD}"/>
              </a:ext>
            </a:extLst>
          </p:cNvPr>
          <p:cNvSpPr txBox="1"/>
          <p:nvPr/>
        </p:nvSpPr>
        <p:spPr>
          <a:xfrm>
            <a:off x="5925834" y="6265998"/>
            <a:ext cx="2364799" cy="2666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630"/>
            <a:r>
              <a:rPr lang="ro-RO" sz="1333" b="1" dirty="0">
                <a:solidFill>
                  <a:prstClr val="black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  <a:cs typeface="Calibri"/>
              </a:rPr>
              <a:t>Sigiliu cu cod de bare unic</a:t>
            </a:r>
            <a:endParaRPr lang="en-US" sz="1333" b="1" dirty="0">
              <a:solidFill>
                <a:prstClr val="black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  <a:cs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B75211-258B-9074-C940-90BF9AE2C5EF}"/>
              </a:ext>
            </a:extLst>
          </p:cNvPr>
          <p:cNvSpPr txBox="1"/>
          <p:nvPr/>
        </p:nvSpPr>
        <p:spPr>
          <a:xfrm>
            <a:off x="1892543" y="6305563"/>
            <a:ext cx="1721686" cy="2666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630"/>
            <a:r>
              <a:rPr lang="ro-RO" sz="1333" b="1" dirty="0">
                <a:solidFill>
                  <a:prstClr val="black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  <a:cs typeface="Calibri"/>
              </a:rPr>
              <a:t>Sac Plastic </a:t>
            </a:r>
            <a:r>
              <a:rPr lang="en-US" sz="1333" b="1" dirty="0">
                <a:solidFill>
                  <a:prstClr val="black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  <a:cs typeface="Calibri"/>
              </a:rPr>
              <a:t>160L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E1CE257B-E7E3-A097-7694-86E65F5C7714}"/>
              </a:ext>
            </a:extLst>
          </p:cNvPr>
          <p:cNvSpPr txBox="1"/>
          <p:nvPr/>
        </p:nvSpPr>
        <p:spPr>
          <a:xfrm>
            <a:off x="1094862" y="1736328"/>
            <a:ext cx="10660257" cy="21777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Toate produsele vor putea fi achiziționate prin magazinul online RetuRO, care este accesibil prin contul de comerciant la 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hlinkClick r:id="rId4"/>
              </a:rPr>
              <a:t>www.returosgr.ro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.</a:t>
            </a:r>
          </a:p>
          <a:p>
            <a:pPr marL="285750" indent="-2857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Costurile sacilor de plastic</a:t>
            </a:r>
            <a:r>
              <a:rPr lang="en-US" sz="16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și ale sigiliilor vor fi suportate de către cumpărător la </a:t>
            </a:r>
            <a:r>
              <a:rPr lang="ro-RO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pretul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ro-RO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achizitie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al RetuRO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inclusiv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costul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livrarii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catre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comercianti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. Acest cost </a:t>
            </a:r>
            <a:r>
              <a:rPr lang="ro-RO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este inclus in tariful de gestionare pentru Horeca.</a:t>
            </a:r>
            <a:endParaRPr lang="ro-RO" sz="16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marL="285750" indent="-285750" defTabSz="60963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Supor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ii </a:t>
            </a:r>
            <a:r>
              <a:rPr lang="en-US" sz="16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pentru</a:t>
            </a:r>
            <a:r>
              <a:rPr lang="en-US" sz="16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sacii</a:t>
            </a:r>
            <a:r>
              <a:rPr lang="en-US" sz="16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de plastic 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vor fi livrat</a:t>
            </a:r>
            <a:r>
              <a:rPr lang="en-US" sz="16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in </a:t>
            </a:r>
            <a:r>
              <a:rPr lang="en-US" sz="16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baza</a:t>
            </a:r>
            <a:r>
              <a:rPr lang="en-US" sz="16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comenzii</a:t>
            </a:r>
            <a:r>
              <a:rPr lang="en-US" sz="16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lansate</a:t>
            </a:r>
            <a:r>
              <a:rPr lang="en-US" sz="16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prin</a:t>
            </a:r>
            <a:r>
              <a:rPr lang="en-US" sz="16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intermediul</a:t>
            </a:r>
            <a:r>
              <a:rPr lang="en-US" sz="1600" dirty="0">
                <a:solidFill>
                  <a:srgbClr val="000000"/>
                </a:solidFill>
                <a:latin typeface="Euclid Circular A"/>
                <a:ea typeface="Euclid Circular A" panose="020B0504000000000000" pitchFamily="34" charset="0"/>
              </a:rPr>
              <a:t> e-shop RetuRO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, aceștia rămânând în custodia comerciantului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Euclid Circular A"/>
              <a:ea typeface="Euclid Circular A" panose="020B0504000000000000" pitchFamily="34" charset="0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993F44-FC63-9AE4-4906-4F4F8D3A7FC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3B2D46-0AAF-7ABD-6549-B42AF1E003DF}"/>
              </a:ext>
            </a:extLst>
          </p:cNvPr>
          <p:cNvSpPr txBox="1"/>
          <p:nvPr/>
        </p:nvSpPr>
        <p:spPr>
          <a:xfrm>
            <a:off x="1892063" y="4136693"/>
            <a:ext cx="1722646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PENTRU PET &amp; DOZ</a:t>
            </a:r>
            <a:r>
              <a:rPr lang="ro-RO" sz="1200" b="1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Ă</a:t>
            </a:r>
            <a:endParaRPr lang="en-US" sz="1200" b="1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3182B-A52C-F762-889F-2FE1355F6E6F}"/>
              </a:ext>
            </a:extLst>
          </p:cNvPr>
          <p:cNvSpPr txBox="1"/>
          <p:nvPr/>
        </p:nvSpPr>
        <p:spPr>
          <a:xfrm>
            <a:off x="6262459" y="4136693"/>
            <a:ext cx="1691547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TRASABILITATE</a:t>
            </a:r>
            <a:endParaRPr lang="en-US" sz="1200" b="1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9705D5-3FFA-B764-1B1D-038819576BF6}"/>
              </a:ext>
            </a:extLst>
          </p:cNvPr>
          <p:cNvSpPr txBox="1"/>
          <p:nvPr/>
        </p:nvSpPr>
        <p:spPr>
          <a:xfrm>
            <a:off x="4024456" y="4136693"/>
            <a:ext cx="1470683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PENTRU STICL</a:t>
            </a:r>
            <a:r>
              <a:rPr lang="ro-RO" sz="1200" b="1" dirty="0">
                <a:latin typeface="Euclid Circular A" panose="020B0504000000000000" pitchFamily="34" charset="0"/>
                <a:ea typeface="Euclid Circular A" panose="020B0504000000000000" pitchFamily="34" charset="0"/>
              </a:rPr>
              <a:t>Ă</a:t>
            </a:r>
            <a:endParaRPr lang="en-US" sz="1200" b="1" dirty="0"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499758-3338-0723-D62E-A865CFA56F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37" t="12199" r="21454"/>
          <a:stretch/>
        </p:blipFill>
        <p:spPr>
          <a:xfrm>
            <a:off x="4105721" y="4520120"/>
            <a:ext cx="1308154" cy="15725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271734-B48E-8EA9-B93B-CE22FBE4F0A3}"/>
              </a:ext>
            </a:extLst>
          </p:cNvPr>
          <p:cNvSpPr txBox="1"/>
          <p:nvPr/>
        </p:nvSpPr>
        <p:spPr>
          <a:xfrm>
            <a:off x="4039549" y="6305563"/>
            <a:ext cx="1721686" cy="2666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630"/>
            <a:r>
              <a:rPr lang="ro-RO" sz="1333" b="1" dirty="0">
                <a:solidFill>
                  <a:prstClr val="black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  <a:cs typeface="Calibri"/>
              </a:rPr>
              <a:t>Sac Plastic </a:t>
            </a:r>
            <a:r>
              <a:rPr lang="en-US" sz="1333" b="1" dirty="0">
                <a:solidFill>
                  <a:prstClr val="black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  <a:cs typeface="Calibri"/>
              </a:rPr>
              <a:t>160L</a:t>
            </a:r>
          </a:p>
        </p:txBody>
      </p:sp>
      <p:pic>
        <p:nvPicPr>
          <p:cNvPr id="4" name="Picture 3" descr="A blue garbage bag on a black stand&#10;&#10;Description automatically generated">
            <a:extLst>
              <a:ext uri="{FF2B5EF4-FFF2-40B4-BE49-F238E27FC236}">
                <a16:creationId xmlns:a16="http://schemas.microsoft.com/office/drawing/2014/main" id="{32AC8180-633D-B839-77BF-7643F30AE2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6192" y="4133976"/>
            <a:ext cx="1721686" cy="2094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E4684C-0506-4040-7A80-A806CDD74085}"/>
              </a:ext>
            </a:extLst>
          </p:cNvPr>
          <p:cNvSpPr txBox="1"/>
          <p:nvPr/>
        </p:nvSpPr>
        <p:spPr>
          <a:xfrm>
            <a:off x="8660961" y="6247586"/>
            <a:ext cx="1762841" cy="2666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630"/>
            <a:r>
              <a:rPr lang="ro-RO" sz="1333" b="1" dirty="0">
                <a:solidFill>
                  <a:prstClr val="black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  <a:cs typeface="Calibri"/>
              </a:rPr>
              <a:t>Suport pentru Sac</a:t>
            </a:r>
            <a:endParaRPr lang="en-US" sz="1333" b="1" dirty="0">
              <a:solidFill>
                <a:prstClr val="black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06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1BE0EF8-2D28-450E-BE81-41B5B595E7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5535" y="3016935"/>
            <a:ext cx="8560891" cy="209728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841247">
              <a:defRPr sz="9400"/>
            </a:lvl1pPr>
          </a:lstStyle>
          <a:p>
            <a:pPr algn="l"/>
            <a:r>
              <a:rPr lang="ro-RO" sz="4800" b="1" kern="0" dirty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EPISODUL 9</a:t>
            </a:r>
            <a:br>
              <a:rPr lang="ro-RO" sz="4800" b="1" kern="0" dirty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</a:br>
            <a:r>
              <a:rPr lang="ro-RO" sz="4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FLUXUL FINANCIAR ȘI </a:t>
            </a:r>
            <a:br>
              <a:rPr lang="pt-BR" sz="4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</a:br>
            <a:r>
              <a:rPr lang="ro-RO" sz="4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FLUXUL LOGISTIC SGR ÎN </a:t>
            </a:r>
            <a:br>
              <a:rPr lang="ro-RO" sz="4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</a:br>
            <a:r>
              <a:rPr lang="ro-RO" sz="4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HORECA</a:t>
            </a:r>
            <a:br>
              <a:rPr lang="it-IT" sz="44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</a:br>
            <a:endParaRPr lang="ro-RO" sz="4800" dirty="0">
              <a:solidFill>
                <a:schemeClr val="tx1">
                  <a:lumMod val="95000"/>
                  <a:lumOff val="5000"/>
                </a:schemeClr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pic>
        <p:nvPicPr>
          <p:cNvPr id="2" name="Picture 1" descr="A logo for a radio station&#10;&#10;Description automatically generated">
            <a:extLst>
              <a:ext uri="{FF2B5EF4-FFF2-40B4-BE49-F238E27FC236}">
                <a16:creationId xmlns:a16="http://schemas.microsoft.com/office/drawing/2014/main" id="{2706D503-1036-D246-5092-429600B4B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8690" r="8371" b="22271"/>
          <a:stretch/>
        </p:blipFill>
        <p:spPr>
          <a:xfrm>
            <a:off x="529929" y="219300"/>
            <a:ext cx="4512187" cy="1890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7E908C-6BFA-706F-84EE-00E99C089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533"/>
          <a:stretch/>
        </p:blipFill>
        <p:spPr>
          <a:xfrm>
            <a:off x="10538635" y="673372"/>
            <a:ext cx="1653365" cy="3947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02F41C-3D53-673F-4C57-4E6806AB29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999"/>
          <a:stretch/>
        </p:blipFill>
        <p:spPr>
          <a:xfrm>
            <a:off x="10359026" y="3814862"/>
            <a:ext cx="1832974" cy="3064910"/>
          </a:xfrm>
          <a:prstGeom prst="rect">
            <a:avLst/>
          </a:prstGeom>
        </p:spPr>
      </p:pic>
      <p:pic>
        <p:nvPicPr>
          <p:cNvPr id="6" name="Picture 5" descr="A hand holding a yellow bottle&#10;&#10;Description automatically generated">
            <a:extLst>
              <a:ext uri="{FF2B5EF4-FFF2-40B4-BE49-F238E27FC236}">
                <a16:creationId xmlns:a16="http://schemas.microsoft.com/office/drawing/2014/main" id="{571A8B15-3F5C-3999-B278-0C16408D1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568" y="3525656"/>
            <a:ext cx="3332345" cy="3332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D6493-AACA-5AAB-0002-5F5591B66D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83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280031-AFAC-1F1A-02F9-C926B63E94A2}"/>
              </a:ext>
            </a:extLst>
          </p:cNvPr>
          <p:cNvSpPr/>
          <p:nvPr/>
        </p:nvSpPr>
        <p:spPr>
          <a:xfrm>
            <a:off x="2721354" y="836613"/>
            <a:ext cx="6655681" cy="6777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037D5B97-7162-9C38-B3FA-C00E9817F4B2}"/>
              </a:ext>
            </a:extLst>
          </p:cNvPr>
          <p:cNvSpPr txBox="1"/>
          <p:nvPr/>
        </p:nvSpPr>
        <p:spPr>
          <a:xfrm>
            <a:off x="2052153" y="190030"/>
            <a:ext cx="7852457" cy="129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/>
            <a:r>
              <a:rPr lang="ro-RO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COLECTAREA ȘI DEPOZITAREA AMBALAJELOR SGR</a:t>
            </a:r>
            <a:endParaRPr lang="en-US" sz="4000" b="1" dirty="0">
              <a:solidFill>
                <a:srgbClr val="000000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993F44-FC63-9AE4-4906-4F4F8D3A7F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497143-AB56-2D03-0CE3-DBA2D5E2AEF6}"/>
              </a:ext>
            </a:extLst>
          </p:cNvPr>
          <p:cNvSpPr txBox="1"/>
          <p:nvPr/>
        </p:nvSpPr>
        <p:spPr>
          <a:xfrm>
            <a:off x="873802" y="2035072"/>
            <a:ext cx="3390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EuclidCircularA-Regular" panose="020B0504000000000000" pitchFamily="34" charset="0"/>
              </a:rPr>
              <a:t>Colectați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ambalajele</a:t>
            </a:r>
            <a:r>
              <a:rPr lang="en-US" sz="1200" dirty="0">
                <a:latin typeface="EuclidCircularA-Regular" panose="020B0504000000000000" pitchFamily="34" charset="0"/>
              </a:rPr>
              <a:t> de plastic </a:t>
            </a:r>
            <a:r>
              <a:rPr lang="en-US" sz="1200" dirty="0" err="1">
                <a:latin typeface="EuclidCircularA-Regular" panose="020B0504000000000000" pitchFamily="34" charset="0"/>
              </a:rPr>
              <a:t>și</a:t>
            </a:r>
            <a:r>
              <a:rPr lang="en-US" sz="1200" dirty="0">
                <a:latin typeface="EuclidCircularA-Regular" panose="020B0504000000000000" pitchFamily="34" charset="0"/>
              </a:rPr>
              <a:t> metal </a:t>
            </a:r>
            <a:r>
              <a:rPr lang="en-US" sz="1200" dirty="0" err="1">
                <a:latin typeface="EuclidCircularA-Regular" panose="020B0504000000000000" pitchFamily="34" charset="0"/>
              </a:rPr>
              <a:t>împreună</a:t>
            </a:r>
            <a:r>
              <a:rPr lang="en-US" sz="1200" dirty="0">
                <a:latin typeface="EuclidCircularA-Regular" panose="020B0504000000000000" pitchFamily="34" charset="0"/>
              </a:rPr>
              <a:t>, </a:t>
            </a:r>
            <a:r>
              <a:rPr lang="en-US" sz="1200" dirty="0" err="1">
                <a:latin typeface="EuclidCircularA-Regular" panose="020B0504000000000000" pitchFamily="34" charset="0"/>
              </a:rPr>
              <a:t>în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sacul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galben</a:t>
            </a:r>
            <a:r>
              <a:rPr lang="en-US" sz="1200" dirty="0">
                <a:latin typeface="EuclidCircularA-Regular" panose="020B0504000000000000" pitchFamily="34" charset="0"/>
              </a:rPr>
              <a:t> (</a:t>
            </a:r>
            <a:r>
              <a:rPr lang="en-US" sz="1200" dirty="0" err="1">
                <a:latin typeface="EuclidCircularA-Regular" panose="020B0504000000000000" pitchFamily="34" charset="0"/>
              </a:rPr>
              <a:t>pentru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colectare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manuală</a:t>
            </a:r>
            <a:r>
              <a:rPr lang="en-US" sz="1200" dirty="0">
                <a:latin typeface="EuclidCircularA-Regular" panose="020B0504000000000000" pitchFamily="34" charset="0"/>
              </a:rPr>
              <a:t>)/ transparent (</a:t>
            </a:r>
            <a:r>
              <a:rPr lang="en-US" sz="1200" dirty="0" err="1">
                <a:latin typeface="EuclidCircularA-Regular" panose="020B0504000000000000" pitchFamily="34" charset="0"/>
              </a:rPr>
              <a:t>pentru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colectare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automată</a:t>
            </a:r>
            <a:r>
              <a:rPr lang="en-US" sz="1200" dirty="0">
                <a:latin typeface="EuclidCircularA-Regular" panose="020B0504000000000000" pitchFamily="34" charset="0"/>
              </a:rPr>
              <a:t>), </a:t>
            </a:r>
            <a:r>
              <a:rPr lang="en-US" sz="1200" dirty="0" err="1">
                <a:latin typeface="EuclidCircularA-Regular" panose="020B0504000000000000" pitchFamily="34" charset="0"/>
              </a:rPr>
              <a:t>obținut</a:t>
            </a:r>
            <a:r>
              <a:rPr lang="en-US" sz="1200" dirty="0">
                <a:latin typeface="EuclidCircularA-Regular" panose="020B0504000000000000" pitchFamily="34" charset="0"/>
              </a:rPr>
              <a:t> de la </a:t>
            </a:r>
            <a:r>
              <a:rPr lang="en-US" sz="1200" dirty="0" err="1">
                <a:latin typeface="EuclidCircularA-Regular" panose="020B0504000000000000" pitchFamily="34" charset="0"/>
              </a:rPr>
              <a:t>RetuRO</a:t>
            </a:r>
            <a:r>
              <a:rPr lang="ro-RO" sz="1200" dirty="0">
                <a:latin typeface="EuclidCircularA-Regular" panose="020B0504000000000000" pitchFamily="34" charset="0"/>
              </a:rPr>
              <a:t>. </a:t>
            </a:r>
            <a:endParaRPr lang="en-US" sz="1200" dirty="0">
              <a:latin typeface="EuclidCircularA-Regular" panose="020B0504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FC1111-4BAC-B448-9692-EB5B344CEC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03" t="37639" r="32500" b="23056"/>
          <a:stretch/>
        </p:blipFill>
        <p:spPr>
          <a:xfrm>
            <a:off x="630914" y="3668766"/>
            <a:ext cx="3876675" cy="26955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1707792-DD9C-45B4-ED29-8DBE1AE9A333}"/>
              </a:ext>
            </a:extLst>
          </p:cNvPr>
          <p:cNvSpPr txBox="1"/>
          <p:nvPr/>
        </p:nvSpPr>
        <p:spPr>
          <a:xfrm>
            <a:off x="6867526" y="2035072"/>
            <a:ext cx="42929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EuclidCircularA-Regular" panose="020B0504000000000000" pitchFamily="34" charset="0"/>
              </a:rPr>
              <a:t>Colectați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ambalajele</a:t>
            </a:r>
            <a:r>
              <a:rPr lang="en-US" sz="1200" dirty="0">
                <a:latin typeface="EuclidCircularA-Regular" panose="020B0504000000000000" pitchFamily="34" charset="0"/>
              </a:rPr>
              <a:t> de </a:t>
            </a:r>
            <a:r>
              <a:rPr lang="en-US" sz="1200" dirty="0" err="1">
                <a:latin typeface="EuclidCircularA-Regular" panose="020B0504000000000000" pitchFamily="34" charset="0"/>
              </a:rPr>
              <a:t>sticlă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separat</a:t>
            </a:r>
            <a:r>
              <a:rPr lang="en-US" sz="1200" dirty="0">
                <a:latin typeface="EuclidCircularA-Regular" panose="020B0504000000000000" pitchFamily="34" charset="0"/>
              </a:rPr>
              <a:t>, </a:t>
            </a:r>
            <a:r>
              <a:rPr lang="en-US" sz="1200" dirty="0" err="1">
                <a:latin typeface="EuclidCircularA-Regular" panose="020B0504000000000000" pitchFamily="34" charset="0"/>
              </a:rPr>
              <a:t>în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sacul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verde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în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cazul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colectării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manuale</a:t>
            </a:r>
            <a:r>
              <a:rPr lang="en-US" sz="1200" dirty="0">
                <a:latin typeface="EuclidCircularA-Regular" panose="020B0504000000000000" pitchFamily="34" charset="0"/>
              </a:rPr>
              <a:t>, </a:t>
            </a:r>
            <a:r>
              <a:rPr lang="en-US" sz="1200" dirty="0" err="1">
                <a:latin typeface="EuclidCircularA-Regular" panose="020B0504000000000000" pitchFamily="34" charset="0"/>
              </a:rPr>
              <a:t>sau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în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containerul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dedicat</a:t>
            </a:r>
            <a:r>
              <a:rPr lang="en-US" sz="1200" dirty="0">
                <a:latin typeface="EuclidCircularA-Regular" panose="020B0504000000000000" pitchFamily="34" charset="0"/>
              </a:rPr>
              <a:t>, </a:t>
            </a:r>
            <a:r>
              <a:rPr lang="en-US" sz="1200" dirty="0" err="1">
                <a:latin typeface="EuclidCircularA-Regular" panose="020B0504000000000000" pitchFamily="34" charset="0"/>
              </a:rPr>
              <a:t>în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cazul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colectării</a:t>
            </a:r>
            <a:r>
              <a:rPr lang="en-US" sz="1200" dirty="0">
                <a:latin typeface="EuclidCircularA-Regular" panose="020B0504000000000000" pitchFamily="34" charset="0"/>
              </a:rPr>
              <a:t> automate. </a:t>
            </a:r>
            <a:r>
              <a:rPr lang="en-US" sz="1200" dirty="0" err="1">
                <a:latin typeface="EuclidCircularA-Regular" panose="020B0504000000000000" pitchFamily="34" charset="0"/>
              </a:rPr>
              <a:t>Atât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sacii</a:t>
            </a:r>
            <a:r>
              <a:rPr lang="en-US" sz="1200" dirty="0">
                <a:latin typeface="EuclidCircularA-Regular" panose="020B0504000000000000" pitchFamily="34" charset="0"/>
              </a:rPr>
              <a:t>, </a:t>
            </a:r>
            <a:r>
              <a:rPr lang="en-US" sz="1200" dirty="0" err="1">
                <a:latin typeface="EuclidCircularA-Regular" panose="020B0504000000000000" pitchFamily="34" charset="0"/>
              </a:rPr>
              <a:t>cât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și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containerul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folosit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trebuie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să</a:t>
            </a:r>
            <a:r>
              <a:rPr lang="en-US" sz="1200" dirty="0">
                <a:latin typeface="EuclidCircularA-Regular" panose="020B0504000000000000" pitchFamily="34" charset="0"/>
              </a:rPr>
              <a:t> fie </a:t>
            </a:r>
            <a:r>
              <a:rPr lang="en-US" sz="1200" dirty="0" err="1">
                <a:latin typeface="EuclidCircularA-Regular" panose="020B0504000000000000" pitchFamily="34" charset="0"/>
              </a:rPr>
              <a:t>obținute</a:t>
            </a:r>
            <a:r>
              <a:rPr lang="en-US" sz="1200" dirty="0">
                <a:latin typeface="EuclidCircularA-Regular" panose="020B0504000000000000" pitchFamily="34" charset="0"/>
              </a:rPr>
              <a:t> de la </a:t>
            </a:r>
            <a:r>
              <a:rPr lang="en-US" sz="1200" dirty="0" err="1">
                <a:latin typeface="EuclidCircularA-Regular" panose="020B0504000000000000" pitchFamily="34" charset="0"/>
              </a:rPr>
              <a:t>RetuRO</a:t>
            </a:r>
            <a:r>
              <a:rPr lang="en-US" sz="1200" dirty="0">
                <a:latin typeface="EuclidCircularA-Regular" panose="020B0504000000000000" pitchFamily="34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4C9390-840E-D45B-A078-4E2479DAB3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23" t="46250" r="37711" b="19861"/>
          <a:stretch/>
        </p:blipFill>
        <p:spPr>
          <a:xfrm>
            <a:off x="7310732" y="3706411"/>
            <a:ext cx="3343274" cy="28243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6A4C286-2E9E-899C-685C-33FDCF5BD237}"/>
              </a:ext>
            </a:extLst>
          </p:cNvPr>
          <p:cNvSpPr txBox="1"/>
          <p:nvPr/>
        </p:nvSpPr>
        <p:spPr>
          <a:xfrm>
            <a:off x="338436" y="2968070"/>
            <a:ext cx="42661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o-RO" sz="1200" dirty="0">
                <a:latin typeface="EuclidCircularA-Regular" panose="020B0504000000000000" pitchFamily="34" charset="0"/>
              </a:rPr>
              <a:t>Nu umpleți sacul la mai mult de 80% din capacitate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o-RO" sz="1200" dirty="0">
                <a:latin typeface="EuclidCircularA-Regular" panose="020B0504000000000000" pitchFamily="34" charset="0"/>
              </a:rPr>
              <a:t>Sigilați sacii înainte de predare. 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o-RO" sz="1200" dirty="0">
                <a:latin typeface="EuclidCircularA-Regular" panose="020B0504000000000000" pitchFamily="34" charset="0"/>
              </a:rPr>
              <a:t>Nu turtiți</a:t>
            </a:r>
            <a:r>
              <a:rPr lang="en-US" sz="1200" dirty="0">
                <a:latin typeface="EuclidCircularA-Regular" panose="020B0504000000000000" pitchFamily="34" charset="0"/>
              </a:rPr>
              <a:t> </a:t>
            </a:r>
            <a:r>
              <a:rPr lang="en-US" sz="1200" dirty="0" err="1">
                <a:latin typeface="EuclidCircularA-Regular" panose="020B0504000000000000" pitchFamily="34" charset="0"/>
              </a:rPr>
              <a:t>intentionat</a:t>
            </a:r>
            <a:r>
              <a:rPr lang="ro-RO" sz="1200" dirty="0">
                <a:latin typeface="EuclidCircularA-Regular" panose="020B0504000000000000" pitchFamily="34" charset="0"/>
              </a:rPr>
              <a:t> ambalajele colectate. </a:t>
            </a:r>
          </a:p>
          <a:p>
            <a:pPr algn="ctr"/>
            <a:r>
              <a:rPr lang="ro-RO" sz="1200" dirty="0">
                <a:latin typeface="EuclidCircularA-Regular" panose="020B0504000000000000" pitchFamily="34" charset="0"/>
              </a:rPr>
              <a:t> </a:t>
            </a:r>
          </a:p>
          <a:p>
            <a:pPr algn="ctr"/>
            <a:endParaRPr lang="en-US" sz="1200" dirty="0">
              <a:latin typeface="EuclidCircularA-Regular" panose="020B0504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B2E0B5-E3B1-2535-1824-B38822D9E1F4}"/>
              </a:ext>
            </a:extLst>
          </p:cNvPr>
          <p:cNvSpPr txBox="1"/>
          <p:nvPr/>
        </p:nvSpPr>
        <p:spPr>
          <a:xfrm>
            <a:off x="7207446" y="2866069"/>
            <a:ext cx="37526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o-RO" sz="1200" dirty="0">
                <a:latin typeface="EuclidCircularA-Regular" panose="020B0504000000000000" pitchFamily="34" charset="0"/>
              </a:rPr>
              <a:t>În cazul colectării manuale, nu umpleți complet sacul, ci doar cu aprox 25kg.</a:t>
            </a:r>
          </a:p>
          <a:p>
            <a:pPr marL="171450" indent="-171450" algn="ctr">
              <a:buFont typeface="Wingdings" panose="05000000000000000000" pitchFamily="2" charset="2"/>
              <a:buChar char="ü"/>
            </a:pPr>
            <a:r>
              <a:rPr lang="ro-RO" sz="1200" dirty="0">
                <a:latin typeface="EuclidCircularA-Regular" panose="020B0504000000000000" pitchFamily="34" charset="0"/>
              </a:rPr>
              <a:t>Sigilați sacii înainte de predare. </a:t>
            </a:r>
          </a:p>
          <a:p>
            <a:pPr algn="ctr"/>
            <a:endParaRPr lang="en-US" sz="1200" dirty="0">
              <a:latin typeface="EuclidCircularA-Regular" panose="020B05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71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270;p7">
            <a:extLst>
              <a:ext uri="{FF2B5EF4-FFF2-40B4-BE49-F238E27FC236}">
                <a16:creationId xmlns:a16="http://schemas.microsoft.com/office/drawing/2014/main" id="{757A21BE-8B64-D446-7B2B-6896EA0A6FAE}"/>
              </a:ext>
            </a:extLst>
          </p:cNvPr>
          <p:cNvSpPr txBox="1"/>
          <p:nvPr/>
        </p:nvSpPr>
        <p:spPr>
          <a:xfrm>
            <a:off x="1624812" y="483343"/>
            <a:ext cx="9247175" cy="67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RIDICAREA AMBALAJELOR SGR</a:t>
            </a:r>
            <a:endParaRPr lang="en-US" sz="4000" b="1" dirty="0">
              <a:solidFill>
                <a:srgbClr val="000000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F10E7-0D51-6ACB-414C-9E698CB045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8C13C9-2419-2F20-97B4-9F22358F4484}"/>
              </a:ext>
            </a:extLst>
          </p:cNvPr>
          <p:cNvSpPr txBox="1"/>
          <p:nvPr/>
        </p:nvSpPr>
        <p:spPr>
          <a:xfrm>
            <a:off x="1264443" y="1299769"/>
            <a:ext cx="102512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800" b="0" i="0" u="none" strike="noStrike" baseline="0" dirty="0" err="1">
                <a:latin typeface="EuclidCircularA-Regular" panose="020B0504000000000000" pitchFamily="34" charset="0"/>
              </a:rPr>
              <a:t>După</a:t>
            </a:r>
            <a:r>
              <a:rPr lang="it-IT" sz="1800" b="0" i="0" u="none" strike="noStrike" baseline="0" dirty="0">
                <a:latin typeface="EuclidCircularA-Regular" panose="020B0504000000000000" pitchFamily="34" charset="0"/>
              </a:rPr>
              <a:t> ce ai </a:t>
            </a:r>
            <a:r>
              <a:rPr lang="it-IT" sz="1800" b="0" i="0" u="none" strike="noStrike" baseline="0" dirty="0" err="1">
                <a:latin typeface="EuclidCircularA-Regular" panose="020B0504000000000000" pitchFamily="34" charset="0"/>
              </a:rPr>
              <a:t>semnat</a:t>
            </a:r>
            <a:r>
              <a:rPr lang="it-IT" sz="18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it-IT" sz="1800" b="0" i="0" u="none" strike="noStrike" baseline="0" dirty="0" err="1">
                <a:latin typeface="EuclidCircularA-Regular" panose="020B0504000000000000" pitchFamily="34" charset="0"/>
              </a:rPr>
              <a:t>contractul</a:t>
            </a:r>
            <a:r>
              <a:rPr lang="it-IT" sz="1800" b="0" i="0" u="none" strike="noStrike" baseline="0" dirty="0">
                <a:latin typeface="EuclidCircularA-Regular" panose="020B0504000000000000" pitchFamily="34" charset="0"/>
              </a:rPr>
              <a:t>, ai </a:t>
            </a:r>
            <a:r>
              <a:rPr lang="it-IT" sz="1800" b="0" i="0" u="none" strike="noStrike" baseline="0" dirty="0" err="1">
                <a:latin typeface="EuclidCircularA-Regular" panose="020B0504000000000000" pitchFamily="34" charset="0"/>
              </a:rPr>
              <a:t>înregistrarat</a:t>
            </a:r>
            <a:r>
              <a:rPr lang="it-IT" sz="18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it-IT" sz="1800" b="0" i="0" u="none" strike="noStrike" baseline="0" dirty="0" err="1">
                <a:latin typeface="EuclidCircularA-Regular" panose="020B0504000000000000" pitchFamily="34" charset="0"/>
              </a:rPr>
              <a:t>locația</a:t>
            </a:r>
            <a:r>
              <a:rPr lang="it-IT" sz="18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it-IT" sz="1800" b="0" i="0" u="none" strike="noStrike" baseline="0" dirty="0" err="1">
                <a:latin typeface="EuclidCircularA-Regular" panose="020B0504000000000000" pitchFamily="34" charset="0"/>
              </a:rPr>
              <a:t>ta</a:t>
            </a:r>
            <a:r>
              <a:rPr lang="it-IT" sz="1800" b="0" i="0" u="none" strike="noStrike" baseline="0" dirty="0">
                <a:latin typeface="EuclidCircularA-Regular" panose="020B0504000000000000" pitchFamily="34" charset="0"/>
              </a:rPr>
              <a:t>, ai </a:t>
            </a:r>
            <a:r>
              <a:rPr lang="it-IT" sz="1800" b="0" i="0" u="none" strike="noStrike" baseline="0" dirty="0" err="1">
                <a:latin typeface="EuclidCircularA-Regular" panose="020B0504000000000000" pitchFamily="34" charset="0"/>
              </a:rPr>
              <a:t>comandat</a:t>
            </a:r>
            <a:r>
              <a:rPr lang="it-IT" sz="18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it-IT" sz="1800" b="0" i="0" u="none" strike="noStrike" baseline="0" dirty="0" err="1">
                <a:latin typeface="EuclidCircularA-Regular" panose="020B0504000000000000" pitchFamily="34" charset="0"/>
              </a:rPr>
              <a:t>accesoriile</a:t>
            </a:r>
            <a:r>
              <a:rPr lang="it-IT" sz="1800" b="0" i="0" u="none" strike="noStrike" baseline="0" dirty="0">
                <a:latin typeface="EuclidCircularA-Regular" panose="020B0504000000000000" pitchFamily="34" charset="0"/>
              </a:rPr>
              <a:t> de</a:t>
            </a:r>
            <a:r>
              <a:rPr lang="ro-RO" sz="18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it-IT" sz="1800" b="0" i="0" u="none" strike="noStrike" baseline="0" dirty="0" err="1">
                <a:latin typeface="EuclidCircularA-Regular" panose="020B0504000000000000" pitchFamily="34" charset="0"/>
              </a:rPr>
              <a:t>colectare</a:t>
            </a:r>
            <a:r>
              <a:rPr lang="it-IT" sz="18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it-IT" sz="1800" b="0" i="0" u="none" strike="noStrike" baseline="0" dirty="0" err="1">
                <a:latin typeface="EuclidCircularA-Regular" panose="020B0504000000000000" pitchFamily="34" charset="0"/>
              </a:rPr>
              <a:t>și</a:t>
            </a:r>
            <a:r>
              <a:rPr lang="it-IT" sz="1800" b="0" i="0" u="none" strike="noStrike" baseline="0" dirty="0">
                <a:latin typeface="EuclidCircularA-Regular" panose="020B0504000000000000" pitchFamily="34" charset="0"/>
              </a:rPr>
              <a:t> ai </a:t>
            </a:r>
            <a:r>
              <a:rPr lang="it-IT" sz="1800" b="1" i="0" u="none" strike="noStrike" baseline="0" dirty="0" err="1">
                <a:latin typeface="EuclidCircularA-Regular" panose="020B0504000000000000" pitchFamily="34" charset="0"/>
              </a:rPr>
              <a:t>minim</a:t>
            </a:r>
            <a:r>
              <a:rPr lang="it-IT" sz="1800" b="1" i="0" u="none" strike="noStrike" baseline="0" dirty="0">
                <a:latin typeface="EuclidCircularA-Regular" panose="020B0504000000000000" pitchFamily="34" charset="0"/>
              </a:rPr>
              <a:t> 3 saci de </a:t>
            </a:r>
            <a:r>
              <a:rPr lang="it-IT" sz="1800" b="1" i="0" u="none" strike="noStrike" baseline="0" dirty="0" err="1">
                <a:latin typeface="EuclidCircularA-Regular" panose="020B0504000000000000" pitchFamily="34" charset="0"/>
              </a:rPr>
              <a:t>ambalaje</a:t>
            </a:r>
            <a:r>
              <a:rPr lang="it-IT" sz="1800" b="1" i="0" u="none" strike="noStrike" baseline="0" dirty="0">
                <a:latin typeface="EuclidCircularA-Regular" panose="020B0504000000000000" pitchFamily="34" charset="0"/>
              </a:rPr>
              <a:t> SGR</a:t>
            </a:r>
            <a:r>
              <a:rPr lang="it-IT" sz="1800" b="0" i="0" u="none" strike="noStrike" baseline="0" dirty="0">
                <a:latin typeface="EuclidCircularA-Regular" panose="020B0504000000000000" pitchFamily="34" charset="0"/>
              </a:rPr>
              <a:t>, </a:t>
            </a:r>
            <a:r>
              <a:rPr lang="it-IT" sz="1800" b="0" i="0" u="none" strike="noStrike" baseline="0" dirty="0" err="1">
                <a:latin typeface="EuclidCircularA-Regular" panose="020B0504000000000000" pitchFamily="34" charset="0"/>
              </a:rPr>
              <a:t>poți</a:t>
            </a:r>
            <a:r>
              <a:rPr lang="it-IT" sz="18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it-IT" sz="1800" b="0" i="0" u="none" strike="noStrike" baseline="0" dirty="0" err="1">
                <a:latin typeface="EuclidCircularA-Regular" panose="020B0504000000000000" pitchFamily="34" charset="0"/>
              </a:rPr>
              <a:t>solicita</a:t>
            </a:r>
            <a:r>
              <a:rPr lang="it-IT" sz="1800" b="0" i="0" u="none" strike="noStrike" baseline="0" dirty="0">
                <a:latin typeface="EuclidCircularA-Regular" panose="020B0504000000000000" pitchFamily="34" charset="0"/>
              </a:rPr>
              <a:t> GRATUIT </a:t>
            </a:r>
            <a:r>
              <a:rPr lang="it-IT" sz="1800" b="0" i="0" u="none" strike="noStrike" baseline="0" dirty="0" err="1">
                <a:latin typeface="EuclidCircularA-Regular" panose="020B0504000000000000" pitchFamily="34" charset="0"/>
              </a:rPr>
              <a:t>ridicarea</a:t>
            </a:r>
            <a:r>
              <a:rPr lang="ro-RO" dirty="0">
                <a:latin typeface="EuclidCircularA-Regular" panose="020B0504000000000000" pitchFamily="34" charset="0"/>
              </a:rPr>
              <a:t> </a:t>
            </a:r>
            <a:r>
              <a:rPr lang="pt-BR" sz="1800" b="0" i="0" u="none" strike="noStrike" baseline="0" dirty="0">
                <a:latin typeface="EuclidCircularA-Regular" panose="020B0504000000000000" pitchFamily="34" charset="0"/>
              </a:rPr>
              <a:t>ambalajelor. Costul transportului este suportat de Administratorul SGR, pe tine nu te</a:t>
            </a:r>
            <a:r>
              <a:rPr lang="ro-RO" sz="18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800" b="0" i="0" u="none" strike="noStrike" baseline="0" dirty="0" err="1">
                <a:latin typeface="EuclidCircularA-Regular" panose="020B0504000000000000" pitchFamily="34" charset="0"/>
              </a:rPr>
              <a:t>costă</a:t>
            </a:r>
            <a:r>
              <a:rPr lang="en-US" sz="1800" b="0" i="0" u="none" strike="noStrike" baseline="0" dirty="0">
                <a:latin typeface="EuclidCircularA-Regular" panose="020B0504000000000000" pitchFamily="34" charset="0"/>
              </a:rPr>
              <a:t> </a:t>
            </a:r>
            <a:r>
              <a:rPr lang="en-US" sz="1800" b="0" i="0" u="none" strike="noStrike" baseline="0" dirty="0" err="1">
                <a:latin typeface="EuclidCircularA-Regular" panose="020B0504000000000000" pitchFamily="34" charset="0"/>
              </a:rPr>
              <a:t>nimic</a:t>
            </a:r>
            <a:r>
              <a:rPr lang="en-US" sz="1800" b="0" i="0" u="none" strike="noStrike" baseline="0" dirty="0">
                <a:latin typeface="EuclidCircularA-Regular" panose="020B0504000000000000" pitchFamily="34" charset="0"/>
              </a:rPr>
              <a:t>.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3F92FE-268E-7D48-4576-A944A0970611}"/>
              </a:ext>
            </a:extLst>
          </p:cNvPr>
          <p:cNvSpPr/>
          <p:nvPr/>
        </p:nvSpPr>
        <p:spPr>
          <a:xfrm>
            <a:off x="2122649" y="3121120"/>
            <a:ext cx="963334" cy="96333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7A62D2-0E15-2756-0AC5-7A889A6EE3E1}"/>
              </a:ext>
            </a:extLst>
          </p:cNvPr>
          <p:cNvSpPr/>
          <p:nvPr/>
        </p:nvSpPr>
        <p:spPr>
          <a:xfrm>
            <a:off x="9200875" y="3121120"/>
            <a:ext cx="963334" cy="96333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CD3762-0C11-2D08-4192-8C4FFCDC02AE}"/>
              </a:ext>
            </a:extLst>
          </p:cNvPr>
          <p:cNvSpPr/>
          <p:nvPr/>
        </p:nvSpPr>
        <p:spPr>
          <a:xfrm>
            <a:off x="5426749" y="3150937"/>
            <a:ext cx="963334" cy="963334"/>
          </a:xfrm>
          <a:prstGeom prst="ellipse">
            <a:avLst/>
          </a:prstGeom>
          <a:solidFill>
            <a:srgbClr val="22A5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1718BD-E4D8-2E7E-54ED-BDA0BE681EC3}"/>
              </a:ext>
            </a:extLst>
          </p:cNvPr>
          <p:cNvSpPr txBox="1"/>
          <p:nvPr/>
        </p:nvSpPr>
        <p:spPr>
          <a:xfrm>
            <a:off x="1264443" y="4225541"/>
            <a:ext cx="2528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0" i="0" u="none" strike="noStrike" baseline="0" dirty="0">
                <a:latin typeface="EuclidCircularA-Regular" panose="020B0504000000000000" pitchFamily="34" charset="0"/>
              </a:rPr>
              <a:t>Accesezi contul de utilizator din platformă.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727B23-C24C-68CA-9F9C-2C3D29A75634}"/>
              </a:ext>
            </a:extLst>
          </p:cNvPr>
          <p:cNvSpPr txBox="1"/>
          <p:nvPr/>
        </p:nvSpPr>
        <p:spPr>
          <a:xfrm>
            <a:off x="4062836" y="4220325"/>
            <a:ext cx="34919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0" i="0" u="none" strike="noStrike" baseline="0" dirty="0">
                <a:latin typeface="EuclidCircularA-Regular" panose="020B0504000000000000" pitchFamily="34" charset="0"/>
              </a:rPr>
              <a:t>Descarci și completezi formularul de solicitare ridicare ambalaje și îl trimiti către adresa: </a:t>
            </a:r>
            <a:r>
              <a:rPr lang="ro-RO" sz="1400" b="0" i="0" u="none" strike="noStrike" baseline="0" dirty="0">
                <a:latin typeface="EuclidCircularA-Regular" panose="020B0504000000000000" pitchFamily="34" charset="0"/>
                <a:hlinkClick r:id="rId3"/>
              </a:rPr>
              <a:t>colectare@returosgr.ro</a:t>
            </a:r>
            <a:endParaRPr lang="en-US" sz="1400" b="0" i="0" u="none" strike="noStrike" baseline="0" dirty="0">
              <a:latin typeface="EuclidCircularA-Regular" panose="020B0504000000000000" pitchFamily="34" charset="0"/>
            </a:endParaRPr>
          </a:p>
          <a:p>
            <a:pPr algn="ctr"/>
            <a:endParaRPr lang="ro-RO" sz="1400" b="0" i="0" u="none" strike="noStrike" baseline="0" dirty="0">
              <a:latin typeface="EuclidCircularA-Regular" panose="020B0504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DBA8E2-7F85-A04C-B255-3299A743A489}"/>
              </a:ext>
            </a:extLst>
          </p:cNvPr>
          <p:cNvSpPr txBox="1"/>
          <p:nvPr/>
        </p:nvSpPr>
        <p:spPr>
          <a:xfrm>
            <a:off x="7824189" y="4231547"/>
            <a:ext cx="34919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dirty="0">
                <a:latin typeface="EuclidCircularA-Regular" panose="020B0504000000000000" pitchFamily="34" charset="0"/>
              </a:rPr>
              <a:t>În viitor</a:t>
            </a:r>
            <a:r>
              <a:rPr lang="it-IT" sz="1400" dirty="0">
                <a:latin typeface="EuclidCircularA-Regular" panose="020B0504000000000000" pitchFamily="34" charset="0"/>
              </a:rPr>
              <a:t>, </a:t>
            </a:r>
            <a:r>
              <a:rPr lang="it-IT" sz="1400" dirty="0" err="1">
                <a:latin typeface="EuclidCircularA-Regular" panose="020B0504000000000000" pitchFamily="34" charset="0"/>
              </a:rPr>
              <a:t>frecvența</a:t>
            </a:r>
            <a:r>
              <a:rPr lang="it-IT" sz="1400" dirty="0">
                <a:latin typeface="EuclidCircularA-Regular" panose="020B0504000000000000" pitchFamily="34" charset="0"/>
              </a:rPr>
              <a:t> de </a:t>
            </a:r>
            <a:r>
              <a:rPr lang="it-IT" sz="1400" dirty="0" err="1">
                <a:latin typeface="EuclidCircularA-Regular" panose="020B0504000000000000" pitchFamily="34" charset="0"/>
              </a:rPr>
              <a:t>ridicare</a:t>
            </a:r>
            <a:r>
              <a:rPr lang="it-IT" sz="1400" dirty="0">
                <a:latin typeface="EuclidCircularA-Regular" panose="020B0504000000000000" pitchFamily="34" charset="0"/>
              </a:rPr>
              <a:t> </a:t>
            </a:r>
            <a:r>
              <a:rPr lang="it-IT" sz="1400" dirty="0" err="1">
                <a:latin typeface="EuclidCircularA-Regular" panose="020B0504000000000000" pitchFamily="34" charset="0"/>
              </a:rPr>
              <a:t>pentru</a:t>
            </a:r>
            <a:r>
              <a:rPr lang="it-IT" sz="1400" dirty="0">
                <a:latin typeface="EuclidCircularA-Regular" panose="020B0504000000000000" pitchFamily="34" charset="0"/>
              </a:rPr>
              <a:t> </a:t>
            </a:r>
            <a:r>
              <a:rPr lang="it-IT" sz="1400" dirty="0" err="1">
                <a:latin typeface="EuclidCircularA-Regular" panose="020B0504000000000000" pitchFamily="34" charset="0"/>
              </a:rPr>
              <a:t>unitatea</a:t>
            </a:r>
            <a:r>
              <a:rPr lang="it-IT" sz="1400" dirty="0">
                <a:latin typeface="EuclidCircularA-Regular" panose="020B0504000000000000" pitchFamily="34" charset="0"/>
              </a:rPr>
              <a:t> </a:t>
            </a:r>
            <a:r>
              <a:rPr lang="it-IT" sz="1400" dirty="0" err="1">
                <a:latin typeface="EuclidCircularA-Regular" panose="020B0504000000000000" pitchFamily="34" charset="0"/>
              </a:rPr>
              <a:t>ta</a:t>
            </a:r>
            <a:r>
              <a:rPr lang="it-IT" sz="1400" dirty="0">
                <a:latin typeface="EuclidCircularA-Regular" panose="020B0504000000000000" pitchFamily="34" charset="0"/>
              </a:rPr>
              <a:t> va fi </a:t>
            </a:r>
            <a:r>
              <a:rPr lang="it-IT" sz="1400" dirty="0" err="1">
                <a:latin typeface="EuclidCircularA-Regular" panose="020B0504000000000000" pitchFamily="34" charset="0"/>
              </a:rPr>
              <a:t>stabilită</a:t>
            </a:r>
            <a:r>
              <a:rPr lang="it-IT" sz="1400" dirty="0">
                <a:latin typeface="EuclidCircularA-Regular" panose="020B0504000000000000" pitchFamily="34" charset="0"/>
              </a:rPr>
              <a:t> </a:t>
            </a:r>
            <a:r>
              <a:rPr lang="it-IT" sz="1400" dirty="0" err="1">
                <a:latin typeface="EuclidCircularA-Regular" panose="020B0504000000000000" pitchFamily="34" charset="0"/>
              </a:rPr>
              <a:t>în</a:t>
            </a:r>
            <a:r>
              <a:rPr lang="it-IT" sz="1400" dirty="0">
                <a:latin typeface="EuclidCircularA-Regular" panose="020B0504000000000000" pitchFamily="34" charset="0"/>
              </a:rPr>
              <a:t> </a:t>
            </a:r>
            <a:r>
              <a:rPr lang="it-IT" sz="1400" dirty="0" err="1">
                <a:latin typeface="EuclidCircularA-Regular" panose="020B0504000000000000" pitchFamily="34" charset="0"/>
              </a:rPr>
              <a:t>funcție</a:t>
            </a:r>
            <a:endParaRPr lang="it-IT" sz="1400" dirty="0">
              <a:latin typeface="EuclidCircularA-Regular" panose="020B0504000000000000" pitchFamily="34" charset="0"/>
            </a:endParaRPr>
          </a:p>
          <a:p>
            <a:pPr algn="ctr"/>
            <a:r>
              <a:rPr lang="en-US" sz="1400" dirty="0">
                <a:latin typeface="EuclidCircularA-Regular" panose="020B0504000000000000" pitchFamily="34" charset="0"/>
              </a:rPr>
              <a:t>de </a:t>
            </a:r>
            <a:r>
              <a:rPr lang="en-US" sz="1400" dirty="0" err="1">
                <a:latin typeface="EuclidCircularA-Regular" panose="020B0504000000000000" pitchFamily="34" charset="0"/>
              </a:rPr>
              <a:t>istoricul</a:t>
            </a:r>
            <a:r>
              <a:rPr lang="en-US" sz="1400" dirty="0">
                <a:latin typeface="EuclidCircularA-Regular" panose="020B0504000000000000" pitchFamily="34" charset="0"/>
              </a:rPr>
              <a:t> </a:t>
            </a:r>
            <a:r>
              <a:rPr lang="en-US" sz="1400" dirty="0" err="1">
                <a:latin typeface="EuclidCircularA-Regular" panose="020B0504000000000000" pitchFamily="34" charset="0"/>
              </a:rPr>
              <a:t>realizat</a:t>
            </a:r>
            <a:r>
              <a:rPr lang="en-US" sz="1400" dirty="0">
                <a:latin typeface="EuclidCircularA-Regular" panose="020B0504000000000000" pitchFamily="34" charset="0"/>
              </a:rPr>
              <a:t>.</a:t>
            </a:r>
            <a:endParaRPr lang="ro-RO" sz="1400" dirty="0">
              <a:latin typeface="EuclidCircularA-Regular" panose="020B0504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7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280031-AFAC-1F1A-02F9-C926B63E94A2}"/>
              </a:ext>
            </a:extLst>
          </p:cNvPr>
          <p:cNvSpPr/>
          <p:nvPr/>
        </p:nvSpPr>
        <p:spPr>
          <a:xfrm>
            <a:off x="2659093" y="859786"/>
            <a:ext cx="6655681" cy="6777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037D5B97-7162-9C38-B3FA-C00E9817F4B2}"/>
              </a:ext>
            </a:extLst>
          </p:cNvPr>
          <p:cNvSpPr txBox="1"/>
          <p:nvPr/>
        </p:nvSpPr>
        <p:spPr>
          <a:xfrm>
            <a:off x="2004528" y="254712"/>
            <a:ext cx="7852457" cy="129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CE TREBUIE SĂ ȘTIE </a:t>
            </a:r>
            <a:r>
              <a:rPr lang="ro-RO" sz="40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OPERATORII HORECA</a:t>
            </a:r>
            <a:r>
              <a:rPr kumimoji="0" lang="ro-R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 SemiBold" panose="020B0704000000000000" pitchFamily="34" charset="0"/>
                <a:ea typeface="Euclid Circular A SemiBold" panose="020B0704000000000000" pitchFamily="34" charset="0"/>
                <a:cs typeface="+mn-cs"/>
              </a:rPr>
              <a:t>?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5F339C1-8705-13B6-7DC0-B5B47F603A5D}"/>
              </a:ext>
            </a:extLst>
          </p:cNvPr>
          <p:cNvSpPr txBox="1"/>
          <p:nvPr/>
        </p:nvSpPr>
        <p:spPr>
          <a:xfrm>
            <a:off x="454268" y="3982516"/>
            <a:ext cx="177833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defRPr/>
            </a:pPr>
            <a:r>
              <a:rPr kumimoji="0" lang="ro-RO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</a:rPr>
              <a:t>Se va stabili frecvența colectării în funcție de volumele returnate de fiecare </a:t>
            </a:r>
            <a:r>
              <a:rPr lang="ro-RO" sz="13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comerciant HoReCa.</a:t>
            </a:r>
            <a:endParaRPr kumimoji="0" lang="ro-RO" sz="1333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Calibri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AFB4FFDC-728A-9505-66C7-72857FBAE473}"/>
              </a:ext>
            </a:extLst>
          </p:cNvPr>
          <p:cNvSpPr txBox="1"/>
          <p:nvPr/>
        </p:nvSpPr>
        <p:spPr>
          <a:xfrm>
            <a:off x="2629752" y="3991430"/>
            <a:ext cx="2115988" cy="820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La sosirea mașinii de colectare, sacii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 </a:t>
            </a:r>
            <a:r>
              <a:rPr kumimoji="0" lang="ro-R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trebuie să fie sigilați și pregătiți de colectare.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BBBD265-95A0-2E3C-7183-A2B78485F8F0}"/>
              </a:ext>
            </a:extLst>
          </p:cNvPr>
          <p:cNvSpPr txBox="1"/>
          <p:nvPr/>
        </p:nvSpPr>
        <p:spPr>
          <a:xfrm>
            <a:off x="4984600" y="3991430"/>
            <a:ext cx="1972451" cy="1025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Sacii se sigilează și se vor colecta numai în cazul în care sunt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plini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 p</a:t>
            </a:r>
            <a:r>
              <a:rPr kumimoji="0" lang="ro-R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â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n</a:t>
            </a:r>
            <a:r>
              <a:rPr kumimoji="0" lang="ro-R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ă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 la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capacitatea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 </a:t>
            </a:r>
            <a:r>
              <a:rPr kumimoji="0" lang="en-US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recomandat</a:t>
            </a:r>
            <a:r>
              <a:rPr kumimoji="0" lang="ro-R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ă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.</a:t>
            </a:r>
            <a:endParaRPr kumimoji="0" lang="ro-RO" sz="13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Calibri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82E7209E-A17E-64F9-85EE-C683DA6E3333}"/>
              </a:ext>
            </a:extLst>
          </p:cNvPr>
          <p:cNvSpPr txBox="1"/>
          <p:nvPr/>
        </p:nvSpPr>
        <p:spPr>
          <a:xfrm>
            <a:off x="9470190" y="4001386"/>
            <a:ext cx="2527892" cy="1210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defTabSz="609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33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defRPr>
            </a:lvl1pPr>
          </a:lstStyle>
          <a:p>
            <a:r>
              <a:rPr lang="ro-RO" dirty="0"/>
              <a:t>Sigiliile vor reprezenta elementul de trasabilitate în baza căruia se va face plata garanției și a tarifului de gestionare. </a:t>
            </a:r>
            <a:r>
              <a:rPr lang="ro-RO" b="1" dirty="0"/>
              <a:t>Aceste elemente nu se împrumută între comercianți. </a:t>
            </a:r>
            <a:endParaRPr lang="en-US" b="1" dirty="0"/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25B097AC-6EAD-D027-9BAA-F0047844D3F5}"/>
              </a:ext>
            </a:extLst>
          </p:cNvPr>
          <p:cNvSpPr txBox="1"/>
          <p:nvPr/>
        </p:nvSpPr>
        <p:spPr>
          <a:xfrm>
            <a:off x="7273631" y="4001386"/>
            <a:ext cx="2196559" cy="820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3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Calibri"/>
              </a:rPr>
              <a:t>Se vor folosi numai accesoriile puse la dispoziție de către RETURO.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8AD7DA-AD44-212E-9CE4-EB1ACCF0E72C}"/>
              </a:ext>
            </a:extLst>
          </p:cNvPr>
          <p:cNvSpPr/>
          <p:nvPr/>
        </p:nvSpPr>
        <p:spPr>
          <a:xfrm>
            <a:off x="770928" y="2934158"/>
            <a:ext cx="963334" cy="96333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A815A37-A3C1-3D6F-E9FE-53A931F6D642}"/>
              </a:ext>
            </a:extLst>
          </p:cNvPr>
          <p:cNvSpPr/>
          <p:nvPr/>
        </p:nvSpPr>
        <p:spPr>
          <a:xfrm>
            <a:off x="5407441" y="2947333"/>
            <a:ext cx="963334" cy="96333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FA2EF46-A727-C080-D6BF-FCD172287BCB}"/>
              </a:ext>
            </a:extLst>
          </p:cNvPr>
          <p:cNvSpPr/>
          <p:nvPr/>
        </p:nvSpPr>
        <p:spPr>
          <a:xfrm>
            <a:off x="9969399" y="2947333"/>
            <a:ext cx="963334" cy="96333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063390B-589E-F5F6-C6A8-4DA20A41CB71}"/>
              </a:ext>
            </a:extLst>
          </p:cNvPr>
          <p:cNvSpPr/>
          <p:nvPr/>
        </p:nvSpPr>
        <p:spPr>
          <a:xfrm>
            <a:off x="2989302" y="2947333"/>
            <a:ext cx="963334" cy="963334"/>
          </a:xfrm>
          <a:prstGeom prst="ellipse">
            <a:avLst/>
          </a:prstGeom>
          <a:solidFill>
            <a:srgbClr val="22A5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28BBFF2-5226-17AD-5E1C-8FB0FCA5FA33}"/>
              </a:ext>
            </a:extLst>
          </p:cNvPr>
          <p:cNvSpPr/>
          <p:nvPr/>
        </p:nvSpPr>
        <p:spPr>
          <a:xfrm>
            <a:off x="7459820" y="2998009"/>
            <a:ext cx="963334" cy="963334"/>
          </a:xfrm>
          <a:prstGeom prst="ellipse">
            <a:avLst/>
          </a:prstGeom>
          <a:solidFill>
            <a:srgbClr val="22A5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0"/>
                <a:ea typeface="Euclid Circular A" panose="020B0504000000000000" pitchFamily="34" charset="0"/>
                <a:cs typeface="+mn-cs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0"/>
              <a:ea typeface="Euclid Circular A" panose="020B0504000000000000" pitchFamily="34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7D843E-B0CE-2389-FCB6-E19C54A2AA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42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A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0E4C46A-A402-CACB-8862-7C26347702A5}"/>
              </a:ext>
            </a:extLst>
          </p:cNvPr>
          <p:cNvSpPr txBox="1"/>
          <p:nvPr/>
        </p:nvSpPr>
        <p:spPr>
          <a:xfrm>
            <a:off x="984392" y="2505671"/>
            <a:ext cx="62927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clid Circular A" panose="020B0504000000000000" pitchFamily="34" charset="77"/>
                <a:ea typeface="Euclid Circular A" panose="020B0504000000000000" pitchFamily="34" charset="77"/>
                <a:cs typeface="Times New Roman" panose="02020603050405020304" pitchFamily="18" charset="0"/>
              </a:rPr>
              <a:t>MULȚUMIM!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clid Circular A" panose="020B0504000000000000" pitchFamily="34" charset="77"/>
              <a:ea typeface="Euclid Circular A" panose="020B0504000000000000" pitchFamily="34" charset="77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AE13E-5D66-ED0F-8409-AD9E1AFB10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36B745-59AA-591F-8151-C72C14BE39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533"/>
          <a:stretch/>
        </p:blipFill>
        <p:spPr>
          <a:xfrm>
            <a:off x="9780816" y="513170"/>
            <a:ext cx="2411185" cy="57570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0A6F1-997D-7FFF-BA87-005CEAB018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999"/>
          <a:stretch/>
        </p:blipFill>
        <p:spPr>
          <a:xfrm>
            <a:off x="9105692" y="3053442"/>
            <a:ext cx="2275322" cy="38045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EF495F-9DCA-7FA8-D59A-C6996591B39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557"/>
          <a:stretch/>
        </p:blipFill>
        <p:spPr>
          <a:xfrm>
            <a:off x="5356468" y="2492326"/>
            <a:ext cx="3444634" cy="43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9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logo for a radio station&#10;&#10;Description automatically generated">
            <a:extLst>
              <a:ext uri="{FF2B5EF4-FFF2-40B4-BE49-F238E27FC236}">
                <a16:creationId xmlns:a16="http://schemas.microsoft.com/office/drawing/2014/main" id="{7FD3C569-3DA7-C48E-5711-15504E1F86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8690" r="8371" b="22271"/>
          <a:stretch/>
        </p:blipFill>
        <p:spPr>
          <a:xfrm>
            <a:off x="388554" y="127084"/>
            <a:ext cx="3469773" cy="1453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37CB85-348E-597F-6D24-A3672EE003F5}"/>
              </a:ext>
            </a:extLst>
          </p:cNvPr>
          <p:cNvSpPr txBox="1"/>
          <p:nvPr/>
        </p:nvSpPr>
        <p:spPr>
          <a:xfrm>
            <a:off x="3574087" y="1580799"/>
            <a:ext cx="5043825" cy="420564"/>
          </a:xfrm>
          <a:prstGeom prst="rect">
            <a:avLst/>
          </a:prstGeom>
          <a:solidFill>
            <a:srgbClr val="30B87C"/>
          </a:solidFill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ro-RO" sz="2133" dirty="0">
                <a:solidFill>
                  <a:prstClr val="white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DESPRE SESIUNILE SGR by RETURO:</a:t>
            </a:r>
            <a:endParaRPr lang="en-US" sz="2133" dirty="0">
              <a:solidFill>
                <a:prstClr val="white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D3CE0-039A-E963-2454-A65DDEC0777A}"/>
              </a:ext>
            </a:extLst>
          </p:cNvPr>
          <p:cNvSpPr txBox="1"/>
          <p:nvPr/>
        </p:nvSpPr>
        <p:spPr>
          <a:xfrm>
            <a:off x="2308759" y="2316027"/>
            <a:ext cx="7574481" cy="3090974"/>
          </a:xfrm>
          <a:prstGeom prst="rect">
            <a:avLst/>
          </a:prstGeom>
          <a:noFill/>
          <a:ln>
            <a:solidFill>
              <a:srgbClr val="F5DB34"/>
            </a:solidFill>
          </a:ln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Ce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ve</a:t>
            </a:r>
            <a:r>
              <a:rPr lang="ro-RO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putea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ob</a:t>
            </a:r>
            <a:r>
              <a:rPr lang="ro-RO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ine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ro-RO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î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n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cadrul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Sesiunilor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SGR by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RetuRO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:</a:t>
            </a:r>
            <a:endParaRPr lang="ro-RO" sz="1600" b="1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defTabSz="609630">
              <a:defRPr/>
            </a:pPr>
            <a:endParaRPr lang="en-US" sz="667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marL="495325" lvl="1" indent="-190510" defTabSz="60963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Informa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ii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generale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despre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SGR </a:t>
            </a:r>
          </a:p>
          <a:p>
            <a:pPr marL="495325" lvl="1" indent="-190510" defTabSz="60963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Informa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ii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despre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implementarea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SGR 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ș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activit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ăț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ile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pe care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RetuRO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le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administreaz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ă</a:t>
            </a:r>
            <a:endParaRPr lang="en-US" sz="16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marL="304815" lvl="1" defTabSz="609630">
              <a:defRPr/>
            </a:pPr>
            <a:b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</a:br>
            <a:endParaRPr lang="en-US" sz="16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defTabSz="609630">
              <a:defRPr/>
            </a:pP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Ce </a:t>
            </a:r>
            <a:r>
              <a:rPr lang="en-US" sz="1600" b="1" u="sng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nu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 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ve</a:t>
            </a:r>
            <a:r>
              <a:rPr lang="ro-RO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putea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ob</a:t>
            </a:r>
            <a:r>
              <a:rPr lang="ro-RO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ine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în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cadrul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acestor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sesiuni</a:t>
            </a:r>
            <a:r>
              <a:rPr lang="en-US" sz="16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:</a:t>
            </a:r>
            <a:endParaRPr lang="ro-RO" sz="1600" b="1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defTabSz="609630">
              <a:defRPr/>
            </a:pPr>
            <a:endParaRPr lang="en-US" sz="667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marL="495325" lvl="1" indent="-190510" defTabSz="60963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interpret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ă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ri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legale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aplicabile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afacerii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dumneavoastr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ă</a:t>
            </a:r>
            <a:endParaRPr lang="en-US" sz="16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marL="495325" lvl="1" indent="-190510" defTabSz="60963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Solu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ii opera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ionale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logistice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sau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financiare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pentru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situa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ii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specifice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, care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presupun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o interven</a:t>
            </a:r>
            <a:r>
              <a:rPr lang="ro-RO" sz="160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ț</a:t>
            </a:r>
            <a:r>
              <a:rPr lang="en-US" sz="160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ie 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î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n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modul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intern de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operare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al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firmei</a:t>
            </a:r>
            <a:r>
              <a:rPr lang="en-US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dumneavoastr</a:t>
            </a: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ă</a:t>
            </a:r>
            <a:endParaRPr lang="en-US" sz="16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DB8CF-A689-5BE3-E5E0-EA2166E82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533"/>
          <a:stretch/>
        </p:blipFill>
        <p:spPr>
          <a:xfrm>
            <a:off x="10538635" y="0"/>
            <a:ext cx="1653365" cy="3947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6DD8DB-7718-53CF-B9F2-C4C8064B24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999"/>
          <a:stretch/>
        </p:blipFill>
        <p:spPr>
          <a:xfrm>
            <a:off x="549344" y="3793090"/>
            <a:ext cx="1832974" cy="3064910"/>
          </a:xfrm>
          <a:prstGeom prst="rect">
            <a:avLst/>
          </a:prstGeom>
        </p:spPr>
      </p:pic>
      <p:pic>
        <p:nvPicPr>
          <p:cNvPr id="10" name="Picture 9" descr="A hand holding a yellow bottle&#10;&#10;Description automatically generated">
            <a:extLst>
              <a:ext uri="{FF2B5EF4-FFF2-40B4-BE49-F238E27FC236}">
                <a16:creationId xmlns:a16="http://schemas.microsoft.com/office/drawing/2014/main" id="{3EE6BE58-ED07-02E1-5B6F-21A9CA12A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2739" y="3539774"/>
            <a:ext cx="3332345" cy="33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84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7"/>
          <p:cNvSpPr txBox="1"/>
          <p:nvPr/>
        </p:nvSpPr>
        <p:spPr>
          <a:xfrm>
            <a:off x="1341862" y="893520"/>
            <a:ext cx="891708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609630"/>
            <a:r>
              <a:rPr lang="ro-RO" sz="4000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  <a:sym typeface="Arial"/>
              </a:rPr>
              <a:t>CE ESTE SISTEMUL DE GARANȚIE-RETURNARE?</a:t>
            </a:r>
          </a:p>
        </p:txBody>
      </p:sp>
      <p:sp>
        <p:nvSpPr>
          <p:cNvPr id="275" name="Google Shape;275;p7"/>
          <p:cNvSpPr txBox="1"/>
          <p:nvPr/>
        </p:nvSpPr>
        <p:spPr>
          <a:xfrm>
            <a:off x="0" y="4338887"/>
            <a:ext cx="301704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7514" lvl="1" defTabSz="609630"/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SGR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reprezintă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un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sistem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prin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care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cetatenii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din Romania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vor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plăti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o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garanție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de </a:t>
            </a:r>
            <a:endParaRPr lang="ro-RO" sz="12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  <a:sym typeface="Arial"/>
            </a:endParaRPr>
          </a:p>
          <a:p>
            <a:pPr marL="237514" lvl="1" defTabSz="609630"/>
            <a:r>
              <a:rPr lang="en-US" sz="12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0,50 RON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atunci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când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vor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cumpăra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o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băutură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de la un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comerciant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sau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comerciantii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de tip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Horeca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vor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plati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aceeasi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garantie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catre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producator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/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distribuitor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/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importator</a:t>
            </a:r>
            <a:endParaRPr lang="en-US" sz="12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  <a:sym typeface="Arial"/>
            </a:endParaRPr>
          </a:p>
        </p:txBody>
      </p:sp>
      <p:sp>
        <p:nvSpPr>
          <p:cNvPr id="276" name="Google Shape;276;p7"/>
          <p:cNvSpPr txBox="1"/>
          <p:nvPr/>
        </p:nvSpPr>
        <p:spPr>
          <a:xfrm>
            <a:off x="2740820" y="4338886"/>
            <a:ext cx="36498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7514" lvl="1" defTabSz="609630"/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SGR se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aplică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pentru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ambalaje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primare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nereutilizabile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din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sticlă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, plastic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sau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metal, cu volume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cuprinse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între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0,1 l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şi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3 l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inclusiv</a:t>
            </a:r>
            <a:endParaRPr lang="en-US" sz="12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  <a:sym typeface="Arial"/>
            </a:endParaRPr>
          </a:p>
        </p:txBody>
      </p:sp>
      <p:sp>
        <p:nvSpPr>
          <p:cNvPr id="277" name="Google Shape;277;p7"/>
          <p:cNvSpPr txBox="1"/>
          <p:nvPr/>
        </p:nvSpPr>
        <p:spPr>
          <a:xfrm>
            <a:off x="6181048" y="4318738"/>
            <a:ext cx="257097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7514" lvl="1" defTabSz="609630"/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După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golirea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ambalajului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consumatorul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va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trebui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să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îl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aducă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în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oricare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dintre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punctele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returnare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organizate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comercianți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/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comerciantii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de tip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Horeca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vor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trebui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sa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adune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ambalajele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consumate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in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cadrul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unitatilor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.</a:t>
            </a:r>
            <a:endParaRPr lang="en-US" dirty="0">
              <a:solidFill>
                <a:prstClr val="black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sp>
        <p:nvSpPr>
          <p:cNvPr id="278" name="Google Shape;278;p7"/>
          <p:cNvSpPr txBox="1"/>
          <p:nvPr/>
        </p:nvSpPr>
        <p:spPr>
          <a:xfrm>
            <a:off x="8493648" y="4318338"/>
            <a:ext cx="347987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37514" lvl="1" defTabSz="609630"/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În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schimbul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ambalajului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gol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consumatorul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va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primi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înapoi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, pe loc,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valoarea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garanției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plătite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inițial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, sub forma de cash, voucher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sau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transfer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bancar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. </a:t>
            </a:r>
            <a:endParaRPr lang="ro-RO" sz="12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  <a:sym typeface="Arial"/>
            </a:endParaRPr>
          </a:p>
          <a:p>
            <a:pPr marL="237514" lvl="1" defTabSz="609630"/>
            <a:r>
              <a:rPr lang="en-US" sz="12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Nu </a:t>
            </a:r>
            <a:r>
              <a:rPr lang="en-US" sz="12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este</a:t>
            </a:r>
            <a:r>
              <a:rPr lang="en-US" sz="12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necesară</a:t>
            </a:r>
            <a:r>
              <a:rPr lang="en-US" sz="12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prezentarea</a:t>
            </a:r>
            <a:r>
              <a:rPr lang="en-US" sz="12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bonului</a:t>
            </a:r>
            <a:r>
              <a:rPr lang="en-US" sz="12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fiscal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și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chiar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dacă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respectivul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produs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nu a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fost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cumpărat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din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acea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locație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. </a:t>
            </a:r>
          </a:p>
        </p:txBody>
      </p:sp>
      <p:pic>
        <p:nvPicPr>
          <p:cNvPr id="279" name="Google Shape;279;p7" descr="A white people with a yellow coin and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358" y="3055071"/>
            <a:ext cx="1732451" cy="1199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1767" y="2930996"/>
            <a:ext cx="2570973" cy="138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7" descr="A white figure with a yellow bottle on his ha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5020" y="2747492"/>
            <a:ext cx="2258064" cy="136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7" descr="A screenshot of a video gam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75783" y="2975230"/>
            <a:ext cx="1053803" cy="126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7" descr="A hands holding a coin and a bott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12999" y="3207981"/>
            <a:ext cx="1658525" cy="104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reen and black wave&#10;&#10;Description automatically generated">
            <a:extLst>
              <a:ext uri="{FF2B5EF4-FFF2-40B4-BE49-F238E27FC236}">
                <a16:creationId xmlns:a16="http://schemas.microsoft.com/office/drawing/2014/main" id="{F9B45BB7-4977-70B4-CB6D-4B7A93BD8F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302" y="5980541"/>
            <a:ext cx="11345739" cy="11330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959413-93AF-C32F-9836-256B37B03E3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67302" y="6340155"/>
            <a:ext cx="679154" cy="3861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A7D8FE5-19EF-907D-1970-DE7467902635}"/>
              </a:ext>
            </a:extLst>
          </p:cNvPr>
          <p:cNvSpPr txBox="1"/>
          <p:nvPr/>
        </p:nvSpPr>
        <p:spPr>
          <a:xfrm>
            <a:off x="2267594" y="679110"/>
            <a:ext cx="7656813" cy="1361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lnSpc>
                <a:spcPts val="4950"/>
              </a:lnSpc>
            </a:pPr>
            <a:r>
              <a:rPr lang="en-US" sz="4000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CE </a:t>
            </a:r>
            <a:r>
              <a:rPr lang="ro-RO" sz="4000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PRODUSE ȘI AMBALAJE INTRĂ ÎN SGR</a:t>
            </a:r>
            <a:r>
              <a:rPr lang="en-US" sz="4000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?</a:t>
            </a:r>
            <a:r>
              <a:rPr lang="ro-RO" sz="4000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 </a:t>
            </a:r>
            <a:endParaRPr lang="en-US" sz="4000" dirty="0">
              <a:solidFill>
                <a:srgbClr val="000000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A50A0-68A8-17B9-546E-C7AF7E5BA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623" y="2218628"/>
            <a:ext cx="4484752" cy="2420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7702F1-CE20-9078-21B7-112B0CCD5D85}"/>
              </a:ext>
            </a:extLst>
          </p:cNvPr>
          <p:cNvSpPr txBox="1"/>
          <p:nvPr/>
        </p:nvSpPr>
        <p:spPr>
          <a:xfrm>
            <a:off x="4087258" y="4549589"/>
            <a:ext cx="1734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/>
            <a:r>
              <a:rPr lang="ro-RO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Sticlă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D57752-6989-03BB-305E-F8443EE80E5E}"/>
              </a:ext>
            </a:extLst>
          </p:cNvPr>
          <p:cNvSpPr txBox="1"/>
          <p:nvPr/>
        </p:nvSpPr>
        <p:spPr>
          <a:xfrm>
            <a:off x="2263430" y="5099826"/>
            <a:ext cx="7656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/>
            <a:r>
              <a:rPr lang="ro-RO" b="1" dirty="0">
                <a:solidFill>
                  <a:srgbClr val="000000"/>
                </a:solidFill>
                <a:latin typeface="Euclid Circular A Light" panose="020B0304000000000000" pitchFamily="34" charset="0"/>
                <a:ea typeface="Euclid Circular A Light" panose="020B0304000000000000" pitchFamily="34" charset="0"/>
              </a:rPr>
              <a:t>Ambalaje </a:t>
            </a:r>
            <a:r>
              <a:rPr lang="en-US" b="1" dirty="0" err="1">
                <a:solidFill>
                  <a:srgbClr val="000000"/>
                </a:solidFill>
                <a:latin typeface="Euclid Circular A Light" panose="020B0304000000000000" pitchFamily="34" charset="0"/>
                <a:ea typeface="Euclid Circular A Light" panose="020B0304000000000000" pitchFamily="34" charset="0"/>
              </a:rPr>
              <a:t>nereutilizabile</a:t>
            </a:r>
            <a:r>
              <a:rPr lang="ro-RO" b="1" dirty="0">
                <a:solidFill>
                  <a:srgbClr val="000000"/>
                </a:solidFill>
                <a:latin typeface="Euclid Circular A Light" panose="020B0304000000000000" pitchFamily="34" charset="0"/>
                <a:ea typeface="Euclid Circular A Light" panose="020B0304000000000000" pitchFamily="34" charset="0"/>
              </a:rPr>
              <a:t>, cu volume cuprinse între 0,1L și 3L</a:t>
            </a: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5005DC-CE73-859D-6C01-7B161BAEF59E}"/>
              </a:ext>
            </a:extLst>
          </p:cNvPr>
          <p:cNvSpPr txBox="1"/>
          <p:nvPr/>
        </p:nvSpPr>
        <p:spPr>
          <a:xfrm>
            <a:off x="2263430" y="5625197"/>
            <a:ext cx="78435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/>
            <a:r>
              <a:rPr lang="ro-RO" dirty="0">
                <a:solidFill>
                  <a:srgbClr val="000000"/>
                </a:solidFill>
                <a:latin typeface="Euclid Circular A Light" panose="020B0304000000000000" pitchFamily="34" charset="0"/>
                <a:ea typeface="Euclid Circular A Light" panose="020B0304000000000000" pitchFamily="34" charset="0"/>
              </a:rPr>
              <a:t>Sucuri, nectaruri, băuturi răcoritoare, apă, apă minerală sau cu arome </a:t>
            </a:r>
          </a:p>
          <a:p>
            <a:pPr defTabSz="914446"/>
            <a:r>
              <a:rPr lang="ro-RO" dirty="0">
                <a:solidFill>
                  <a:srgbClr val="000000"/>
                </a:solidFill>
                <a:latin typeface="Euclid Circular A Light" panose="020B0304000000000000" pitchFamily="34" charset="0"/>
                <a:ea typeface="Euclid Circular A Light" panose="020B0304000000000000" pitchFamily="34" charset="0"/>
              </a:rPr>
              <a:t>Bere, mixuri de bere, cidru, vinuri, spirtoase, mixuri de băuturi alcoolice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E3C98-115E-3240-D1EB-C0858201F876}"/>
              </a:ext>
            </a:extLst>
          </p:cNvPr>
          <p:cNvSpPr txBox="1"/>
          <p:nvPr/>
        </p:nvSpPr>
        <p:spPr>
          <a:xfrm>
            <a:off x="5228788" y="4549589"/>
            <a:ext cx="1734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/>
            <a:r>
              <a:rPr lang="ro-RO" b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Plastic</a:t>
            </a:r>
            <a:endParaRPr lang="en-US" b="1">
              <a:solidFill>
                <a:prstClr val="black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2A5762-1C39-5E18-F843-FD7B7EBDFF4E}"/>
              </a:ext>
            </a:extLst>
          </p:cNvPr>
          <p:cNvSpPr txBox="1"/>
          <p:nvPr/>
        </p:nvSpPr>
        <p:spPr>
          <a:xfrm>
            <a:off x="6375330" y="4562426"/>
            <a:ext cx="1734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/>
            <a:r>
              <a:rPr lang="ro-RO" b="1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Metal</a:t>
            </a:r>
            <a:endParaRPr lang="en-US" b="1">
              <a:solidFill>
                <a:prstClr val="black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pic>
        <p:nvPicPr>
          <p:cNvPr id="4" name="Picture 3" descr="A green and black wave&#10;&#10;Description automatically generated">
            <a:extLst>
              <a:ext uri="{FF2B5EF4-FFF2-40B4-BE49-F238E27FC236}">
                <a16:creationId xmlns:a16="http://schemas.microsoft.com/office/drawing/2014/main" id="{C408AD2F-A6A1-8C44-1503-A74615694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71" y="6178890"/>
            <a:ext cx="11345739" cy="1133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300591-4E96-184E-3F73-1BFB77D33D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7302" y="6340155"/>
            <a:ext cx="679154" cy="38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53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roup 1154">
            <a:extLst>
              <a:ext uri="{FF2B5EF4-FFF2-40B4-BE49-F238E27FC236}">
                <a16:creationId xmlns:a16="http://schemas.microsoft.com/office/drawing/2014/main" id="{CDCE777D-D925-FFE0-498C-12ABABC83D64}"/>
              </a:ext>
            </a:extLst>
          </p:cNvPr>
          <p:cNvGrpSpPr/>
          <p:nvPr/>
        </p:nvGrpSpPr>
        <p:grpSpPr>
          <a:xfrm>
            <a:off x="-656597" y="1303334"/>
            <a:ext cx="12319358" cy="5342629"/>
            <a:chOff x="-672639" y="1608131"/>
            <a:chExt cx="12319358" cy="5342629"/>
          </a:xfrm>
        </p:grpSpPr>
        <p:sp>
          <p:nvSpPr>
            <p:cNvPr id="1156" name="Rectangle 1155">
              <a:extLst>
                <a:ext uri="{FF2B5EF4-FFF2-40B4-BE49-F238E27FC236}">
                  <a16:creationId xmlns:a16="http://schemas.microsoft.com/office/drawing/2014/main" id="{908FEF18-820B-1CEF-64E2-5CA63E847D13}"/>
                </a:ext>
              </a:extLst>
            </p:cNvPr>
            <p:cNvSpPr/>
            <p:nvPr/>
          </p:nvSpPr>
          <p:spPr>
            <a:xfrm>
              <a:off x="-672639" y="1608131"/>
              <a:ext cx="12319358" cy="5281029"/>
            </a:xfrm>
            <a:prstGeom prst="rect">
              <a:avLst/>
            </a:prstGeom>
            <a:noFill/>
          </p:spPr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00C70C0A-7D30-A7AB-AE86-B48FD2AF425A}"/>
                </a:ext>
              </a:extLst>
            </p:cNvPr>
            <p:cNvSpPr/>
            <p:nvPr/>
          </p:nvSpPr>
          <p:spPr>
            <a:xfrm>
              <a:off x="6152568" y="1620951"/>
              <a:ext cx="1079748" cy="1079748"/>
            </a:xfrm>
            <a:custGeom>
              <a:avLst/>
              <a:gdLst>
                <a:gd name="connsiteX0" fmla="*/ 0 w 1079748"/>
                <a:gd name="connsiteY0" fmla="*/ 0 h 1079748"/>
                <a:gd name="connsiteX1" fmla="*/ 1079748 w 1079748"/>
                <a:gd name="connsiteY1" fmla="*/ 0 h 1079748"/>
                <a:gd name="connsiteX2" fmla="*/ 1079748 w 1079748"/>
                <a:gd name="connsiteY2" fmla="*/ 1079748 h 1079748"/>
                <a:gd name="connsiteX3" fmla="*/ 0 w 1079748"/>
                <a:gd name="connsiteY3" fmla="*/ 1079748 h 1079748"/>
                <a:gd name="connsiteX4" fmla="*/ 0 w 1079748"/>
                <a:gd name="connsiteY4" fmla="*/ 0 h 107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748" h="1079748">
                  <a:moveTo>
                    <a:pt x="0" y="0"/>
                  </a:moveTo>
                  <a:lnTo>
                    <a:pt x="1079748" y="0"/>
                  </a:lnTo>
                  <a:lnTo>
                    <a:pt x="1079748" y="1079748"/>
                  </a:lnTo>
                  <a:lnTo>
                    <a:pt x="0" y="10797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algn="ctr" defTabSz="288939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6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1158" name="Arrow: Circular 1157">
              <a:extLst>
                <a:ext uri="{FF2B5EF4-FFF2-40B4-BE49-F238E27FC236}">
                  <a16:creationId xmlns:a16="http://schemas.microsoft.com/office/drawing/2014/main" id="{CA4BFE44-7D25-94D2-0663-5D63B321D3A9}"/>
                </a:ext>
              </a:extLst>
            </p:cNvPr>
            <p:cNvSpPr/>
            <p:nvPr/>
          </p:nvSpPr>
          <p:spPr>
            <a:xfrm>
              <a:off x="2848137" y="1609742"/>
              <a:ext cx="5277805" cy="5277805"/>
            </a:xfrm>
            <a:prstGeom prst="circularArrow">
              <a:avLst>
                <a:gd name="adj1" fmla="val 3989"/>
                <a:gd name="adj2" fmla="val 250255"/>
                <a:gd name="adj3" fmla="val 20573314"/>
                <a:gd name="adj4" fmla="val 18982841"/>
                <a:gd name="adj5" fmla="val 465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0B5CD916-3848-C3C2-1FE2-B5A261E8E602}"/>
                </a:ext>
              </a:extLst>
            </p:cNvPr>
            <p:cNvSpPr/>
            <p:nvPr/>
          </p:nvSpPr>
          <p:spPr>
            <a:xfrm>
              <a:off x="7357971" y="3708771"/>
              <a:ext cx="1079748" cy="1079748"/>
            </a:xfrm>
            <a:custGeom>
              <a:avLst/>
              <a:gdLst>
                <a:gd name="connsiteX0" fmla="*/ 0 w 1079748"/>
                <a:gd name="connsiteY0" fmla="*/ 0 h 1079748"/>
                <a:gd name="connsiteX1" fmla="*/ 1079748 w 1079748"/>
                <a:gd name="connsiteY1" fmla="*/ 0 h 1079748"/>
                <a:gd name="connsiteX2" fmla="*/ 1079748 w 1079748"/>
                <a:gd name="connsiteY2" fmla="*/ 1079748 h 1079748"/>
                <a:gd name="connsiteX3" fmla="*/ 0 w 1079748"/>
                <a:gd name="connsiteY3" fmla="*/ 1079748 h 1079748"/>
                <a:gd name="connsiteX4" fmla="*/ 0 w 1079748"/>
                <a:gd name="connsiteY4" fmla="*/ 0 h 107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748" h="1079748">
                  <a:moveTo>
                    <a:pt x="0" y="0"/>
                  </a:moveTo>
                  <a:lnTo>
                    <a:pt x="1079748" y="0"/>
                  </a:lnTo>
                  <a:lnTo>
                    <a:pt x="1079748" y="1079748"/>
                  </a:lnTo>
                  <a:lnTo>
                    <a:pt x="0" y="10797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algn="ctr" defTabSz="288939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o-RO" sz="6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 </a:t>
              </a:r>
              <a:endParaRPr lang="en-US" sz="6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1160" name="Arrow: Circular 1159">
              <a:extLst>
                <a:ext uri="{FF2B5EF4-FFF2-40B4-BE49-F238E27FC236}">
                  <a16:creationId xmlns:a16="http://schemas.microsoft.com/office/drawing/2014/main" id="{9652CDB2-C540-7AD3-FDB9-65526610B47B}"/>
                </a:ext>
              </a:extLst>
            </p:cNvPr>
            <p:cNvSpPr/>
            <p:nvPr/>
          </p:nvSpPr>
          <p:spPr>
            <a:xfrm>
              <a:off x="2848137" y="1609742"/>
              <a:ext cx="5277805" cy="5277805"/>
            </a:xfrm>
            <a:prstGeom prst="circularArrow">
              <a:avLst>
                <a:gd name="adj1" fmla="val 3989"/>
                <a:gd name="adj2" fmla="val 250255"/>
                <a:gd name="adj3" fmla="val 2366904"/>
                <a:gd name="adj4" fmla="val 776431"/>
                <a:gd name="adj5" fmla="val 465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B7AC00C0-0994-A031-A1B8-15E1CD9D02E4}"/>
                </a:ext>
              </a:extLst>
            </p:cNvPr>
            <p:cNvSpPr/>
            <p:nvPr/>
          </p:nvSpPr>
          <p:spPr>
            <a:xfrm>
              <a:off x="6152568" y="5796590"/>
              <a:ext cx="1079748" cy="1079748"/>
            </a:xfrm>
            <a:custGeom>
              <a:avLst/>
              <a:gdLst>
                <a:gd name="connsiteX0" fmla="*/ 0 w 1079748"/>
                <a:gd name="connsiteY0" fmla="*/ 0 h 1079748"/>
                <a:gd name="connsiteX1" fmla="*/ 1079748 w 1079748"/>
                <a:gd name="connsiteY1" fmla="*/ 0 h 1079748"/>
                <a:gd name="connsiteX2" fmla="*/ 1079748 w 1079748"/>
                <a:gd name="connsiteY2" fmla="*/ 1079748 h 1079748"/>
                <a:gd name="connsiteX3" fmla="*/ 0 w 1079748"/>
                <a:gd name="connsiteY3" fmla="*/ 1079748 h 1079748"/>
                <a:gd name="connsiteX4" fmla="*/ 0 w 1079748"/>
                <a:gd name="connsiteY4" fmla="*/ 0 h 107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748" h="1079748">
                  <a:moveTo>
                    <a:pt x="0" y="0"/>
                  </a:moveTo>
                  <a:lnTo>
                    <a:pt x="1079748" y="0"/>
                  </a:lnTo>
                  <a:lnTo>
                    <a:pt x="1079748" y="1079748"/>
                  </a:lnTo>
                  <a:lnTo>
                    <a:pt x="0" y="10797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algn="ctr" defTabSz="288939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o-RO" sz="6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 </a:t>
              </a:r>
              <a:endParaRPr lang="en-US" sz="6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1162" name="Arrow: Circular 1161">
              <a:extLst>
                <a:ext uri="{FF2B5EF4-FFF2-40B4-BE49-F238E27FC236}">
                  <a16:creationId xmlns:a16="http://schemas.microsoft.com/office/drawing/2014/main" id="{1C5E7D04-7F19-A2BA-0264-15416E7527B4}"/>
                </a:ext>
              </a:extLst>
            </p:cNvPr>
            <p:cNvSpPr/>
            <p:nvPr/>
          </p:nvSpPr>
          <p:spPr>
            <a:xfrm>
              <a:off x="2848137" y="1609742"/>
              <a:ext cx="5277805" cy="5277805"/>
            </a:xfrm>
            <a:prstGeom prst="circularArrow">
              <a:avLst>
                <a:gd name="adj1" fmla="val 3989"/>
                <a:gd name="adj2" fmla="val 250255"/>
                <a:gd name="adj3" fmla="val 6111259"/>
                <a:gd name="adj4" fmla="val 4438486"/>
                <a:gd name="adj5" fmla="val 465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1B897B62-1F25-D8AB-40A9-D5A9D06F9530}"/>
                </a:ext>
              </a:extLst>
            </p:cNvPr>
            <p:cNvSpPr/>
            <p:nvPr/>
          </p:nvSpPr>
          <p:spPr>
            <a:xfrm>
              <a:off x="3741762" y="5796590"/>
              <a:ext cx="1079748" cy="1079748"/>
            </a:xfrm>
            <a:custGeom>
              <a:avLst/>
              <a:gdLst>
                <a:gd name="connsiteX0" fmla="*/ 0 w 1079748"/>
                <a:gd name="connsiteY0" fmla="*/ 0 h 1079748"/>
                <a:gd name="connsiteX1" fmla="*/ 1079748 w 1079748"/>
                <a:gd name="connsiteY1" fmla="*/ 0 h 1079748"/>
                <a:gd name="connsiteX2" fmla="*/ 1079748 w 1079748"/>
                <a:gd name="connsiteY2" fmla="*/ 1079748 h 1079748"/>
                <a:gd name="connsiteX3" fmla="*/ 0 w 1079748"/>
                <a:gd name="connsiteY3" fmla="*/ 1079748 h 1079748"/>
                <a:gd name="connsiteX4" fmla="*/ 0 w 1079748"/>
                <a:gd name="connsiteY4" fmla="*/ 0 h 107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748" h="1079748">
                  <a:moveTo>
                    <a:pt x="0" y="0"/>
                  </a:moveTo>
                  <a:lnTo>
                    <a:pt x="1079748" y="0"/>
                  </a:lnTo>
                  <a:lnTo>
                    <a:pt x="1079748" y="1079748"/>
                  </a:lnTo>
                  <a:lnTo>
                    <a:pt x="0" y="10797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algn="ctr" defTabSz="288939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o-RO" sz="65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 panose="020F0502020204030204"/>
                </a:rPr>
                <a:t> </a:t>
              </a:r>
              <a:endParaRPr lang="en-US" sz="6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1164" name="Arrow: Circular 1163">
              <a:extLst>
                <a:ext uri="{FF2B5EF4-FFF2-40B4-BE49-F238E27FC236}">
                  <a16:creationId xmlns:a16="http://schemas.microsoft.com/office/drawing/2014/main" id="{2E34CF3E-0B40-041D-37FE-3348FC1A7F57}"/>
                </a:ext>
              </a:extLst>
            </p:cNvPr>
            <p:cNvSpPr/>
            <p:nvPr/>
          </p:nvSpPr>
          <p:spPr>
            <a:xfrm>
              <a:off x="2848137" y="1609742"/>
              <a:ext cx="5277805" cy="5277805"/>
            </a:xfrm>
            <a:prstGeom prst="circularArrow">
              <a:avLst>
                <a:gd name="adj1" fmla="val 3989"/>
                <a:gd name="adj2" fmla="val 250255"/>
                <a:gd name="adj3" fmla="val 9773314"/>
                <a:gd name="adj4" fmla="val 8182841"/>
                <a:gd name="adj5" fmla="val 465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F64443E4-B37C-45E4-BF25-C48DD08C2DC7}"/>
                </a:ext>
              </a:extLst>
            </p:cNvPr>
            <p:cNvSpPr/>
            <p:nvPr/>
          </p:nvSpPr>
          <p:spPr>
            <a:xfrm>
              <a:off x="2536359" y="3708771"/>
              <a:ext cx="1079748" cy="1079748"/>
            </a:xfrm>
            <a:custGeom>
              <a:avLst/>
              <a:gdLst>
                <a:gd name="connsiteX0" fmla="*/ 0 w 1079748"/>
                <a:gd name="connsiteY0" fmla="*/ 0 h 1079748"/>
                <a:gd name="connsiteX1" fmla="*/ 1079748 w 1079748"/>
                <a:gd name="connsiteY1" fmla="*/ 0 h 1079748"/>
                <a:gd name="connsiteX2" fmla="*/ 1079748 w 1079748"/>
                <a:gd name="connsiteY2" fmla="*/ 1079748 h 1079748"/>
                <a:gd name="connsiteX3" fmla="*/ 0 w 1079748"/>
                <a:gd name="connsiteY3" fmla="*/ 1079748 h 1079748"/>
                <a:gd name="connsiteX4" fmla="*/ 0 w 1079748"/>
                <a:gd name="connsiteY4" fmla="*/ 0 h 107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748" h="1079748">
                  <a:moveTo>
                    <a:pt x="0" y="0"/>
                  </a:moveTo>
                  <a:lnTo>
                    <a:pt x="1079748" y="0"/>
                  </a:lnTo>
                  <a:lnTo>
                    <a:pt x="1079748" y="1079748"/>
                  </a:lnTo>
                  <a:lnTo>
                    <a:pt x="0" y="10797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28004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6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Euclid Circular A Light" panose="020B0304000000000000" pitchFamily="34" charset="0"/>
                <a:ea typeface="Euclid Circular A Light" panose="020B0304000000000000" pitchFamily="34" charset="0"/>
              </a:endParaRPr>
            </a:p>
          </p:txBody>
        </p:sp>
        <p:sp>
          <p:nvSpPr>
            <p:cNvPr id="1166" name="Arrow: Circular 1165">
              <a:extLst>
                <a:ext uri="{FF2B5EF4-FFF2-40B4-BE49-F238E27FC236}">
                  <a16:creationId xmlns:a16="http://schemas.microsoft.com/office/drawing/2014/main" id="{7B655215-401F-72F5-389D-D967248F555A}"/>
                </a:ext>
              </a:extLst>
            </p:cNvPr>
            <p:cNvSpPr/>
            <p:nvPr/>
          </p:nvSpPr>
          <p:spPr>
            <a:xfrm>
              <a:off x="2848137" y="1609742"/>
              <a:ext cx="5277805" cy="5277805"/>
            </a:xfrm>
            <a:prstGeom prst="circularArrow">
              <a:avLst>
                <a:gd name="adj1" fmla="val 3989"/>
                <a:gd name="adj2" fmla="val 250255"/>
                <a:gd name="adj3" fmla="val 13166904"/>
                <a:gd name="adj4" fmla="val 11576431"/>
                <a:gd name="adj5" fmla="val 465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FB7BC690-73B8-7440-529C-35477415ADB2}"/>
                </a:ext>
              </a:extLst>
            </p:cNvPr>
            <p:cNvSpPr/>
            <p:nvPr/>
          </p:nvSpPr>
          <p:spPr>
            <a:xfrm>
              <a:off x="3741762" y="1620951"/>
              <a:ext cx="1079748" cy="1079748"/>
            </a:xfrm>
            <a:custGeom>
              <a:avLst/>
              <a:gdLst>
                <a:gd name="connsiteX0" fmla="*/ 0 w 1079748"/>
                <a:gd name="connsiteY0" fmla="*/ 0 h 1079748"/>
                <a:gd name="connsiteX1" fmla="*/ 1079748 w 1079748"/>
                <a:gd name="connsiteY1" fmla="*/ 0 h 1079748"/>
                <a:gd name="connsiteX2" fmla="*/ 1079748 w 1079748"/>
                <a:gd name="connsiteY2" fmla="*/ 1079748 h 1079748"/>
                <a:gd name="connsiteX3" fmla="*/ 0 w 1079748"/>
                <a:gd name="connsiteY3" fmla="*/ 1079748 h 1079748"/>
                <a:gd name="connsiteX4" fmla="*/ 0 w 1079748"/>
                <a:gd name="connsiteY4" fmla="*/ 0 h 107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748" h="1079748">
                  <a:moveTo>
                    <a:pt x="0" y="0"/>
                  </a:moveTo>
                  <a:lnTo>
                    <a:pt x="1079748" y="0"/>
                  </a:lnTo>
                  <a:lnTo>
                    <a:pt x="1079748" y="1079748"/>
                  </a:lnTo>
                  <a:lnTo>
                    <a:pt x="0" y="107974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280049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63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Euclid Circular A Light" panose="020B0304000000000000" pitchFamily="34" charset="0"/>
                <a:ea typeface="Euclid Circular A Light" panose="020B0304000000000000" pitchFamily="34" charset="0"/>
              </a:endParaRPr>
            </a:p>
          </p:txBody>
        </p:sp>
        <p:sp>
          <p:nvSpPr>
            <p:cNvPr id="1168" name="Arrow: Circular 1167">
              <a:extLst>
                <a:ext uri="{FF2B5EF4-FFF2-40B4-BE49-F238E27FC236}">
                  <a16:creationId xmlns:a16="http://schemas.microsoft.com/office/drawing/2014/main" id="{373CAFC0-B561-6AA3-54F1-B5FFB9A7605C}"/>
                </a:ext>
              </a:extLst>
            </p:cNvPr>
            <p:cNvSpPr/>
            <p:nvPr/>
          </p:nvSpPr>
          <p:spPr>
            <a:xfrm>
              <a:off x="2848137" y="1672955"/>
              <a:ext cx="5277805" cy="5277805"/>
            </a:xfrm>
            <a:prstGeom prst="circularArrow">
              <a:avLst>
                <a:gd name="adj1" fmla="val 3989"/>
                <a:gd name="adj2" fmla="val 250255"/>
                <a:gd name="adj3" fmla="val 16911259"/>
                <a:gd name="adj4" fmla="val 15238486"/>
                <a:gd name="adj5" fmla="val 4654"/>
              </a:avLst>
            </a:prstGeom>
            <a:solidFill>
              <a:srgbClr val="FFC000"/>
            </a:solidFill>
            <a:ln>
              <a:noFill/>
            </a:ln>
          </p:spPr>
          <p:style>
            <a:lnRef idx="3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914446">
                <a:defRPr/>
              </a:pPr>
              <a:endParaRPr lang="en-US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A7D8FE5-19EF-907D-1970-DE7467902635}"/>
              </a:ext>
            </a:extLst>
          </p:cNvPr>
          <p:cNvSpPr txBox="1"/>
          <p:nvPr/>
        </p:nvSpPr>
        <p:spPr>
          <a:xfrm>
            <a:off x="1566860" y="128786"/>
            <a:ext cx="8917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ro-RO" sz="4000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CIRCUITUL AMBALAJELOR</a:t>
            </a:r>
          </a:p>
          <a:p>
            <a:pPr algn="ctr" defTabSz="914446">
              <a:defRPr/>
            </a:pPr>
            <a:r>
              <a:rPr lang="ro-RO" sz="3200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În Sistemul Garanție-Returanare</a:t>
            </a:r>
            <a:endParaRPr lang="en-US" sz="3200" dirty="0">
              <a:solidFill>
                <a:srgbClr val="000000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pic>
        <p:nvPicPr>
          <p:cNvPr id="4" name="Picture 3" descr="A white building with a chimney&#10;&#10;Description automatically generated">
            <a:extLst>
              <a:ext uri="{FF2B5EF4-FFF2-40B4-BE49-F238E27FC236}">
                <a16:creationId xmlns:a16="http://schemas.microsoft.com/office/drawing/2014/main" id="{A77DC8FD-D1BF-ED68-41FE-39E5B9A48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18" y="1382096"/>
            <a:ext cx="725706" cy="732626"/>
          </a:xfrm>
          <a:prstGeom prst="rect">
            <a:avLst/>
          </a:prstGeom>
        </p:spPr>
      </p:pic>
      <p:pic>
        <p:nvPicPr>
          <p:cNvPr id="11" name="Picture 10" descr="A white people with a yellow coin and a black background&#10;&#10;Description automatically generated">
            <a:extLst>
              <a:ext uri="{FF2B5EF4-FFF2-40B4-BE49-F238E27FC236}">
                <a16:creationId xmlns:a16="http://schemas.microsoft.com/office/drawing/2014/main" id="{2C0592FA-1D77-7B10-91CB-33833BF7F9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28" y="3268029"/>
            <a:ext cx="1076414" cy="745128"/>
          </a:xfrm>
          <a:prstGeom prst="rect">
            <a:avLst/>
          </a:prstGeom>
        </p:spPr>
      </p:pic>
      <p:pic>
        <p:nvPicPr>
          <p:cNvPr id="12" name="Graphic 11" descr="Dump truck outline">
            <a:extLst>
              <a:ext uri="{FF2B5EF4-FFF2-40B4-BE49-F238E27FC236}">
                <a16:creationId xmlns:a16="http://schemas.microsoft.com/office/drawing/2014/main" id="{88D06C44-F119-8DBB-0BDE-F2F800A13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092668" y="5109866"/>
            <a:ext cx="1076414" cy="1076414"/>
          </a:xfrm>
          <a:prstGeom prst="rect">
            <a:avLst/>
          </a:prstGeom>
        </p:spPr>
      </p:pic>
      <p:pic>
        <p:nvPicPr>
          <p:cNvPr id="1026" name="Picture 2" descr="recycling center Icon - Free PNG &amp; SVG 5656305 - Noun Project">
            <a:extLst>
              <a:ext uri="{FF2B5EF4-FFF2-40B4-BE49-F238E27FC236}">
                <a16:creationId xmlns:a16="http://schemas.microsoft.com/office/drawing/2014/main" id="{E875D9DE-B1C3-3BC2-8611-7EABB617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85" y="3434135"/>
            <a:ext cx="860675" cy="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1" name="TextBox 1100">
            <a:extLst>
              <a:ext uri="{FF2B5EF4-FFF2-40B4-BE49-F238E27FC236}">
                <a16:creationId xmlns:a16="http://schemas.microsoft.com/office/drawing/2014/main" id="{555DC9F0-F63A-03B1-FB1D-B9154994A6D9}"/>
              </a:ext>
            </a:extLst>
          </p:cNvPr>
          <p:cNvSpPr txBox="1"/>
          <p:nvPr/>
        </p:nvSpPr>
        <p:spPr>
          <a:xfrm>
            <a:off x="3742397" y="2175692"/>
            <a:ext cx="18103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o-RO" sz="14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PRODUCĂTOR</a:t>
            </a:r>
            <a:endParaRPr lang="en-US" sz="1400" b="1" dirty="0">
              <a:solidFill>
                <a:prstClr val="black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pic>
        <p:nvPicPr>
          <p:cNvPr id="1102" name="Picture 4" descr="Distributor Icon - Free PNG &amp; SVG 1264429 - Noun Project">
            <a:extLst>
              <a:ext uri="{FF2B5EF4-FFF2-40B4-BE49-F238E27FC236}">
                <a16:creationId xmlns:a16="http://schemas.microsoft.com/office/drawing/2014/main" id="{8AF80860-6454-7CA1-0B56-F55F6BBB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05" y="1433662"/>
            <a:ext cx="720863" cy="7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3" name="TextBox 1102">
            <a:extLst>
              <a:ext uri="{FF2B5EF4-FFF2-40B4-BE49-F238E27FC236}">
                <a16:creationId xmlns:a16="http://schemas.microsoft.com/office/drawing/2014/main" id="{9C48EE41-4491-534E-1116-6C16C56FB9C3}"/>
              </a:ext>
            </a:extLst>
          </p:cNvPr>
          <p:cNvSpPr txBox="1"/>
          <p:nvPr/>
        </p:nvSpPr>
        <p:spPr>
          <a:xfrm>
            <a:off x="5841211" y="2143398"/>
            <a:ext cx="18103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o-RO" sz="14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DISTRIBUITOR</a:t>
            </a:r>
            <a:endParaRPr lang="en-US" sz="1400" b="1" dirty="0">
              <a:solidFill>
                <a:prstClr val="black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sp>
        <p:nvSpPr>
          <p:cNvPr id="1104" name="TextBox 1103">
            <a:extLst>
              <a:ext uri="{FF2B5EF4-FFF2-40B4-BE49-F238E27FC236}">
                <a16:creationId xmlns:a16="http://schemas.microsoft.com/office/drawing/2014/main" id="{1DE71CD2-4E2B-264A-89D3-3D0E86A18881}"/>
              </a:ext>
            </a:extLst>
          </p:cNvPr>
          <p:cNvSpPr txBox="1"/>
          <p:nvPr/>
        </p:nvSpPr>
        <p:spPr>
          <a:xfrm>
            <a:off x="7754475" y="3978216"/>
            <a:ext cx="3155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o-RO" sz="14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HORECA</a:t>
            </a:r>
            <a:endParaRPr lang="en-US" sz="1400" b="1" dirty="0">
              <a:solidFill>
                <a:prstClr val="black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sp>
        <p:nvSpPr>
          <p:cNvPr id="1105" name="TextBox 1104">
            <a:extLst>
              <a:ext uri="{FF2B5EF4-FFF2-40B4-BE49-F238E27FC236}">
                <a16:creationId xmlns:a16="http://schemas.microsoft.com/office/drawing/2014/main" id="{519267C2-953B-4032-F9FC-3870AA982E11}"/>
              </a:ext>
            </a:extLst>
          </p:cNvPr>
          <p:cNvSpPr txBox="1"/>
          <p:nvPr/>
        </p:nvSpPr>
        <p:spPr>
          <a:xfrm>
            <a:off x="10184267" y="3943847"/>
            <a:ext cx="1619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o-RO" sz="14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CONSUMATOR</a:t>
            </a:r>
            <a:endParaRPr lang="en-US" sz="1400" b="1" dirty="0">
              <a:solidFill>
                <a:prstClr val="black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sp>
        <p:nvSpPr>
          <p:cNvPr id="1106" name="TextBox 1105">
            <a:extLst>
              <a:ext uri="{FF2B5EF4-FFF2-40B4-BE49-F238E27FC236}">
                <a16:creationId xmlns:a16="http://schemas.microsoft.com/office/drawing/2014/main" id="{D85325C1-F0BC-7FC7-0CA8-2EC66446E45A}"/>
              </a:ext>
            </a:extLst>
          </p:cNvPr>
          <p:cNvSpPr txBox="1"/>
          <p:nvPr/>
        </p:nvSpPr>
        <p:spPr>
          <a:xfrm>
            <a:off x="6222478" y="5997768"/>
            <a:ext cx="3155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o-RO" sz="14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OPERATOR</a:t>
            </a:r>
          </a:p>
          <a:p>
            <a:pPr defTabSz="914446">
              <a:defRPr/>
            </a:pPr>
            <a:r>
              <a:rPr lang="ro-RO" sz="14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DE TRANSPORT</a:t>
            </a:r>
            <a:endParaRPr lang="en-US" sz="1400" b="1" dirty="0">
              <a:solidFill>
                <a:prstClr val="black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sp>
        <p:nvSpPr>
          <p:cNvPr id="1107" name="TextBox 1106">
            <a:extLst>
              <a:ext uri="{FF2B5EF4-FFF2-40B4-BE49-F238E27FC236}">
                <a16:creationId xmlns:a16="http://schemas.microsoft.com/office/drawing/2014/main" id="{0C4E33D6-C0B0-368D-5276-C30D400EDC84}"/>
              </a:ext>
            </a:extLst>
          </p:cNvPr>
          <p:cNvSpPr txBox="1"/>
          <p:nvPr/>
        </p:nvSpPr>
        <p:spPr>
          <a:xfrm>
            <a:off x="2466858" y="4298040"/>
            <a:ext cx="3155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o-RO" sz="14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RECICLATOR</a:t>
            </a:r>
            <a:endParaRPr lang="en-US" sz="1400" b="1" dirty="0">
              <a:solidFill>
                <a:prstClr val="black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pic>
        <p:nvPicPr>
          <p:cNvPr id="1112" name="Picture 1111" descr="A white figure with a yellow bottle on his hand&#10;&#10;Description automatically generated">
            <a:extLst>
              <a:ext uri="{FF2B5EF4-FFF2-40B4-BE49-F238E27FC236}">
                <a16:creationId xmlns:a16="http://schemas.microsoft.com/office/drawing/2014/main" id="{87643E76-6843-7BB8-1554-64F0B31443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718" y="3002908"/>
            <a:ext cx="1479156" cy="892851"/>
          </a:xfrm>
          <a:prstGeom prst="rect">
            <a:avLst/>
          </a:prstGeom>
        </p:spPr>
      </p:pic>
      <p:sp>
        <p:nvSpPr>
          <p:cNvPr id="1120" name="TextBox 1119">
            <a:extLst>
              <a:ext uri="{FF2B5EF4-FFF2-40B4-BE49-F238E27FC236}">
                <a16:creationId xmlns:a16="http://schemas.microsoft.com/office/drawing/2014/main" id="{E44CC806-E68C-AE03-8471-CE6D06BB1199}"/>
              </a:ext>
            </a:extLst>
          </p:cNvPr>
          <p:cNvSpPr txBox="1"/>
          <p:nvPr/>
        </p:nvSpPr>
        <p:spPr>
          <a:xfrm>
            <a:off x="2689729" y="6007082"/>
            <a:ext cx="315570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o-RO" sz="14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CENTRU DE SORTARE </a:t>
            </a:r>
          </a:p>
          <a:p>
            <a:pPr defTabSz="914446">
              <a:defRPr/>
            </a:pPr>
            <a:r>
              <a:rPr lang="ro-RO" sz="1400" b="1" dirty="0">
                <a:solidFill>
                  <a:srgbClr val="000000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ȘI NUMĂRARE RETURO</a:t>
            </a:r>
            <a:endParaRPr lang="en-US" sz="1400" b="1" dirty="0">
              <a:solidFill>
                <a:prstClr val="black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pic>
        <p:nvPicPr>
          <p:cNvPr id="1125" name="Picture 1124" descr="A white building with a chimney&#10;&#10;Description automatically generated">
            <a:extLst>
              <a:ext uri="{FF2B5EF4-FFF2-40B4-BE49-F238E27FC236}">
                <a16:creationId xmlns:a16="http://schemas.microsoft.com/office/drawing/2014/main" id="{600B190E-7665-89C5-AA0D-F769C4DD5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658" y="5168270"/>
            <a:ext cx="725706" cy="732626"/>
          </a:xfrm>
          <a:prstGeom prst="rect">
            <a:avLst/>
          </a:prstGeom>
        </p:spPr>
      </p:pic>
      <p:sp>
        <p:nvSpPr>
          <p:cNvPr id="1127" name="TextBox 1126">
            <a:extLst>
              <a:ext uri="{FF2B5EF4-FFF2-40B4-BE49-F238E27FC236}">
                <a16:creationId xmlns:a16="http://schemas.microsoft.com/office/drawing/2014/main" id="{217E7E27-9BD6-21BE-5E3F-CBCE320D0F3F}"/>
              </a:ext>
            </a:extLst>
          </p:cNvPr>
          <p:cNvSpPr txBox="1"/>
          <p:nvPr/>
        </p:nvSpPr>
        <p:spPr>
          <a:xfrm>
            <a:off x="7791616" y="2220342"/>
            <a:ext cx="2009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o-RO" sz="1200" dirty="0">
                <a:solidFill>
                  <a:srgbClr val="000000"/>
                </a:solidFill>
                <a:latin typeface="Euclid Circular A Light" panose="020B0304000000000000" pitchFamily="34" charset="0"/>
                <a:ea typeface="Euclid Circular A Light" panose="020B0304000000000000" pitchFamily="34" charset="0"/>
              </a:rPr>
              <a:t>Produsele sunt vândute către HoReCa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8" name="TextBox 1127">
            <a:extLst>
              <a:ext uri="{FF2B5EF4-FFF2-40B4-BE49-F238E27FC236}">
                <a16:creationId xmlns:a16="http://schemas.microsoft.com/office/drawing/2014/main" id="{900389D6-63AA-C30A-541D-0659781A3CE9}"/>
              </a:ext>
            </a:extLst>
          </p:cNvPr>
          <p:cNvSpPr txBox="1"/>
          <p:nvPr/>
        </p:nvSpPr>
        <p:spPr>
          <a:xfrm>
            <a:off x="9018946" y="3169267"/>
            <a:ext cx="20094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o-RO" sz="1200" dirty="0">
                <a:solidFill>
                  <a:srgbClr val="000000"/>
                </a:solidFill>
                <a:latin typeface="Euclid Circular A Light" panose="020B0304000000000000" pitchFamily="34" charset="0"/>
                <a:ea typeface="Euclid Circular A Light" panose="020B0304000000000000" pitchFamily="34" charset="0"/>
              </a:rPr>
              <a:t>Achiziția produsului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9" name="TextBox 1128">
            <a:extLst>
              <a:ext uri="{FF2B5EF4-FFF2-40B4-BE49-F238E27FC236}">
                <a16:creationId xmlns:a16="http://schemas.microsoft.com/office/drawing/2014/main" id="{C6E4689B-DDCB-3912-38D0-9195E564AB61}"/>
              </a:ext>
            </a:extLst>
          </p:cNvPr>
          <p:cNvSpPr txBox="1"/>
          <p:nvPr/>
        </p:nvSpPr>
        <p:spPr>
          <a:xfrm>
            <a:off x="9024878" y="3915388"/>
            <a:ext cx="13078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o-RO" sz="1200" dirty="0">
                <a:solidFill>
                  <a:srgbClr val="000000"/>
                </a:solidFill>
                <a:latin typeface="Euclid Circular A Light" panose="020B0304000000000000" pitchFamily="34" charset="0"/>
                <a:ea typeface="Euclid Circular A Light" panose="020B0304000000000000" pitchFamily="34" charset="0"/>
              </a:rPr>
              <a:t>Recuperare ambalaj folosit în locație 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id="{B6117C5A-D1C0-4BC3-E9AF-E8AA1978ADB7}"/>
              </a:ext>
            </a:extLst>
          </p:cNvPr>
          <p:cNvSpPr txBox="1"/>
          <p:nvPr/>
        </p:nvSpPr>
        <p:spPr>
          <a:xfrm>
            <a:off x="7969964" y="4916058"/>
            <a:ext cx="2009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o-RO" sz="1200" dirty="0">
                <a:solidFill>
                  <a:srgbClr val="000000"/>
                </a:solidFill>
                <a:latin typeface="Euclid Circular A Light" panose="020B0304000000000000" pitchFamily="34" charset="0"/>
                <a:ea typeface="Euclid Circular A Light" panose="020B0304000000000000" pitchFamily="34" charset="0"/>
              </a:rPr>
              <a:t>Operatorii de transport ridică ambalajele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1" name="TextBox 1130">
            <a:extLst>
              <a:ext uri="{FF2B5EF4-FFF2-40B4-BE49-F238E27FC236}">
                <a16:creationId xmlns:a16="http://schemas.microsoft.com/office/drawing/2014/main" id="{74B917DC-9FF7-59B5-E11D-526346DBF81C}"/>
              </a:ext>
            </a:extLst>
          </p:cNvPr>
          <p:cNvSpPr txBox="1"/>
          <p:nvPr/>
        </p:nvSpPr>
        <p:spPr>
          <a:xfrm>
            <a:off x="984312" y="4712002"/>
            <a:ext cx="2009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o-RO" sz="1200" dirty="0">
                <a:solidFill>
                  <a:srgbClr val="000000"/>
                </a:solidFill>
                <a:latin typeface="Euclid Circular A Light" panose="020B0304000000000000" pitchFamily="34" charset="0"/>
                <a:ea typeface="Euclid Circular A Light" panose="020B0304000000000000" pitchFamily="34" charset="0"/>
              </a:rPr>
              <a:t>Materialele sortate sunt trimise reciclatorilor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2" name="TextBox 1131">
            <a:extLst>
              <a:ext uri="{FF2B5EF4-FFF2-40B4-BE49-F238E27FC236}">
                <a16:creationId xmlns:a16="http://schemas.microsoft.com/office/drawing/2014/main" id="{E67F2D24-E71B-AEDE-B8AE-DB00E1DB4CA1}"/>
              </a:ext>
            </a:extLst>
          </p:cNvPr>
          <p:cNvSpPr txBox="1"/>
          <p:nvPr/>
        </p:nvSpPr>
        <p:spPr>
          <a:xfrm>
            <a:off x="990876" y="2435765"/>
            <a:ext cx="2128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ro-RO" sz="1200" dirty="0">
                <a:solidFill>
                  <a:srgbClr val="000000"/>
                </a:solidFill>
                <a:latin typeface="Euclid Circular A Light" panose="020B0304000000000000" pitchFamily="34" charset="0"/>
                <a:ea typeface="Euclid Circular A Light" panose="020B0304000000000000" pitchFamily="34" charset="0"/>
              </a:rPr>
              <a:t>Sunt fabricate ambalaje noi din materiale reciclate</a:t>
            </a:r>
            <a:endParaRPr lang="en-US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9" name="TextBox 1168">
            <a:extLst>
              <a:ext uri="{FF2B5EF4-FFF2-40B4-BE49-F238E27FC236}">
                <a16:creationId xmlns:a16="http://schemas.microsoft.com/office/drawing/2014/main" id="{BAD041D9-3762-4131-0FFA-63A3DEA12C03}"/>
              </a:ext>
            </a:extLst>
          </p:cNvPr>
          <p:cNvSpPr txBox="1"/>
          <p:nvPr/>
        </p:nvSpPr>
        <p:spPr>
          <a:xfrm>
            <a:off x="3321573" y="6603992"/>
            <a:ext cx="6548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ro-RO" sz="1200" dirty="0">
                <a:solidFill>
                  <a:srgbClr val="000000"/>
                </a:solidFill>
                <a:latin typeface="Euclid Circular A Light" panose="020B0304000000000000" pitchFamily="34" charset="0"/>
                <a:ea typeface="Euclid Circular A Light" panose="020B0304000000000000" pitchFamily="34" charset="0"/>
              </a:rPr>
              <a:t>Ambalajele sunt transportate la centrele de sortare și numărare</a:t>
            </a:r>
            <a:endParaRPr lang="en-US" sz="1200" dirty="0">
              <a:solidFill>
                <a:srgbClr val="000000"/>
              </a:solidFill>
              <a:latin typeface="Euclid Circular A Light" panose="020B0304000000000000" pitchFamily="34" charset="0"/>
              <a:ea typeface="Euclid Circular A Light" panose="020B0304000000000000" pitchFamily="34" charset="0"/>
            </a:endParaRPr>
          </a:p>
        </p:txBody>
      </p:sp>
      <p:cxnSp>
        <p:nvCxnSpPr>
          <p:cNvPr id="1175" name="Straight Arrow Connector 1174">
            <a:extLst>
              <a:ext uri="{FF2B5EF4-FFF2-40B4-BE49-F238E27FC236}">
                <a16:creationId xmlns:a16="http://schemas.microsoft.com/office/drawing/2014/main" id="{436F67C7-1407-1EBA-C45A-2C596504683A}"/>
              </a:ext>
            </a:extLst>
          </p:cNvPr>
          <p:cNvCxnSpPr/>
          <p:nvPr/>
        </p:nvCxnSpPr>
        <p:spPr>
          <a:xfrm>
            <a:off x="9267452" y="3595639"/>
            <a:ext cx="12009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77" name="Straight Arrow Connector 1176">
            <a:extLst>
              <a:ext uri="{FF2B5EF4-FFF2-40B4-BE49-F238E27FC236}">
                <a16:creationId xmlns:a16="http://schemas.microsoft.com/office/drawing/2014/main" id="{7F70DE20-B686-D2E1-CDA6-DACB7C3D8C85}"/>
              </a:ext>
            </a:extLst>
          </p:cNvPr>
          <p:cNvCxnSpPr>
            <a:cxnSpLocks/>
          </p:cNvCxnSpPr>
          <p:nvPr/>
        </p:nvCxnSpPr>
        <p:spPr>
          <a:xfrm flipH="1">
            <a:off x="9235368" y="3736579"/>
            <a:ext cx="12009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82" name="Speech Bubble: Rectangle 1181">
            <a:extLst>
              <a:ext uri="{FF2B5EF4-FFF2-40B4-BE49-F238E27FC236}">
                <a16:creationId xmlns:a16="http://schemas.microsoft.com/office/drawing/2014/main" id="{AAA908D6-EDA8-88F8-7AA5-89B6D1B1C49D}"/>
              </a:ext>
            </a:extLst>
          </p:cNvPr>
          <p:cNvSpPr/>
          <p:nvPr/>
        </p:nvSpPr>
        <p:spPr>
          <a:xfrm>
            <a:off x="7754476" y="2114722"/>
            <a:ext cx="2046558" cy="542502"/>
          </a:xfrm>
          <a:prstGeom prst="wedgeRectCallout">
            <a:avLst>
              <a:gd name="adj1" fmla="val -54896"/>
              <a:gd name="adj2" fmla="val 106036"/>
            </a:avLst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83" name="Speech Bubble: Rectangle 1182">
            <a:extLst>
              <a:ext uri="{FF2B5EF4-FFF2-40B4-BE49-F238E27FC236}">
                <a16:creationId xmlns:a16="http://schemas.microsoft.com/office/drawing/2014/main" id="{08745D47-2963-B728-CAD0-B6BF444BA1E7}"/>
              </a:ext>
            </a:extLst>
          </p:cNvPr>
          <p:cNvSpPr/>
          <p:nvPr/>
        </p:nvSpPr>
        <p:spPr>
          <a:xfrm>
            <a:off x="7968730" y="4881006"/>
            <a:ext cx="2046558" cy="542502"/>
          </a:xfrm>
          <a:prstGeom prst="wedgeRectCallout">
            <a:avLst>
              <a:gd name="adj1" fmla="val -48625"/>
              <a:gd name="adj2" fmla="val -92087"/>
            </a:avLst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84" name="Speech Bubble: Rectangle 1183">
            <a:extLst>
              <a:ext uri="{FF2B5EF4-FFF2-40B4-BE49-F238E27FC236}">
                <a16:creationId xmlns:a16="http://schemas.microsoft.com/office/drawing/2014/main" id="{4410227B-DE65-1A30-20C0-24D642238AE3}"/>
              </a:ext>
            </a:extLst>
          </p:cNvPr>
          <p:cNvSpPr/>
          <p:nvPr/>
        </p:nvSpPr>
        <p:spPr>
          <a:xfrm>
            <a:off x="948405" y="4681323"/>
            <a:ext cx="1917811" cy="530512"/>
          </a:xfrm>
          <a:prstGeom prst="wedgeRectCallout">
            <a:avLst>
              <a:gd name="adj1" fmla="val 77576"/>
              <a:gd name="adj2" fmla="val 43938"/>
            </a:avLst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86" name="Speech Bubble: Rectangle 1185">
            <a:extLst>
              <a:ext uri="{FF2B5EF4-FFF2-40B4-BE49-F238E27FC236}">
                <a16:creationId xmlns:a16="http://schemas.microsoft.com/office/drawing/2014/main" id="{03BB545B-2F91-89AB-A823-EC5E7FDFFCD6}"/>
              </a:ext>
            </a:extLst>
          </p:cNvPr>
          <p:cNvSpPr/>
          <p:nvPr/>
        </p:nvSpPr>
        <p:spPr>
          <a:xfrm>
            <a:off x="990876" y="2445029"/>
            <a:ext cx="2046558" cy="461665"/>
          </a:xfrm>
          <a:prstGeom prst="wedgeRectCallout">
            <a:avLst>
              <a:gd name="adj1" fmla="val 69737"/>
              <a:gd name="adj2" fmla="val 5496"/>
            </a:avLst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87" name="Speech Bubble: Rectangle 1186">
            <a:extLst>
              <a:ext uri="{FF2B5EF4-FFF2-40B4-BE49-F238E27FC236}">
                <a16:creationId xmlns:a16="http://schemas.microsoft.com/office/drawing/2014/main" id="{D4BDF92F-1E19-350E-910B-AC4030793589}"/>
              </a:ext>
            </a:extLst>
          </p:cNvPr>
          <p:cNvSpPr/>
          <p:nvPr/>
        </p:nvSpPr>
        <p:spPr>
          <a:xfrm>
            <a:off x="3298959" y="6623814"/>
            <a:ext cx="5017475" cy="234186"/>
          </a:xfrm>
          <a:prstGeom prst="wedgeRectCallout">
            <a:avLst>
              <a:gd name="adj1" fmla="val -4119"/>
              <a:gd name="adj2" fmla="val -134480"/>
            </a:avLst>
          </a:prstGeom>
          <a:noFill/>
          <a:ln w="38100"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Google Shape;285;p29">
            <a:extLst>
              <a:ext uri="{FF2B5EF4-FFF2-40B4-BE49-F238E27FC236}">
                <a16:creationId xmlns:a16="http://schemas.microsoft.com/office/drawing/2014/main" id="{249C7035-E22F-7140-D0C3-E8C4B5959136}"/>
              </a:ext>
            </a:extLst>
          </p:cNvPr>
          <p:cNvSpPr/>
          <p:nvPr/>
        </p:nvSpPr>
        <p:spPr>
          <a:xfrm>
            <a:off x="5324034" y="1517260"/>
            <a:ext cx="211449" cy="2114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defRPr/>
            </a:pPr>
            <a:r>
              <a:rPr lang="en-US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1</a:t>
            </a:r>
            <a:endParaRPr sz="1200" b="1" dirty="0">
              <a:solidFill>
                <a:prstClr val="black"/>
              </a:solidFill>
              <a:latin typeface="Euclid Circular A" panose="020B0504000000000000" pitchFamily="34" charset="0"/>
              <a:ea typeface="Euclid Circular A" panose="020B0504000000000000" pitchFamily="34" charset="0"/>
              <a:sym typeface="Arial"/>
            </a:endParaRPr>
          </a:p>
        </p:txBody>
      </p:sp>
      <p:sp>
        <p:nvSpPr>
          <p:cNvPr id="3" name="Google Shape;286;p29">
            <a:extLst>
              <a:ext uri="{FF2B5EF4-FFF2-40B4-BE49-F238E27FC236}">
                <a16:creationId xmlns:a16="http://schemas.microsoft.com/office/drawing/2014/main" id="{2A3EA1AE-9FE6-971F-CF66-A6E7F0315B63}"/>
              </a:ext>
            </a:extLst>
          </p:cNvPr>
          <p:cNvSpPr/>
          <p:nvPr/>
        </p:nvSpPr>
        <p:spPr>
          <a:xfrm>
            <a:off x="7495922" y="2714380"/>
            <a:ext cx="211449" cy="2114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defRPr/>
            </a:pPr>
            <a:r>
              <a:rPr lang="en-US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2</a:t>
            </a:r>
            <a:endParaRPr sz="1200" b="1" dirty="0">
              <a:solidFill>
                <a:prstClr val="black"/>
              </a:solidFill>
              <a:latin typeface="Euclid Circular A" panose="020B0504000000000000" pitchFamily="34" charset="0"/>
              <a:ea typeface="Euclid Circular A" panose="020B0504000000000000" pitchFamily="34" charset="0"/>
              <a:sym typeface="Arial"/>
            </a:endParaRPr>
          </a:p>
        </p:txBody>
      </p:sp>
      <p:sp>
        <p:nvSpPr>
          <p:cNvPr id="5" name="Google Shape;287;p29">
            <a:extLst>
              <a:ext uri="{FF2B5EF4-FFF2-40B4-BE49-F238E27FC236}">
                <a16:creationId xmlns:a16="http://schemas.microsoft.com/office/drawing/2014/main" id="{07FF55EA-F9F5-DDA5-F55E-3BA24816F9C7}"/>
              </a:ext>
            </a:extLst>
          </p:cNvPr>
          <p:cNvSpPr/>
          <p:nvPr/>
        </p:nvSpPr>
        <p:spPr>
          <a:xfrm>
            <a:off x="9714432" y="3382008"/>
            <a:ext cx="211449" cy="2114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defRPr/>
            </a:pPr>
            <a:r>
              <a:rPr lang="en-US" sz="933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3</a:t>
            </a:r>
            <a:endParaRPr sz="933" b="1" dirty="0">
              <a:solidFill>
                <a:prstClr val="black"/>
              </a:solidFill>
              <a:latin typeface="Euclid Circular A" panose="020B0504000000000000" pitchFamily="34" charset="0"/>
              <a:ea typeface="Euclid Circular A" panose="020B0504000000000000" pitchFamily="34" charset="0"/>
              <a:sym typeface="Arial"/>
            </a:endParaRPr>
          </a:p>
        </p:txBody>
      </p:sp>
      <p:sp>
        <p:nvSpPr>
          <p:cNvPr id="6" name="Google Shape;288;p29">
            <a:extLst>
              <a:ext uri="{FF2B5EF4-FFF2-40B4-BE49-F238E27FC236}">
                <a16:creationId xmlns:a16="http://schemas.microsoft.com/office/drawing/2014/main" id="{448D5086-6DC2-DE4F-B5D8-C79AF5C3264F}"/>
              </a:ext>
            </a:extLst>
          </p:cNvPr>
          <p:cNvSpPr/>
          <p:nvPr/>
        </p:nvSpPr>
        <p:spPr>
          <a:xfrm>
            <a:off x="9728145" y="3753704"/>
            <a:ext cx="211449" cy="2114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defRPr/>
            </a:pPr>
            <a:r>
              <a:rPr lang="en-US" sz="933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4</a:t>
            </a:r>
            <a:endParaRPr sz="933" b="1" dirty="0">
              <a:solidFill>
                <a:prstClr val="black"/>
              </a:solidFill>
              <a:latin typeface="Euclid Circular A" panose="020B0504000000000000" pitchFamily="34" charset="0"/>
              <a:ea typeface="Euclid Circular A" panose="020B0504000000000000" pitchFamily="34" charset="0"/>
              <a:sym typeface="Arial"/>
            </a:endParaRPr>
          </a:p>
        </p:txBody>
      </p:sp>
      <p:sp>
        <p:nvSpPr>
          <p:cNvPr id="7" name="Google Shape;289;p29">
            <a:extLst>
              <a:ext uri="{FF2B5EF4-FFF2-40B4-BE49-F238E27FC236}">
                <a16:creationId xmlns:a16="http://schemas.microsoft.com/office/drawing/2014/main" id="{115AEF28-ACBC-FA62-4A1E-99C437161CF1}"/>
              </a:ext>
            </a:extLst>
          </p:cNvPr>
          <p:cNvSpPr/>
          <p:nvPr/>
        </p:nvSpPr>
        <p:spPr>
          <a:xfrm>
            <a:off x="7542078" y="4912434"/>
            <a:ext cx="211449" cy="2114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defRPr/>
            </a:pPr>
            <a:r>
              <a:rPr lang="en-US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5</a:t>
            </a:r>
            <a:endParaRPr sz="1200" b="1" dirty="0">
              <a:solidFill>
                <a:prstClr val="black"/>
              </a:solidFill>
              <a:latin typeface="Euclid Circular A" panose="020B0504000000000000" pitchFamily="34" charset="0"/>
              <a:ea typeface="Euclid Circular A" panose="020B0504000000000000" pitchFamily="34" charset="0"/>
              <a:sym typeface="Arial"/>
            </a:endParaRPr>
          </a:p>
        </p:txBody>
      </p:sp>
      <p:sp>
        <p:nvSpPr>
          <p:cNvPr id="8" name="Google Shape;290;p29">
            <a:extLst>
              <a:ext uri="{FF2B5EF4-FFF2-40B4-BE49-F238E27FC236}">
                <a16:creationId xmlns:a16="http://schemas.microsoft.com/office/drawing/2014/main" id="{A8A24F47-DDA5-7FB4-5B9A-9C035D6788DF}"/>
              </a:ext>
            </a:extLst>
          </p:cNvPr>
          <p:cNvSpPr/>
          <p:nvPr/>
        </p:nvSpPr>
        <p:spPr>
          <a:xfrm>
            <a:off x="5483244" y="6203097"/>
            <a:ext cx="211449" cy="2114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defRPr/>
            </a:pPr>
            <a:r>
              <a:rPr lang="en-US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6</a:t>
            </a:r>
            <a:endParaRPr sz="1200" b="1" dirty="0">
              <a:solidFill>
                <a:prstClr val="black"/>
              </a:solidFill>
              <a:latin typeface="Euclid Circular A" panose="020B0504000000000000" pitchFamily="34" charset="0"/>
              <a:ea typeface="Euclid Circular A" panose="020B0504000000000000" pitchFamily="34" charset="0"/>
              <a:sym typeface="Arial"/>
            </a:endParaRPr>
          </a:p>
        </p:txBody>
      </p:sp>
      <p:sp>
        <p:nvSpPr>
          <p:cNvPr id="9" name="Google Shape;291;p29">
            <a:extLst>
              <a:ext uri="{FF2B5EF4-FFF2-40B4-BE49-F238E27FC236}">
                <a16:creationId xmlns:a16="http://schemas.microsoft.com/office/drawing/2014/main" id="{63BFC93D-6809-1B6C-53B8-11D40F343C11}"/>
              </a:ext>
            </a:extLst>
          </p:cNvPr>
          <p:cNvSpPr/>
          <p:nvPr/>
        </p:nvSpPr>
        <p:spPr>
          <a:xfrm>
            <a:off x="3299674" y="4988294"/>
            <a:ext cx="211449" cy="2114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defRPr/>
            </a:pPr>
            <a:r>
              <a:rPr lang="en-US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7</a:t>
            </a:r>
            <a:endParaRPr sz="1200" b="1" dirty="0">
              <a:solidFill>
                <a:prstClr val="black"/>
              </a:solidFill>
              <a:latin typeface="Euclid Circular A" panose="020B0504000000000000" pitchFamily="34" charset="0"/>
              <a:ea typeface="Euclid Circular A" panose="020B0504000000000000" pitchFamily="34" charset="0"/>
              <a:sym typeface="Arial"/>
            </a:endParaRPr>
          </a:p>
        </p:txBody>
      </p:sp>
      <p:sp>
        <p:nvSpPr>
          <p:cNvPr id="10" name="Google Shape;292;p29">
            <a:extLst>
              <a:ext uri="{FF2B5EF4-FFF2-40B4-BE49-F238E27FC236}">
                <a16:creationId xmlns:a16="http://schemas.microsoft.com/office/drawing/2014/main" id="{901634EB-D412-2C6C-C807-F0DF8D2AC511}"/>
              </a:ext>
            </a:extLst>
          </p:cNvPr>
          <p:cNvSpPr/>
          <p:nvPr/>
        </p:nvSpPr>
        <p:spPr>
          <a:xfrm>
            <a:off x="3298959" y="2702604"/>
            <a:ext cx="211449" cy="21144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defRPr/>
            </a:pPr>
            <a:r>
              <a:rPr lang="en-US" sz="1200" b="1" dirty="0">
                <a:solidFill>
                  <a:prstClr val="black"/>
                </a:solidFill>
                <a:latin typeface="Euclid Circular A" panose="020B0504000000000000" pitchFamily="34" charset="0"/>
                <a:ea typeface="Euclid Circular A" panose="020B0504000000000000" pitchFamily="34" charset="0"/>
                <a:sym typeface="Arial"/>
              </a:rPr>
              <a:t>8</a:t>
            </a:r>
            <a:endParaRPr sz="1200" b="1" dirty="0">
              <a:solidFill>
                <a:prstClr val="black"/>
              </a:solidFill>
              <a:latin typeface="Euclid Circular A" panose="020B0504000000000000" pitchFamily="34" charset="0"/>
              <a:ea typeface="Euclid Circular A" panose="020B0504000000000000" pitchFamily="34" charset="0"/>
              <a:sym typeface="Arial"/>
            </a:endParaRPr>
          </a:p>
        </p:txBody>
      </p:sp>
      <p:pic>
        <p:nvPicPr>
          <p:cNvPr id="13" name="Picture 12" descr="A green arrows on a black background&#10;&#10;Description automatically generated">
            <a:extLst>
              <a:ext uri="{FF2B5EF4-FFF2-40B4-BE49-F238E27FC236}">
                <a16:creationId xmlns:a16="http://schemas.microsoft.com/office/drawing/2014/main" id="{76F319D8-424E-88BB-544F-904D7FB6C3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1" t="33994" r="11775" b="21786"/>
          <a:stretch/>
        </p:blipFill>
        <p:spPr>
          <a:xfrm>
            <a:off x="4216819" y="3185514"/>
            <a:ext cx="2690452" cy="16045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4B83E7-3C48-CF11-5429-E80AA6ACBDB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45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A21F0F7D-1F34-7EEE-829E-271A55881F6F}"/>
              </a:ext>
            </a:extLst>
          </p:cNvPr>
          <p:cNvSpPr txBox="1"/>
          <p:nvPr/>
        </p:nvSpPr>
        <p:spPr>
          <a:xfrm>
            <a:off x="550422" y="1508808"/>
            <a:ext cx="1152658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defRPr/>
            </a:pPr>
            <a:endParaRPr lang="ro-RO" sz="1600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  <a:p>
            <a:pPr marL="304815" indent="-304815" algn="just" defTabSz="609630">
              <a:buFont typeface="Arial"/>
              <a:buChar char="•"/>
              <a:defRPr/>
            </a:pP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Comerciant din industria hotelieră</a:t>
            </a:r>
          </a:p>
          <a:p>
            <a:pPr marL="304815" indent="-304815" algn="just" defTabSz="609630">
              <a:buFont typeface="Arial"/>
              <a:buChar char="•"/>
              <a:defRPr/>
            </a:pPr>
            <a:r>
              <a:rPr lang="ro-RO" sz="16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Comerciant din industria serviciilor alimentare în special unităţile care organizează evenimente, pregătesc şi servesc alimente şi băuturi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77AA3E-F883-65DA-F1E0-E3F235AB9604}"/>
              </a:ext>
            </a:extLst>
          </p:cNvPr>
          <p:cNvSpPr/>
          <p:nvPr/>
        </p:nvSpPr>
        <p:spPr>
          <a:xfrm>
            <a:off x="3431271" y="860783"/>
            <a:ext cx="5474695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37CB85-348E-597F-6D24-A3672EE003F5}"/>
              </a:ext>
            </a:extLst>
          </p:cNvPr>
          <p:cNvSpPr txBox="1"/>
          <p:nvPr/>
        </p:nvSpPr>
        <p:spPr>
          <a:xfrm>
            <a:off x="1869791" y="282402"/>
            <a:ext cx="8452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ro-RO" sz="3600" dirty="0">
                <a:solidFill>
                  <a:prstClr val="black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ASPECTE GENERALE</a:t>
            </a:r>
          </a:p>
          <a:p>
            <a:pPr algn="ctr" defTabSz="914446"/>
            <a:r>
              <a:rPr lang="ro-RO" sz="3600" dirty="0">
                <a:solidFill>
                  <a:prstClr val="black"/>
                </a:solidFill>
                <a:latin typeface="Euclid Circular A SemiBold" panose="020B0704000000000000" pitchFamily="34" charset="0"/>
                <a:ea typeface="Euclid Circular A SemiBold" panose="020B0704000000000000" pitchFamily="34" charset="0"/>
              </a:rPr>
              <a:t>COMERCIANT HORECA</a:t>
            </a:r>
            <a:endParaRPr lang="en-US" sz="3600" dirty="0">
              <a:solidFill>
                <a:prstClr val="black"/>
              </a:solidFill>
              <a:latin typeface="Euclid Circular A SemiBold" panose="020B0704000000000000" pitchFamily="34" charset="0"/>
              <a:ea typeface="Euclid Circular A SemiBold" panose="020B0704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DF752-4C2E-0236-DC64-DF4ACE77C046}"/>
              </a:ext>
            </a:extLst>
          </p:cNvPr>
          <p:cNvSpPr txBox="1"/>
          <p:nvPr/>
        </p:nvSpPr>
        <p:spPr>
          <a:xfrm>
            <a:off x="6573000" y="4935424"/>
            <a:ext cx="384265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defTabSz="609630">
              <a:defRPr/>
            </a:pPr>
            <a:r>
              <a:rPr lang="ro-RO" sz="12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Au obligaţia 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să perceapă garanţia de la consumatorii finali pentru produsele în ambalaje SGR consumate </a:t>
            </a:r>
            <a:r>
              <a:rPr lang="ro-RO" sz="12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în afara structurii de vânzare. Nu se va percepe garanție de la clienții care consumă băuturile în incinta comerciantului HORECA.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660CE-5725-5B89-83DB-A1760375C151}"/>
              </a:ext>
            </a:extLst>
          </p:cNvPr>
          <p:cNvSpPr txBox="1"/>
          <p:nvPr/>
        </p:nvSpPr>
        <p:spPr>
          <a:xfrm>
            <a:off x="2373086" y="4908493"/>
            <a:ext cx="2950029" cy="11541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defTabSz="609630">
              <a:defRPr/>
            </a:pPr>
            <a:r>
              <a:rPr lang="ro-RO" sz="2100" b="1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NU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au obligaţia de a organiza puncte de returnare pentru consumatorii finali, dar au obligația de a preda </a:t>
            </a:r>
            <a:r>
              <a:rPr lang="ro-RO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catre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sistemul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de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garantie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returnare</a:t>
            </a:r>
            <a:r>
              <a:rPr lang="en-US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 </a:t>
            </a:r>
            <a:r>
              <a:rPr lang="ro-RO" sz="1200" dirty="0">
                <a:solidFill>
                  <a:srgbClr val="000000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rPr>
              <a:t>ambalajele goale provenite din activitatea proprie</a:t>
            </a:r>
            <a:endParaRPr lang="ro-RO" sz="1200" b="1" dirty="0">
              <a:solidFill>
                <a:srgbClr val="000000"/>
              </a:solidFill>
              <a:latin typeface="Euclid Circular A" panose="020B0504000000000000" pitchFamily="34" charset="0"/>
              <a:ea typeface="Euclid Circular A" panose="020B0504000000000000" pitchFamily="34" charset="0"/>
            </a:endParaRPr>
          </a:p>
        </p:txBody>
      </p:sp>
      <p:pic>
        <p:nvPicPr>
          <p:cNvPr id="9" name="Picture 8" descr="A hands holding a coin and a bottle&#10;&#10;Description automatically generated">
            <a:extLst>
              <a:ext uri="{FF2B5EF4-FFF2-40B4-BE49-F238E27FC236}">
                <a16:creationId xmlns:a16="http://schemas.microsoft.com/office/drawing/2014/main" id="{04E69D35-CB72-6EFE-DD0F-972411FBBB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629" y="3141718"/>
            <a:ext cx="2627399" cy="1657602"/>
          </a:xfrm>
          <a:prstGeom prst="rect">
            <a:avLst/>
          </a:prstGeom>
        </p:spPr>
      </p:pic>
      <p:pic>
        <p:nvPicPr>
          <p:cNvPr id="10" name="Picture 9" descr="A screenshot of a video game&#10;&#10;Description automatically generated">
            <a:extLst>
              <a:ext uri="{FF2B5EF4-FFF2-40B4-BE49-F238E27FC236}">
                <a16:creationId xmlns:a16="http://schemas.microsoft.com/office/drawing/2014/main" id="{83282BF2-5356-1E12-384E-C63EE2C7B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51" y="2827578"/>
            <a:ext cx="1708252" cy="2054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6C4F86-DBA6-6E3D-0ED8-E910DDFF7E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0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0C0403C-DD5E-F9CF-0E87-01130D6315F5}"/>
              </a:ext>
            </a:extLst>
          </p:cNvPr>
          <p:cNvGrpSpPr/>
          <p:nvPr/>
        </p:nvGrpSpPr>
        <p:grpSpPr>
          <a:xfrm>
            <a:off x="7761021" y="3729146"/>
            <a:ext cx="2810671" cy="1300977"/>
            <a:chOff x="685777" y="3789248"/>
            <a:chExt cx="4216006" cy="195146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C5E0323-6A16-5FC6-FB2A-4015294556AC}"/>
                </a:ext>
              </a:extLst>
            </p:cNvPr>
            <p:cNvSpPr/>
            <p:nvPr/>
          </p:nvSpPr>
          <p:spPr>
            <a:xfrm>
              <a:off x="685777" y="4019333"/>
              <a:ext cx="1445001" cy="14450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o-RO" sz="3600" b="1" dirty="0">
                  <a:latin typeface="Euclid Circular A" panose="020B0504000000000000" pitchFamily="34" charset="0"/>
                  <a:ea typeface="Euclid Circular A" panose="020B0504000000000000" pitchFamily="34" charset="0"/>
                </a:rPr>
                <a:t>7</a:t>
              </a:r>
              <a:endParaRPr lang="en-US" sz="3600" b="1" dirty="0"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</p:txBody>
        </p:sp>
        <p:sp>
          <p:nvSpPr>
            <p:cNvPr id="17" name="Flowchart: Alternate Process 16">
              <a:extLst>
                <a:ext uri="{FF2B5EF4-FFF2-40B4-BE49-F238E27FC236}">
                  <a16:creationId xmlns:a16="http://schemas.microsoft.com/office/drawing/2014/main" id="{7C609119-A33E-E362-9D50-48034DC76BB8}"/>
                </a:ext>
              </a:extLst>
            </p:cNvPr>
            <p:cNvSpPr/>
            <p:nvPr/>
          </p:nvSpPr>
          <p:spPr>
            <a:xfrm>
              <a:off x="1408278" y="3789248"/>
              <a:ext cx="3493505" cy="1951465"/>
            </a:xfrm>
            <a:prstGeom prst="flowChartAlternateProcess">
              <a:avLst/>
            </a:prstGeom>
            <a:solidFill>
              <a:srgbClr val="FCDB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Soliciți organizarea transportului</a:t>
              </a:r>
            </a:p>
            <a:p>
              <a:pPr algn="ctr"/>
              <a:r>
                <a:rPr lang="ro-RO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GRATUIT către centrele de colectare și</a:t>
              </a:r>
            </a:p>
            <a:p>
              <a:pPr algn="ctr"/>
              <a:r>
                <a:rPr lang="ro-RO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sortare de la RetuRO</a:t>
              </a:r>
              <a:endParaRPr lang="it-IT" sz="1333" dirty="0">
                <a:solidFill>
                  <a:schemeClr val="tx1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CAA8CE0-3CA4-602D-EA81-52219C24E1C0}"/>
              </a:ext>
            </a:extLst>
          </p:cNvPr>
          <p:cNvGrpSpPr/>
          <p:nvPr/>
        </p:nvGrpSpPr>
        <p:grpSpPr>
          <a:xfrm>
            <a:off x="106908" y="2228508"/>
            <a:ext cx="2810671" cy="1300977"/>
            <a:chOff x="685777" y="3789248"/>
            <a:chExt cx="4216006" cy="195146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57A3775-E593-2B6C-8CA8-A283085E4748}"/>
                </a:ext>
              </a:extLst>
            </p:cNvPr>
            <p:cNvSpPr/>
            <p:nvPr/>
          </p:nvSpPr>
          <p:spPr>
            <a:xfrm>
              <a:off x="685777" y="4019333"/>
              <a:ext cx="1445001" cy="14450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o-RO" sz="3600" b="1" dirty="0">
                  <a:latin typeface="Euclid Circular A" panose="020B0504000000000000" pitchFamily="34" charset="0"/>
                  <a:ea typeface="Euclid Circular A" panose="020B0504000000000000" pitchFamily="34" charset="0"/>
                </a:rPr>
                <a:t>1</a:t>
              </a:r>
              <a:endParaRPr lang="en-US" sz="3600" b="1" dirty="0"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</p:txBody>
        </p:sp>
        <p:sp>
          <p:nvSpPr>
            <p:cNvPr id="37" name="Flowchart: Alternate Process 36">
              <a:extLst>
                <a:ext uri="{FF2B5EF4-FFF2-40B4-BE49-F238E27FC236}">
                  <a16:creationId xmlns:a16="http://schemas.microsoft.com/office/drawing/2014/main" id="{DC385646-8FD6-325E-7A70-C334B186A889}"/>
                </a:ext>
              </a:extLst>
            </p:cNvPr>
            <p:cNvSpPr/>
            <p:nvPr/>
          </p:nvSpPr>
          <p:spPr>
            <a:xfrm>
              <a:off x="1408278" y="3789248"/>
              <a:ext cx="3493505" cy="1951465"/>
            </a:xfrm>
            <a:prstGeom prst="flowChartAlternateProcess">
              <a:avLst/>
            </a:prstGeom>
            <a:solidFill>
              <a:srgbClr val="FCDB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Îți</a:t>
              </a:r>
              <a:r>
                <a:rPr lang="fr-FR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fr-FR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înregistrezi</a:t>
              </a:r>
              <a:r>
                <a:rPr lang="fr-FR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fr-FR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afacerea</a:t>
              </a:r>
              <a:r>
                <a:rPr lang="fr-FR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fr-FR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în</a:t>
              </a:r>
              <a:r>
                <a:rPr lang="fr-FR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fr-FR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platforma</a:t>
              </a:r>
              <a:r>
                <a:rPr lang="ro-RO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fr-FR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RetuRO</a:t>
              </a:r>
              <a:endParaRPr lang="fr-FR" sz="1333" dirty="0">
                <a:solidFill>
                  <a:schemeClr val="tx1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DE547E5-B863-CC7D-D58A-50DF1F965424}"/>
              </a:ext>
            </a:extLst>
          </p:cNvPr>
          <p:cNvGrpSpPr/>
          <p:nvPr/>
        </p:nvGrpSpPr>
        <p:grpSpPr>
          <a:xfrm>
            <a:off x="3105894" y="2228507"/>
            <a:ext cx="2902417" cy="1300977"/>
            <a:chOff x="685777" y="3789248"/>
            <a:chExt cx="4353625" cy="195146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B9195ED-D9C4-0475-6143-4261DEE8A2BD}"/>
                </a:ext>
              </a:extLst>
            </p:cNvPr>
            <p:cNvSpPr/>
            <p:nvPr/>
          </p:nvSpPr>
          <p:spPr>
            <a:xfrm>
              <a:off x="685777" y="4019333"/>
              <a:ext cx="1445001" cy="14450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o-RO" sz="3600" b="1" dirty="0">
                  <a:latin typeface="Euclid Circular A" panose="020B0504000000000000" pitchFamily="34" charset="0"/>
                  <a:ea typeface="Euclid Circular A" panose="020B0504000000000000" pitchFamily="34" charset="0"/>
                </a:rPr>
                <a:t>2</a:t>
              </a:r>
              <a:endParaRPr lang="en-US" sz="3600" b="1" dirty="0"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</p:txBody>
        </p:sp>
        <p:sp>
          <p:nvSpPr>
            <p:cNvPr id="40" name="Flowchart: Alternate Process 39">
              <a:extLst>
                <a:ext uri="{FF2B5EF4-FFF2-40B4-BE49-F238E27FC236}">
                  <a16:creationId xmlns:a16="http://schemas.microsoft.com/office/drawing/2014/main" id="{FDFAC03A-35BE-A65A-01E4-066BB7F29FE6}"/>
                </a:ext>
              </a:extLst>
            </p:cNvPr>
            <p:cNvSpPr/>
            <p:nvPr/>
          </p:nvSpPr>
          <p:spPr>
            <a:xfrm>
              <a:off x="1408278" y="3789248"/>
              <a:ext cx="3631124" cy="1951465"/>
            </a:xfrm>
            <a:prstGeom prst="flowChartAlternateProcess">
              <a:avLst/>
            </a:prstGeom>
            <a:solidFill>
              <a:srgbClr val="FCDB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-RO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Semnezi contractul de prestări servicii cu RetuRO</a:t>
              </a:r>
              <a:r>
                <a:rPr lang="en-US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en-US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si</a:t>
              </a:r>
              <a:r>
                <a:rPr lang="en-US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en-US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iti</a:t>
              </a:r>
              <a:r>
                <a:rPr lang="en-US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en-US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inregistrezi</a:t>
              </a:r>
              <a:r>
                <a:rPr lang="en-US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en-US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punctul</a:t>
              </a:r>
              <a:r>
                <a:rPr lang="en-US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/</a:t>
              </a:r>
              <a:r>
                <a:rPr lang="en-US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punctele</a:t>
              </a:r>
              <a:r>
                <a:rPr lang="en-US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de </a:t>
              </a:r>
              <a:r>
                <a:rPr lang="en-US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vanzare</a:t>
              </a:r>
              <a:endParaRPr lang="ro-RO" sz="1333" dirty="0">
                <a:solidFill>
                  <a:schemeClr val="tx1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D2EF770-C468-A6D9-1A3B-505425D5A8BA}"/>
              </a:ext>
            </a:extLst>
          </p:cNvPr>
          <p:cNvGrpSpPr/>
          <p:nvPr/>
        </p:nvGrpSpPr>
        <p:grpSpPr>
          <a:xfrm>
            <a:off x="6096000" y="2213075"/>
            <a:ext cx="2810671" cy="1300977"/>
            <a:chOff x="685777" y="3789248"/>
            <a:chExt cx="4216006" cy="195146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46DBD45-DD05-1F16-7774-61C98A66691E}"/>
                </a:ext>
              </a:extLst>
            </p:cNvPr>
            <p:cNvSpPr/>
            <p:nvPr/>
          </p:nvSpPr>
          <p:spPr>
            <a:xfrm>
              <a:off x="685777" y="4019333"/>
              <a:ext cx="1445001" cy="14450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o-RO" sz="3600" b="1" dirty="0">
                  <a:latin typeface="Euclid Circular A" panose="020B0504000000000000" pitchFamily="34" charset="0"/>
                  <a:ea typeface="Euclid Circular A" panose="020B0504000000000000" pitchFamily="34" charset="0"/>
                </a:rPr>
                <a:t>3</a:t>
              </a:r>
              <a:endParaRPr lang="en-US" sz="3600" b="1" dirty="0"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</p:txBody>
        </p:sp>
        <p:sp>
          <p:nvSpPr>
            <p:cNvPr id="43" name="Flowchart: Alternate Process 42">
              <a:extLst>
                <a:ext uri="{FF2B5EF4-FFF2-40B4-BE49-F238E27FC236}">
                  <a16:creationId xmlns:a16="http://schemas.microsoft.com/office/drawing/2014/main" id="{ACAD203C-FD86-0843-FD99-7AA6BF4B2203}"/>
                </a:ext>
              </a:extLst>
            </p:cNvPr>
            <p:cNvSpPr/>
            <p:nvPr/>
          </p:nvSpPr>
          <p:spPr>
            <a:xfrm>
              <a:off x="1408278" y="3789248"/>
              <a:ext cx="3493505" cy="1951465"/>
            </a:xfrm>
            <a:prstGeom prst="flowChartAlternateProcess">
              <a:avLst/>
            </a:prstGeom>
            <a:solidFill>
              <a:srgbClr val="FCDB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Comanzi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GRATUIT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kitul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de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colectare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de</a:t>
              </a:r>
            </a:p>
            <a:p>
              <a:pPr algn="ctr"/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la RetuRO pentru </a:t>
              </a:r>
              <a:r>
                <a:rPr lang="en-US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punctul</a:t>
              </a:r>
              <a:r>
                <a:rPr lang="en-US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/</a:t>
              </a:r>
              <a:r>
                <a:rPr lang="en-US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punctele</a:t>
              </a:r>
              <a:r>
                <a:rPr lang="en-US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de </a:t>
              </a:r>
              <a:r>
                <a:rPr lang="en-US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vanzare</a:t>
              </a:r>
              <a:endParaRPr lang="it-IT" sz="1333" dirty="0">
                <a:solidFill>
                  <a:schemeClr val="tx1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DF7CE27-EE13-48FA-1BC1-C5890F242210}"/>
              </a:ext>
            </a:extLst>
          </p:cNvPr>
          <p:cNvGrpSpPr/>
          <p:nvPr/>
        </p:nvGrpSpPr>
        <p:grpSpPr>
          <a:xfrm>
            <a:off x="9271876" y="2213074"/>
            <a:ext cx="2810671" cy="1300977"/>
            <a:chOff x="685777" y="3789248"/>
            <a:chExt cx="4216006" cy="1951465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0C155DA-A5E1-AF7A-4FC5-BAEAEF6AD067}"/>
                </a:ext>
              </a:extLst>
            </p:cNvPr>
            <p:cNvSpPr/>
            <p:nvPr/>
          </p:nvSpPr>
          <p:spPr>
            <a:xfrm>
              <a:off x="685777" y="4019333"/>
              <a:ext cx="1445001" cy="14450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o-RO" sz="3600" b="1" dirty="0">
                  <a:latin typeface="Euclid Circular A" panose="020B0504000000000000" pitchFamily="34" charset="0"/>
                  <a:ea typeface="Euclid Circular A" panose="020B0504000000000000" pitchFamily="34" charset="0"/>
                </a:rPr>
                <a:t>4</a:t>
              </a:r>
              <a:endParaRPr lang="en-US" sz="3600" b="1" dirty="0"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</p:txBody>
        </p:sp>
        <p:sp>
          <p:nvSpPr>
            <p:cNvPr id="46" name="Flowchart: Alternate Process 45">
              <a:extLst>
                <a:ext uri="{FF2B5EF4-FFF2-40B4-BE49-F238E27FC236}">
                  <a16:creationId xmlns:a16="http://schemas.microsoft.com/office/drawing/2014/main" id="{254744ED-F4D1-8706-CE69-0150B8677431}"/>
                </a:ext>
              </a:extLst>
            </p:cNvPr>
            <p:cNvSpPr/>
            <p:nvPr/>
          </p:nvSpPr>
          <p:spPr>
            <a:xfrm>
              <a:off x="1408278" y="3789248"/>
              <a:ext cx="3493505" cy="1951465"/>
            </a:xfrm>
            <a:prstGeom prst="flowChartAlternateProcess">
              <a:avLst/>
            </a:prstGeom>
            <a:solidFill>
              <a:srgbClr val="FCDB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Comanzi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accesoriile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de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colectare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de la</a:t>
              </a:r>
            </a:p>
            <a:p>
              <a:pPr algn="ctr"/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RetuRO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din e-shop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sau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poți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trimite</a:t>
              </a:r>
              <a:endParaRPr lang="it-IT" sz="1333" dirty="0">
                <a:solidFill>
                  <a:schemeClr val="tx1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  <a:p>
              <a:pPr algn="ctr"/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comanda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către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it-IT" sz="1333" b="1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comenzi@returosgr.ro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09D3FD-FABC-0ECD-35DD-70B12D290A11}"/>
              </a:ext>
            </a:extLst>
          </p:cNvPr>
          <p:cNvGrpSpPr/>
          <p:nvPr/>
        </p:nvGrpSpPr>
        <p:grpSpPr>
          <a:xfrm>
            <a:off x="4791291" y="3758974"/>
            <a:ext cx="2810671" cy="1300977"/>
            <a:chOff x="685777" y="3789248"/>
            <a:chExt cx="4216006" cy="195146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F0F08B3-DB8E-4544-1EBE-88BEB239FACD}"/>
                </a:ext>
              </a:extLst>
            </p:cNvPr>
            <p:cNvSpPr/>
            <p:nvPr/>
          </p:nvSpPr>
          <p:spPr>
            <a:xfrm>
              <a:off x="685777" y="4019333"/>
              <a:ext cx="1445001" cy="14450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o-RO" sz="3600" b="1" dirty="0">
                  <a:latin typeface="Euclid Circular A" panose="020B0504000000000000" pitchFamily="34" charset="0"/>
                  <a:ea typeface="Euclid Circular A" panose="020B0504000000000000" pitchFamily="34" charset="0"/>
                </a:rPr>
                <a:t>6</a:t>
              </a:r>
              <a:endParaRPr lang="en-US" sz="3600" b="1" dirty="0"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</p:txBody>
        </p:sp>
        <p:sp>
          <p:nvSpPr>
            <p:cNvPr id="49" name="Flowchart: Alternate Process 48">
              <a:extLst>
                <a:ext uri="{FF2B5EF4-FFF2-40B4-BE49-F238E27FC236}">
                  <a16:creationId xmlns:a16="http://schemas.microsoft.com/office/drawing/2014/main" id="{BE33307E-6F3E-8BFF-8C5C-8E4B57F0CD15}"/>
                </a:ext>
              </a:extLst>
            </p:cNvPr>
            <p:cNvSpPr/>
            <p:nvPr/>
          </p:nvSpPr>
          <p:spPr>
            <a:xfrm>
              <a:off x="1408278" y="3789248"/>
              <a:ext cx="3493505" cy="1951465"/>
            </a:xfrm>
            <a:prstGeom prst="flowChartAlternateProcess">
              <a:avLst/>
            </a:prstGeom>
            <a:solidFill>
              <a:srgbClr val="FCDB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Soliciți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garanția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de la consumatori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doar</a:t>
              </a:r>
              <a:endParaRPr lang="it-IT" sz="1333" dirty="0">
                <a:solidFill>
                  <a:schemeClr val="tx1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  <a:p>
              <a:pPr algn="ctr"/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pentru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produsele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consumate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în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afara</a:t>
              </a:r>
              <a:endParaRPr lang="it-IT" sz="1333" dirty="0">
                <a:solidFill>
                  <a:schemeClr val="tx1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  <a:p>
              <a:pPr algn="ctr"/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locației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tale</a:t>
              </a:r>
              <a:endParaRPr lang="pt-BR" sz="800" b="1" dirty="0">
                <a:solidFill>
                  <a:schemeClr val="tx1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03DCF4E-C918-8E49-9464-6A7284C86E01}"/>
              </a:ext>
            </a:extLst>
          </p:cNvPr>
          <p:cNvGrpSpPr/>
          <p:nvPr/>
        </p:nvGrpSpPr>
        <p:grpSpPr>
          <a:xfrm>
            <a:off x="1700559" y="3744578"/>
            <a:ext cx="2810671" cy="1300977"/>
            <a:chOff x="685777" y="3789248"/>
            <a:chExt cx="4216006" cy="195146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7DD13B7-75D1-1D94-03C1-1CBDBA6FEA32}"/>
                </a:ext>
              </a:extLst>
            </p:cNvPr>
            <p:cNvSpPr/>
            <p:nvPr/>
          </p:nvSpPr>
          <p:spPr>
            <a:xfrm>
              <a:off x="685777" y="4019333"/>
              <a:ext cx="1445001" cy="144500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o-RO" sz="3600" b="1" dirty="0">
                  <a:latin typeface="Euclid Circular A" panose="020B0504000000000000" pitchFamily="34" charset="0"/>
                  <a:ea typeface="Euclid Circular A" panose="020B0504000000000000" pitchFamily="34" charset="0"/>
                </a:rPr>
                <a:t>5</a:t>
              </a:r>
              <a:endParaRPr lang="en-US" sz="3600" b="1" dirty="0"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</p:txBody>
        </p:sp>
        <p:sp>
          <p:nvSpPr>
            <p:cNvPr id="52" name="Flowchart: Alternate Process 51">
              <a:extLst>
                <a:ext uri="{FF2B5EF4-FFF2-40B4-BE49-F238E27FC236}">
                  <a16:creationId xmlns:a16="http://schemas.microsoft.com/office/drawing/2014/main" id="{C19173BC-6FF2-1FC4-5967-5307412E3D50}"/>
                </a:ext>
              </a:extLst>
            </p:cNvPr>
            <p:cNvSpPr/>
            <p:nvPr/>
          </p:nvSpPr>
          <p:spPr>
            <a:xfrm>
              <a:off x="1408278" y="3789248"/>
              <a:ext cx="3493505" cy="1951465"/>
            </a:xfrm>
            <a:prstGeom prst="flowChartAlternateProcess">
              <a:avLst/>
            </a:prstGeom>
            <a:solidFill>
              <a:srgbClr val="FCDB2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Returnezi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ambalajele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SGR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ale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produselor</a:t>
              </a:r>
              <a:endParaRPr lang="it-IT" sz="1333" dirty="0">
                <a:solidFill>
                  <a:schemeClr val="tx1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  <a:p>
              <a:pPr algn="ctr"/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consumate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în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locația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ta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către</a:t>
              </a:r>
              <a:r>
                <a:rPr lang="it-IT" sz="1333" dirty="0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 </a:t>
              </a:r>
              <a:r>
                <a:rPr lang="it-IT" sz="1333" dirty="0" err="1">
                  <a:solidFill>
                    <a:schemeClr val="tx1"/>
                  </a:solidFill>
                  <a:latin typeface="Euclid Circular A" panose="020B0504000000000000" pitchFamily="34" charset="0"/>
                  <a:ea typeface="Euclid Circular A" panose="020B0504000000000000" pitchFamily="34" charset="0"/>
                </a:rPr>
                <a:t>RetuRO</a:t>
              </a:r>
              <a:endParaRPr lang="en-US" sz="1333" dirty="0">
                <a:solidFill>
                  <a:schemeClr val="tx1"/>
                </a:solidFill>
                <a:latin typeface="Euclid Circular A" panose="020B0504000000000000" pitchFamily="34" charset="0"/>
                <a:ea typeface="Euclid Circular A" panose="020B0504000000000000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23718F0-258A-220F-9294-16B5D73C2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999"/>
          <a:stretch/>
        </p:blipFill>
        <p:spPr>
          <a:xfrm>
            <a:off x="9348577" y="5441896"/>
            <a:ext cx="846903" cy="1416105"/>
          </a:xfrm>
          <a:prstGeom prst="rect">
            <a:avLst/>
          </a:prstGeom>
        </p:spPr>
      </p:pic>
      <p:pic>
        <p:nvPicPr>
          <p:cNvPr id="4" name="Picture 3" descr="A hand holding a yellow bottle&#10;&#10;Description automatically generated">
            <a:extLst>
              <a:ext uri="{FF2B5EF4-FFF2-40B4-BE49-F238E27FC236}">
                <a16:creationId xmlns:a16="http://schemas.microsoft.com/office/drawing/2014/main" id="{89396BD2-CF3D-D8B9-2895-13280B828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079" y="5226801"/>
            <a:ext cx="1607238" cy="1607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00B067-5407-8F68-6B74-34E2124CE2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533"/>
          <a:stretch/>
        </p:blipFill>
        <p:spPr>
          <a:xfrm>
            <a:off x="11208781" y="5032907"/>
            <a:ext cx="983219" cy="2347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395273-267E-600E-7892-2D2F3B76FC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  <p:sp>
        <p:nvSpPr>
          <p:cNvPr id="2" name="Google Shape;270;p7">
            <a:extLst>
              <a:ext uri="{FF2B5EF4-FFF2-40B4-BE49-F238E27FC236}">
                <a16:creationId xmlns:a16="http://schemas.microsoft.com/office/drawing/2014/main" id="{FCB9DBB1-DB4D-56EF-19A8-7DCC2D8FE4A1}"/>
              </a:ext>
            </a:extLst>
          </p:cNvPr>
          <p:cNvSpPr txBox="1"/>
          <p:nvPr/>
        </p:nvSpPr>
        <p:spPr>
          <a:xfrm>
            <a:off x="1867422" y="452964"/>
            <a:ext cx="9613378" cy="484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300"/>
              </a:lnSpc>
            </a:pPr>
            <a:r>
              <a:rPr lang="ro-RO" sz="3200" b="1" dirty="0">
                <a:solidFill>
                  <a:srgbClr val="000000"/>
                </a:solidFill>
                <a:latin typeface="Euclid Circular A" panose="020B0504000000000000" charset="0"/>
                <a:ea typeface="Euclid Circular A" panose="020B0504000000000000" charset="0"/>
              </a:rPr>
              <a:t>OBLIGAȚIILE COMERCIANȚILOR DIN HORECA</a:t>
            </a:r>
            <a:endParaRPr lang="en-US" sz="3200" b="1" dirty="0">
              <a:solidFill>
                <a:srgbClr val="000000"/>
              </a:solidFill>
              <a:latin typeface="Euclid Circular A" panose="020B0504000000000000" charset="0"/>
              <a:ea typeface="Euclid Circular A" panose="020B0504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4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1BE0EF8-2D28-450E-BE81-41B5B595E7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1670" y="2864748"/>
            <a:ext cx="8560891" cy="209728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841247">
              <a:defRPr sz="9400"/>
            </a:lvl1pPr>
          </a:lstStyle>
          <a:p>
            <a:pPr algn="l"/>
            <a:r>
              <a:rPr lang="ro-RO" sz="4800" b="1" kern="0" dirty="0">
                <a:solidFill>
                  <a:srgbClr val="39AE70"/>
                </a:solidFill>
                <a:latin typeface="Euclid Circular A" panose="020B0504000000000000" pitchFamily="34" charset="77"/>
                <a:ea typeface="Euclid Circular A" panose="020B0504000000000000" pitchFamily="34" charset="77"/>
                <a:cs typeface="Segoe UI" panose="020B0502040204020203" pitchFamily="34" charset="0"/>
              </a:rPr>
              <a:t>FLUXUL FINANCIAR</a:t>
            </a:r>
            <a:endParaRPr lang="ro-RO" sz="4800" dirty="0">
              <a:solidFill>
                <a:schemeClr val="tx1">
                  <a:lumMod val="95000"/>
                  <a:lumOff val="5000"/>
                </a:schemeClr>
              </a:solidFill>
              <a:latin typeface="Euclid Circular A Light" panose="020B0304000000000000" pitchFamily="34" charset="77"/>
              <a:ea typeface="Euclid Circular A Light" panose="020B0304000000000000" pitchFamily="34" charset="77"/>
            </a:endParaRPr>
          </a:p>
        </p:txBody>
      </p:sp>
      <p:pic>
        <p:nvPicPr>
          <p:cNvPr id="2" name="Picture 1" descr="A logo for a radio station&#10;&#10;Description automatically generated">
            <a:extLst>
              <a:ext uri="{FF2B5EF4-FFF2-40B4-BE49-F238E27FC236}">
                <a16:creationId xmlns:a16="http://schemas.microsoft.com/office/drawing/2014/main" id="{2706D503-1036-D246-5092-429600B4B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18690" r="8371" b="22271"/>
          <a:stretch/>
        </p:blipFill>
        <p:spPr>
          <a:xfrm>
            <a:off x="529929" y="219300"/>
            <a:ext cx="4512187" cy="1890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7E908C-6BFA-706F-84EE-00E99C089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533"/>
          <a:stretch/>
        </p:blipFill>
        <p:spPr>
          <a:xfrm>
            <a:off x="10538635" y="673372"/>
            <a:ext cx="1653365" cy="39476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02F41C-3D53-673F-4C57-4E6806AB29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999"/>
          <a:stretch/>
        </p:blipFill>
        <p:spPr>
          <a:xfrm>
            <a:off x="10359026" y="3814862"/>
            <a:ext cx="1832974" cy="3064910"/>
          </a:xfrm>
          <a:prstGeom prst="rect">
            <a:avLst/>
          </a:prstGeom>
        </p:spPr>
      </p:pic>
      <p:pic>
        <p:nvPicPr>
          <p:cNvPr id="6" name="Picture 5" descr="A hand holding a yellow bottle&#10;&#10;Description automatically generated">
            <a:extLst>
              <a:ext uri="{FF2B5EF4-FFF2-40B4-BE49-F238E27FC236}">
                <a16:creationId xmlns:a16="http://schemas.microsoft.com/office/drawing/2014/main" id="{571A8B15-3F5C-3999-B278-0C16408D1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568" y="3525656"/>
            <a:ext cx="3332345" cy="33323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D6493-AACA-5AAB-0002-5F5591B66DB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8436" y="6307056"/>
            <a:ext cx="711822" cy="4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46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ac1dde-08d5-4ae2-9f6e-491c909fdb5d" xsi:nil="true"/>
    <lcf76f155ced4ddcb4097134ff3c332f xmlns="9c62db54-d8cc-49e9-aa11-0d6068b0204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3206A5ECC70545B844DB46C8DEE88E" ma:contentTypeVersion="14" ma:contentTypeDescription="Creați un document nou." ma:contentTypeScope="" ma:versionID="99d43cb2d132eb4fcb3a067663e604c7">
  <xsd:schema xmlns:xsd="http://www.w3.org/2001/XMLSchema" xmlns:xs="http://www.w3.org/2001/XMLSchema" xmlns:p="http://schemas.microsoft.com/office/2006/metadata/properties" xmlns:ns2="9c62db54-d8cc-49e9-aa11-0d6068b02048" xmlns:ns3="4bac1dde-08d5-4ae2-9f6e-491c909fdb5d" targetNamespace="http://schemas.microsoft.com/office/2006/metadata/properties" ma:root="true" ma:fieldsID="3643ffd33c20488be192eb673deab209" ns2:_="" ns3:_="">
    <xsd:import namespace="9c62db54-d8cc-49e9-aa11-0d6068b02048"/>
    <xsd:import namespace="4bac1dde-08d5-4ae2-9f6e-491c909fdb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2db54-d8cc-49e9-aa11-0d6068b020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chete imagine" ma:readOnly="false" ma:fieldId="{5cf76f15-5ced-4ddc-b409-7134ff3c332f}" ma:taxonomyMulti="true" ma:sspId="88d5bbb1-edc5-4f96-b119-8b82b80783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c1dde-08d5-4ae2-9f6e-491c909fdb5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jat c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jat cu detali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6b394da-0bb1-424a-8e13-0991ae176ee4}" ma:internalName="TaxCatchAll" ma:showField="CatchAllData" ma:web="4bac1dde-08d5-4ae2-9f6e-491c909fdb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 de conținut"/>
        <xsd:element ref="dc:title" minOccurs="0" maxOccurs="1" ma:index="4" ma:displayName="Titlu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66E1A3-552C-4CB7-8747-48569A5C0D56}">
  <ds:schemaRefs>
    <ds:schemaRef ds:uri="http://schemas.microsoft.com/office/2006/metadata/properties"/>
    <ds:schemaRef ds:uri="http://schemas.microsoft.com/office/infopath/2007/PartnerControls"/>
    <ds:schemaRef ds:uri="4bac1dde-08d5-4ae2-9f6e-491c909fdb5d"/>
    <ds:schemaRef ds:uri="9c62db54-d8cc-49e9-aa11-0d6068b02048"/>
  </ds:schemaRefs>
</ds:datastoreItem>
</file>

<file path=customXml/itemProps2.xml><?xml version="1.0" encoding="utf-8"?>
<ds:datastoreItem xmlns:ds="http://schemas.openxmlformats.org/officeDocument/2006/customXml" ds:itemID="{83A5FF55-111D-4A5C-8AB2-BA06B932BF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F2098D-CBDE-44B3-AC16-63CB57A569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2db54-d8cc-49e9-aa11-0d6068b02048"/>
    <ds:schemaRef ds:uri="4bac1dde-08d5-4ae2-9f6e-491c909fdb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2772</Words>
  <Application>Microsoft Office PowerPoint</Application>
  <PresentationFormat>Widescreen</PresentationFormat>
  <Paragraphs>255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Euclid Circular A</vt:lpstr>
      <vt:lpstr>Euclid Circular A Light</vt:lpstr>
      <vt:lpstr>Euclid Circular A SemiBold</vt:lpstr>
      <vt:lpstr>EuclidCircularA-Regular</vt:lpstr>
      <vt:lpstr>Noto Sans Symbols</vt:lpstr>
      <vt:lpstr>Open Sans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EPISODUL 9 FLUXUL FINANCIAR ȘI  FLUXUL LOGISTIC SGR ÎN  HORECA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FLUXUL FINANCIAR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FLUXUL LOGISTIC</vt:lpstr>
      <vt:lpstr>SORTARE &amp; NUMARARE : 6 CENTRE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Ioana Ciobotariu</dc:creator>
  <cp:lastModifiedBy>Alina Popescu</cp:lastModifiedBy>
  <cp:revision>129</cp:revision>
  <dcterms:created xsi:type="dcterms:W3CDTF">2023-10-13T11:14:38Z</dcterms:created>
  <dcterms:modified xsi:type="dcterms:W3CDTF">2024-04-22T12:41:52Z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0x0101004C3206A5ECC70545B844DB46C8DEE88E</vt:lpwstr>
  </property>
  <property fmtid="{D5CDD505-2E9C-101B-9397-08002B2CF9AE}" pid="3" name="MediaServiceImageTags">
    <vt:lpwstr/>
  </property>
</Properties>
</file>